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08" r:id="rId1"/>
  </p:sldMasterIdLst>
  <p:notesMasterIdLst>
    <p:notesMasterId r:id="rId20"/>
  </p:notesMasterIdLst>
  <p:sldIdLst>
    <p:sldId id="257" r:id="rId2"/>
    <p:sldId id="258" r:id="rId3"/>
    <p:sldId id="263" r:id="rId4"/>
    <p:sldId id="264" r:id="rId5"/>
    <p:sldId id="260" r:id="rId6"/>
    <p:sldId id="259" r:id="rId7"/>
    <p:sldId id="270" r:id="rId8"/>
    <p:sldId id="271" r:id="rId9"/>
    <p:sldId id="272" r:id="rId10"/>
    <p:sldId id="273" r:id="rId11"/>
    <p:sldId id="274" r:id="rId12"/>
    <p:sldId id="275" r:id="rId13"/>
    <p:sldId id="276" r:id="rId14"/>
    <p:sldId id="277" r:id="rId15"/>
    <p:sldId id="268" r:id="rId16"/>
    <p:sldId id="279" r:id="rId17"/>
    <p:sldId id="266" r:id="rId18"/>
    <p:sldId id="265" r:id="rId19"/>
  </p:sldIdLst>
  <p:sldSz cx="9144000" cy="6858000" type="screen4x3"/>
  <p:notesSz cx="6858000" cy="9144000"/>
  <p:embeddedFontLst>
    <p:embeddedFont>
      <p:font typeface="Acumin Pro" panose="020B0504020202020204" pitchFamily="34" charset="77"/>
      <p:regular r:id="rId21"/>
      <p:bold r:id="rId22"/>
      <p:italic r:id="rId23"/>
      <p:boldItalic r:id="rId24"/>
    </p:embeddedFont>
    <p:embeddedFont>
      <p:font typeface="Acumin Pro ExtraCondensed" panose="020B0508020202020204" pitchFamily="34" charset="77"/>
      <p:regular r:id="rId25"/>
      <p:bold r:id="rId26"/>
      <p:italic r:id="rId27"/>
      <p:boldItalic r:id="rId28"/>
    </p:embeddedFont>
    <p:embeddedFont>
      <p:font typeface="Acumin Pro ExtraCondensed Smbd" panose="020B0508020202020204" pitchFamily="34" charset="77"/>
      <p:regular r:id="rId29"/>
      <p:bold r:id="rId30"/>
      <p:italic r:id="rId31"/>
      <p:boldItalic r:id="rId32"/>
    </p:embeddedFont>
    <p:embeddedFont>
      <p:font typeface="Acumin Pro Medium" panose="020B0504020202020204" pitchFamily="34" charset="77"/>
      <p:regular r:id="rId33"/>
      <p:italic r:id="rId34"/>
    </p:embeddedFont>
    <p:embeddedFont>
      <p:font typeface="Acumin Pro Semibold" panose="020B0504020202020204" pitchFamily="34" charset="77"/>
      <p:regular r:id="rId35"/>
      <p:bold r:id="rId36"/>
      <p:italic r:id="rId37"/>
      <p:boldItalic r:id="rId38"/>
    </p:embeddedFont>
    <p:embeddedFont>
      <p:font typeface="Acumin Pro SemiCondensed" panose="020B0506020202020204" pitchFamily="34" charset="77"/>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United Sans Cd Md" pitchFamily="2" charset="77"/>
      <p:regular r:id="rId47"/>
    </p:embeddedFont>
    <p:embeddedFont>
      <p:font typeface="United Sans Reg Medium" pitchFamily="2" charset="77"/>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89E0BC-9F03-BD44-980C-6FE2248E08F9}" v="7" dt="2020-03-04T19:07:12.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p:restoredTop sz="75654"/>
  </p:normalViewPr>
  <p:slideViewPr>
    <p:cSldViewPr snapToGrid="0" snapToObjects="1">
      <p:cViewPr varScale="1">
        <p:scale>
          <a:sx n="78" d="100"/>
          <a:sy n="78" d="100"/>
        </p:scale>
        <p:origin x="1072" y="168"/>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kolbinger, Michael Steven" userId="c126671a-e1cc-497c-97d1-f7354e7f4924" providerId="ADAL" clId="{7C89E0BC-9F03-BD44-980C-6FE2248E08F9}"/>
    <pc:docChg chg="custSel modSld modMainMaster">
      <pc:chgData name="Wakolbinger, Michael Steven" userId="c126671a-e1cc-497c-97d1-f7354e7f4924" providerId="ADAL" clId="{7C89E0BC-9F03-BD44-980C-6FE2248E08F9}" dt="2020-03-04T19:07:18.499" v="22" actId="14100"/>
      <pc:docMkLst>
        <pc:docMk/>
      </pc:docMkLst>
      <pc:sldChg chg="delSp">
        <pc:chgData name="Wakolbinger, Michael Steven" userId="c126671a-e1cc-497c-97d1-f7354e7f4924" providerId="ADAL" clId="{7C89E0BC-9F03-BD44-980C-6FE2248E08F9}" dt="2020-03-04T19:04:09.664" v="1" actId="478"/>
        <pc:sldMkLst>
          <pc:docMk/>
          <pc:sldMk cId="2664743580" sldId="257"/>
        </pc:sldMkLst>
        <pc:picChg chg="del">
          <ac:chgData name="Wakolbinger, Michael Steven" userId="c126671a-e1cc-497c-97d1-f7354e7f4924" providerId="ADAL" clId="{7C89E0BC-9F03-BD44-980C-6FE2248E08F9}" dt="2020-03-04T19:04:09.664" v="1" actId="478"/>
          <ac:picMkLst>
            <pc:docMk/>
            <pc:sldMk cId="2664743580" sldId="257"/>
            <ac:picMk id="6" creationId="{EA0C234F-29CA-1346-98FB-E3E4B0A66247}"/>
          </ac:picMkLst>
        </pc:picChg>
      </pc:sldChg>
      <pc:sldChg chg="delSp">
        <pc:chgData name="Wakolbinger, Michael Steven" userId="c126671a-e1cc-497c-97d1-f7354e7f4924" providerId="ADAL" clId="{7C89E0BC-9F03-BD44-980C-6FE2248E08F9}" dt="2020-03-04T19:04:11.453" v="2" actId="478"/>
        <pc:sldMkLst>
          <pc:docMk/>
          <pc:sldMk cId="3623823879" sldId="258"/>
        </pc:sldMkLst>
        <pc:picChg chg="del">
          <ac:chgData name="Wakolbinger, Michael Steven" userId="c126671a-e1cc-497c-97d1-f7354e7f4924" providerId="ADAL" clId="{7C89E0BC-9F03-BD44-980C-6FE2248E08F9}" dt="2020-03-04T19:04:11.453" v="2" actId="478"/>
          <ac:picMkLst>
            <pc:docMk/>
            <pc:sldMk cId="3623823879" sldId="258"/>
            <ac:picMk id="7" creationId="{891086F2-CFED-4C41-9788-F5487BEB17EB}"/>
          </ac:picMkLst>
        </pc:picChg>
      </pc:sldChg>
      <pc:sldChg chg="delSp">
        <pc:chgData name="Wakolbinger, Michael Steven" userId="c126671a-e1cc-497c-97d1-f7354e7f4924" providerId="ADAL" clId="{7C89E0BC-9F03-BD44-980C-6FE2248E08F9}" dt="2020-03-04T19:04:13.208" v="3" actId="478"/>
        <pc:sldMkLst>
          <pc:docMk/>
          <pc:sldMk cId="314975692" sldId="259"/>
        </pc:sldMkLst>
        <pc:picChg chg="del">
          <ac:chgData name="Wakolbinger, Michael Steven" userId="c126671a-e1cc-497c-97d1-f7354e7f4924" providerId="ADAL" clId="{7C89E0BC-9F03-BD44-980C-6FE2248E08F9}" dt="2020-03-04T19:04:13.208" v="3" actId="478"/>
          <ac:picMkLst>
            <pc:docMk/>
            <pc:sldMk cId="314975692" sldId="259"/>
            <ac:picMk id="9" creationId="{6A2FC700-B1E8-EC4B-B205-F257E4C7824D}"/>
          </ac:picMkLst>
        </pc:picChg>
      </pc:sldChg>
      <pc:sldChg chg="delSp">
        <pc:chgData name="Wakolbinger, Michael Steven" userId="c126671a-e1cc-497c-97d1-f7354e7f4924" providerId="ADAL" clId="{7C89E0BC-9F03-BD44-980C-6FE2248E08F9}" dt="2020-03-04T19:04:15.390" v="4" actId="478"/>
        <pc:sldMkLst>
          <pc:docMk/>
          <pc:sldMk cId="604482168" sldId="260"/>
        </pc:sldMkLst>
        <pc:picChg chg="del">
          <ac:chgData name="Wakolbinger, Michael Steven" userId="c126671a-e1cc-497c-97d1-f7354e7f4924" providerId="ADAL" clId="{7C89E0BC-9F03-BD44-980C-6FE2248E08F9}" dt="2020-03-04T19:04:15.390" v="4" actId="478"/>
          <ac:picMkLst>
            <pc:docMk/>
            <pc:sldMk cId="604482168" sldId="260"/>
            <ac:picMk id="6" creationId="{BE346AA5-0BCC-444E-8ED1-2E70784AE1AA}"/>
          </ac:picMkLst>
        </pc:picChg>
      </pc:sldChg>
      <pc:sldChg chg="delSp">
        <pc:chgData name="Wakolbinger, Michael Steven" userId="c126671a-e1cc-497c-97d1-f7354e7f4924" providerId="ADAL" clId="{7C89E0BC-9F03-BD44-980C-6FE2248E08F9}" dt="2020-03-04T19:04:18.799" v="5" actId="478"/>
        <pc:sldMkLst>
          <pc:docMk/>
          <pc:sldMk cId="4000766671" sldId="261"/>
        </pc:sldMkLst>
        <pc:picChg chg="del">
          <ac:chgData name="Wakolbinger, Michael Steven" userId="c126671a-e1cc-497c-97d1-f7354e7f4924" providerId="ADAL" clId="{7C89E0BC-9F03-BD44-980C-6FE2248E08F9}" dt="2020-03-04T19:04:18.799" v="5" actId="478"/>
          <ac:picMkLst>
            <pc:docMk/>
            <pc:sldMk cId="4000766671" sldId="261"/>
            <ac:picMk id="7" creationId="{F2E04656-0B80-024C-AFD9-A7A484DFB1CE}"/>
          </ac:picMkLst>
        </pc:picChg>
      </pc:sldChg>
      <pc:sldChg chg="delSp">
        <pc:chgData name="Wakolbinger, Michael Steven" userId="c126671a-e1cc-497c-97d1-f7354e7f4924" providerId="ADAL" clId="{7C89E0BC-9F03-BD44-980C-6FE2248E08F9}" dt="2020-03-04T19:04:20.408" v="6" actId="478"/>
        <pc:sldMkLst>
          <pc:docMk/>
          <pc:sldMk cId="688098976" sldId="262"/>
        </pc:sldMkLst>
        <pc:picChg chg="del">
          <ac:chgData name="Wakolbinger, Michael Steven" userId="c126671a-e1cc-497c-97d1-f7354e7f4924" providerId="ADAL" clId="{7C89E0BC-9F03-BD44-980C-6FE2248E08F9}" dt="2020-03-04T19:04:20.408" v="6" actId="478"/>
          <ac:picMkLst>
            <pc:docMk/>
            <pc:sldMk cId="688098976" sldId="262"/>
            <ac:picMk id="6" creationId="{DA9CC6D1-D531-D04E-841E-FBC811D96D23}"/>
          </ac:picMkLst>
        </pc:picChg>
      </pc:sldChg>
      <pc:sldChg chg="delSp">
        <pc:chgData name="Wakolbinger, Michael Steven" userId="c126671a-e1cc-497c-97d1-f7354e7f4924" providerId="ADAL" clId="{7C89E0BC-9F03-BD44-980C-6FE2248E08F9}" dt="2020-03-04T19:04:08.078" v="0" actId="478"/>
        <pc:sldMkLst>
          <pc:docMk/>
          <pc:sldMk cId="3147833230" sldId="263"/>
        </pc:sldMkLst>
        <pc:picChg chg="del">
          <ac:chgData name="Wakolbinger, Michael Steven" userId="c126671a-e1cc-497c-97d1-f7354e7f4924" providerId="ADAL" clId="{7C89E0BC-9F03-BD44-980C-6FE2248E08F9}" dt="2020-03-04T19:04:08.078" v="0" actId="478"/>
          <ac:picMkLst>
            <pc:docMk/>
            <pc:sldMk cId="3147833230" sldId="263"/>
            <ac:picMk id="5" creationId="{99CA4154-93C4-8845-9B43-1D097FD39A19}"/>
          </ac:picMkLst>
        </pc:picChg>
      </pc:sldChg>
      <pc:sldMasterChg chg="modSldLayout">
        <pc:chgData name="Wakolbinger, Michael Steven" userId="c126671a-e1cc-497c-97d1-f7354e7f4924" providerId="ADAL" clId="{7C89E0BC-9F03-BD44-980C-6FE2248E08F9}" dt="2020-03-04T19:07:18.499" v="22" actId="14100"/>
        <pc:sldMasterMkLst>
          <pc:docMk/>
          <pc:sldMasterMk cId="3595336832" sldId="2147483708"/>
        </pc:sldMasterMkLst>
        <pc:sldLayoutChg chg="modSp">
          <pc:chgData name="Wakolbinger, Michael Steven" userId="c126671a-e1cc-497c-97d1-f7354e7f4924" providerId="ADAL" clId="{7C89E0BC-9F03-BD44-980C-6FE2248E08F9}" dt="2020-03-04T19:05:32.309" v="11" actId="14100"/>
          <pc:sldLayoutMkLst>
            <pc:docMk/>
            <pc:sldMasterMk cId="3595336832" sldId="2147483708"/>
            <pc:sldLayoutMk cId="2463502173" sldId="2147483709"/>
          </pc:sldLayoutMkLst>
          <pc:picChg chg="mod">
            <ac:chgData name="Wakolbinger, Michael Steven" userId="c126671a-e1cc-497c-97d1-f7354e7f4924" providerId="ADAL" clId="{7C89E0BC-9F03-BD44-980C-6FE2248E08F9}" dt="2020-03-04T19:05:32.309" v="11" actId="14100"/>
            <ac:picMkLst>
              <pc:docMk/>
              <pc:sldMasterMk cId="3595336832" sldId="2147483708"/>
              <pc:sldLayoutMk cId="2463502173" sldId="2147483709"/>
              <ac:picMk id="26" creationId="{F44E78F0-0852-5442-BF6C-E1583D1086C7}"/>
            </ac:picMkLst>
          </pc:picChg>
        </pc:sldLayoutChg>
        <pc:sldLayoutChg chg="modSp">
          <pc:chgData name="Wakolbinger, Michael Steven" userId="c126671a-e1cc-497c-97d1-f7354e7f4924" providerId="ADAL" clId="{7C89E0BC-9F03-BD44-980C-6FE2248E08F9}" dt="2020-03-04T19:05:49.443" v="13" actId="14100"/>
          <pc:sldLayoutMkLst>
            <pc:docMk/>
            <pc:sldMasterMk cId="3595336832" sldId="2147483708"/>
            <pc:sldLayoutMk cId="1406754891" sldId="2147483720"/>
          </pc:sldLayoutMkLst>
          <pc:picChg chg="mod">
            <ac:chgData name="Wakolbinger, Michael Steven" userId="c126671a-e1cc-497c-97d1-f7354e7f4924" providerId="ADAL" clId="{7C89E0BC-9F03-BD44-980C-6FE2248E08F9}" dt="2020-03-04T19:05:49.443" v="13" actId="14100"/>
            <ac:picMkLst>
              <pc:docMk/>
              <pc:sldMasterMk cId="3595336832" sldId="2147483708"/>
              <pc:sldLayoutMk cId="1406754891" sldId="2147483720"/>
              <ac:picMk id="12" creationId="{B21C3C35-DE04-B844-B5FE-2DE32EB44EA9}"/>
            </ac:picMkLst>
          </pc:picChg>
        </pc:sldLayoutChg>
        <pc:sldLayoutChg chg="modSp">
          <pc:chgData name="Wakolbinger, Michael Steven" userId="c126671a-e1cc-497c-97d1-f7354e7f4924" providerId="ADAL" clId="{7C89E0BC-9F03-BD44-980C-6FE2248E08F9}" dt="2020-03-04T19:06:05.789" v="15" actId="14100"/>
          <pc:sldLayoutMkLst>
            <pc:docMk/>
            <pc:sldMasterMk cId="3595336832" sldId="2147483708"/>
            <pc:sldLayoutMk cId="1815464052" sldId="2147483721"/>
          </pc:sldLayoutMkLst>
          <pc:picChg chg="mod">
            <ac:chgData name="Wakolbinger, Michael Steven" userId="c126671a-e1cc-497c-97d1-f7354e7f4924" providerId="ADAL" clId="{7C89E0BC-9F03-BD44-980C-6FE2248E08F9}" dt="2020-03-04T19:06:05.789" v="15" actId="14100"/>
            <ac:picMkLst>
              <pc:docMk/>
              <pc:sldMasterMk cId="3595336832" sldId="2147483708"/>
              <pc:sldLayoutMk cId="1815464052" sldId="2147483721"/>
              <ac:picMk id="27" creationId="{5E619A95-EAE7-EE49-8A58-504B622FB101}"/>
            </ac:picMkLst>
          </pc:picChg>
        </pc:sldLayoutChg>
        <pc:sldLayoutChg chg="modSp">
          <pc:chgData name="Wakolbinger, Michael Steven" userId="c126671a-e1cc-497c-97d1-f7354e7f4924" providerId="ADAL" clId="{7C89E0BC-9F03-BD44-980C-6FE2248E08F9}" dt="2020-03-04T19:06:41.632" v="17" actId="14100"/>
          <pc:sldLayoutMkLst>
            <pc:docMk/>
            <pc:sldMasterMk cId="3595336832" sldId="2147483708"/>
            <pc:sldLayoutMk cId="4186258001" sldId="2147483722"/>
          </pc:sldLayoutMkLst>
          <pc:picChg chg="mod">
            <ac:chgData name="Wakolbinger, Michael Steven" userId="c126671a-e1cc-497c-97d1-f7354e7f4924" providerId="ADAL" clId="{7C89E0BC-9F03-BD44-980C-6FE2248E08F9}" dt="2020-03-04T19:06:41.632" v="17" actId="14100"/>
            <ac:picMkLst>
              <pc:docMk/>
              <pc:sldMasterMk cId="3595336832" sldId="2147483708"/>
              <pc:sldLayoutMk cId="4186258001" sldId="2147483722"/>
              <ac:picMk id="31" creationId="{5776162E-C11B-0945-A3D0-13135D39C15E}"/>
            </ac:picMkLst>
          </pc:picChg>
        </pc:sldLayoutChg>
        <pc:sldLayoutChg chg="modSp">
          <pc:chgData name="Wakolbinger, Michael Steven" userId="c126671a-e1cc-497c-97d1-f7354e7f4924" providerId="ADAL" clId="{7C89E0BC-9F03-BD44-980C-6FE2248E08F9}" dt="2020-03-04T19:06:58.316" v="19" actId="14100"/>
          <pc:sldLayoutMkLst>
            <pc:docMk/>
            <pc:sldMasterMk cId="3595336832" sldId="2147483708"/>
            <pc:sldLayoutMk cId="2707393526" sldId="2147483723"/>
          </pc:sldLayoutMkLst>
          <pc:picChg chg="mod">
            <ac:chgData name="Wakolbinger, Michael Steven" userId="c126671a-e1cc-497c-97d1-f7354e7f4924" providerId="ADAL" clId="{7C89E0BC-9F03-BD44-980C-6FE2248E08F9}" dt="2020-03-04T19:06:58.316" v="19" actId="14100"/>
            <ac:picMkLst>
              <pc:docMk/>
              <pc:sldMasterMk cId="3595336832" sldId="2147483708"/>
              <pc:sldLayoutMk cId="2707393526" sldId="2147483723"/>
              <ac:picMk id="32" creationId="{25D3AC7F-20A7-5D42-9A16-9813B5031FF5}"/>
            </ac:picMkLst>
          </pc:picChg>
        </pc:sldLayoutChg>
        <pc:sldLayoutChg chg="modSp">
          <pc:chgData name="Wakolbinger, Michael Steven" userId="c126671a-e1cc-497c-97d1-f7354e7f4924" providerId="ADAL" clId="{7C89E0BC-9F03-BD44-980C-6FE2248E08F9}" dt="2020-03-04T19:07:18.499" v="22" actId="14100"/>
          <pc:sldLayoutMkLst>
            <pc:docMk/>
            <pc:sldMasterMk cId="3595336832" sldId="2147483708"/>
            <pc:sldLayoutMk cId="69532377" sldId="2147483724"/>
          </pc:sldLayoutMkLst>
          <pc:picChg chg="mod">
            <ac:chgData name="Wakolbinger, Michael Steven" userId="c126671a-e1cc-497c-97d1-f7354e7f4924" providerId="ADAL" clId="{7C89E0BC-9F03-BD44-980C-6FE2248E08F9}" dt="2020-03-04T19:07:18.499" v="22" actId="14100"/>
            <ac:picMkLst>
              <pc:docMk/>
              <pc:sldMasterMk cId="3595336832" sldId="2147483708"/>
              <pc:sldLayoutMk cId="69532377" sldId="2147483724"/>
              <ac:picMk id="26" creationId="{9B76C55F-AF8B-C44C-A4FF-D099B1735D66}"/>
            </ac:picMkLst>
          </pc:picChg>
        </pc:sldLayoutChg>
        <pc:sldLayoutChg chg="modSp">
          <pc:chgData name="Wakolbinger, Michael Steven" userId="c126671a-e1cc-497c-97d1-f7354e7f4924" providerId="ADAL" clId="{7C89E0BC-9F03-BD44-980C-6FE2248E08F9}" dt="2020-03-04T19:05:05.972" v="9" actId="14100"/>
          <pc:sldLayoutMkLst>
            <pc:docMk/>
            <pc:sldMasterMk cId="3595336832" sldId="2147483708"/>
            <pc:sldLayoutMk cId="574188406" sldId="2147483725"/>
          </pc:sldLayoutMkLst>
          <pc:picChg chg="mod">
            <ac:chgData name="Wakolbinger, Michael Steven" userId="c126671a-e1cc-497c-97d1-f7354e7f4924" providerId="ADAL" clId="{7C89E0BC-9F03-BD44-980C-6FE2248E08F9}" dt="2020-03-04T19:05:05.972" v="9" actId="14100"/>
            <ac:picMkLst>
              <pc:docMk/>
              <pc:sldMasterMk cId="3595336832" sldId="2147483708"/>
              <pc:sldLayoutMk cId="574188406" sldId="2147483725"/>
              <ac:picMk id="31" creationId="{5776162E-C11B-0945-A3D0-13135D39C15E}"/>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90BEA-E1A4-F146-913A-C9F608524B2E}" type="datetimeFigureOut">
              <a:rPr lang="en-US" smtClean="0"/>
              <a:t>4/12/21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8860B-0105-A549-9BE6-99E746E741F0}" type="slidenum">
              <a:rPr lang="en-US" smtClean="0"/>
              <a:t>‹#›</a:t>
            </a:fld>
            <a:endParaRPr lang="en-US"/>
          </a:p>
        </p:txBody>
      </p:sp>
    </p:spTree>
    <p:extLst>
      <p:ext uri="{BB962C8B-B14F-4D97-AF65-F5344CB8AC3E}">
        <p14:creationId xmlns:p14="http://schemas.microsoft.com/office/powerpoint/2010/main" val="4053841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Rationale:  </a:t>
            </a:r>
            <a:r>
              <a:rPr lang="en-US" altLang="en-US" dirty="0"/>
              <a:t>Welcome to “Tutoring Resumes.”  This presentation is designed to instruct tutors how to help students with their resumes.  </a:t>
            </a:r>
          </a:p>
          <a:p>
            <a:pPr eaLnBrk="1" hangingPunct="1"/>
            <a:endParaRPr lang="en-US" altLang="en-US" dirty="0"/>
          </a:p>
          <a:p>
            <a:pPr eaLnBrk="1" hangingPunct="1"/>
            <a:r>
              <a:rPr lang="en-US" altLang="en-US" b="1" dirty="0"/>
              <a:t>Directions:  </a:t>
            </a:r>
            <a:r>
              <a:rPr lang="en-US" altLang="en-US" dirty="0"/>
              <a:t>Each slide is activated by a single mouse click, unless otherwise noted in bold at the bottom of each notes page.</a:t>
            </a:r>
          </a:p>
          <a:p>
            <a:pPr eaLnBrk="1" hangingPunct="1"/>
            <a:endParaRPr lang="en-US" altLang="en-US" dirty="0"/>
          </a:p>
          <a:p>
            <a:pPr eaLnBrk="1" hangingPunct="1"/>
            <a:r>
              <a:rPr lang="en-US" altLang="en-US" b="1" dirty="0"/>
              <a:t>Writer and Designer:</a:t>
            </a:r>
            <a:r>
              <a:rPr lang="en-US" altLang="en-US" dirty="0"/>
              <a:t>  Stacy </a:t>
            </a:r>
            <a:r>
              <a:rPr lang="en-US" altLang="en-US" dirty="0" err="1"/>
              <a:t>Lolkus</a:t>
            </a:r>
            <a:endParaRPr lang="en-US" altLang="en-US" dirty="0"/>
          </a:p>
          <a:p>
            <a:pPr eaLnBrk="1" hangingPunct="1"/>
            <a:endParaRPr lang="en-US" altLang="en-US" dirty="0"/>
          </a:p>
          <a:p>
            <a:pPr eaLnBrk="1" hangingPunct="1"/>
            <a:r>
              <a:rPr lang="en-US" altLang="en-US" dirty="0"/>
              <a:t>Developed with resources courtesy of the Purdue University Writing Lab.</a:t>
            </a:r>
            <a:endParaRPr lang="en-US" altLang="en-US" b="1" dirty="0"/>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1</a:t>
            </a:fld>
            <a:endParaRPr lang="en-US"/>
          </a:p>
        </p:txBody>
      </p:sp>
    </p:spTree>
    <p:extLst>
      <p:ext uri="{BB962C8B-B14F-4D97-AF65-F5344CB8AC3E}">
        <p14:creationId xmlns:p14="http://schemas.microsoft.com/office/powerpoint/2010/main" val="3468394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90000"/>
              </a:lnSpc>
            </a:pPr>
            <a:r>
              <a:rPr lang="en-US" altLang="en-US" sz="1200" b="1" dirty="0"/>
              <a:t>Key Concept</a:t>
            </a:r>
            <a:r>
              <a:rPr lang="en-US" altLang="en-US" sz="1200" dirty="0"/>
              <a:t>:  A descriptive objective statement gives employers a glimpse of the student’s qualifications.  This type of objective statement is sometimes very difficult to help a student develop.  Tutors can ask students questions about what type of job they are looking for, or go on websites and pick key words off of the job or company description.</a:t>
            </a:r>
          </a:p>
          <a:p>
            <a:pPr marL="228600" indent="-228600" eaLnBrk="1" hangingPunct="1">
              <a:lnSpc>
                <a:spcPct val="90000"/>
              </a:lnSpc>
            </a:pPr>
            <a:endParaRPr lang="en-US" altLang="en-US" sz="1200" dirty="0"/>
          </a:p>
          <a:p>
            <a:pPr marL="228600" indent="-228600" eaLnBrk="1" hangingPunct="1">
              <a:lnSpc>
                <a:spcPct val="90000"/>
              </a:lnSpc>
            </a:pPr>
            <a:r>
              <a:rPr lang="en-US" altLang="en-US" sz="1200" dirty="0"/>
              <a:t>Goals of a descriptive objective statement:</a:t>
            </a:r>
          </a:p>
          <a:p>
            <a:pPr marL="228600" indent="-228600" eaLnBrk="1" hangingPunct="1">
              <a:lnSpc>
                <a:spcPct val="90000"/>
              </a:lnSpc>
            </a:pPr>
            <a:r>
              <a:rPr lang="en-US" altLang="en-US" sz="1200" dirty="0"/>
              <a:t>1. Summarize student’s qualifications for a specific position</a:t>
            </a:r>
          </a:p>
          <a:p>
            <a:pPr marL="228600" indent="-228600" eaLnBrk="1" hangingPunct="1">
              <a:lnSpc>
                <a:spcPct val="90000"/>
              </a:lnSpc>
              <a:buFontTx/>
              <a:buAutoNum type="arabicPeriod" startAt="2"/>
            </a:pPr>
            <a:r>
              <a:rPr lang="en-US" altLang="en-US" sz="1200" dirty="0"/>
              <a:t> Attract the employer’s attention</a:t>
            </a:r>
          </a:p>
          <a:p>
            <a:pPr marL="228600" indent="-228600" eaLnBrk="1" hangingPunct="1">
              <a:lnSpc>
                <a:spcPct val="90000"/>
              </a:lnSpc>
              <a:buFontTx/>
              <a:buAutoNum type="arabicPeriod" startAt="2"/>
            </a:pPr>
            <a:r>
              <a:rPr lang="en-US" altLang="en-US" sz="1200" dirty="0"/>
              <a:t> Introduce the rest of the student’s resume</a:t>
            </a:r>
          </a:p>
          <a:p>
            <a:pPr marL="228600" indent="-228600" eaLnBrk="1" hangingPunct="1">
              <a:lnSpc>
                <a:spcPct val="90000"/>
              </a:lnSpc>
              <a:buFontTx/>
              <a:buAutoNum type="arabicPeriod" startAt="2"/>
            </a:pPr>
            <a:endParaRPr lang="en-US" altLang="en-US" sz="1200" dirty="0"/>
          </a:p>
          <a:p>
            <a:pPr marL="228600" indent="-228600" eaLnBrk="1" hangingPunct="1">
              <a:lnSpc>
                <a:spcPct val="90000"/>
              </a:lnSpc>
            </a:pPr>
            <a:r>
              <a:rPr lang="en-US" altLang="en-US" sz="1200" dirty="0"/>
              <a:t>The descriptive objective statement is a little like the thesis statement of a paper, it defines the purpose of the rest of the document.</a:t>
            </a:r>
          </a:p>
          <a:p>
            <a:pPr marL="228600" indent="-228600" eaLnBrk="1" hangingPunct="1">
              <a:lnSpc>
                <a:spcPct val="90000"/>
              </a:lnSpc>
            </a:pPr>
            <a:endParaRPr lang="en-US" altLang="en-US" sz="1200" dirty="0"/>
          </a:p>
          <a:p>
            <a:pPr marL="228600" indent="-228600" eaLnBrk="1" hangingPunct="1">
              <a:lnSpc>
                <a:spcPct val="90000"/>
              </a:lnSpc>
            </a:pPr>
            <a:r>
              <a:rPr lang="en-US" altLang="en-US" sz="1200" dirty="0"/>
              <a:t>Should include briefly:</a:t>
            </a:r>
          </a:p>
          <a:p>
            <a:pPr marL="228600" indent="-228600" eaLnBrk="1" hangingPunct="1">
              <a:lnSpc>
                <a:spcPct val="90000"/>
              </a:lnSpc>
            </a:pPr>
            <a:r>
              <a:rPr lang="en-US" altLang="en-US" sz="1200" dirty="0"/>
              <a:t>Length of position</a:t>
            </a:r>
          </a:p>
          <a:p>
            <a:pPr marL="228600" indent="-228600" eaLnBrk="1" hangingPunct="1">
              <a:lnSpc>
                <a:spcPct val="90000"/>
              </a:lnSpc>
            </a:pPr>
            <a:r>
              <a:rPr lang="en-US" altLang="en-US" sz="1200" dirty="0"/>
              <a:t>Job Title</a:t>
            </a:r>
          </a:p>
          <a:p>
            <a:pPr marL="228600" indent="-228600" eaLnBrk="1" hangingPunct="1">
              <a:lnSpc>
                <a:spcPct val="90000"/>
              </a:lnSpc>
            </a:pPr>
            <a:r>
              <a:rPr lang="en-US" altLang="en-US" sz="1200" dirty="0"/>
              <a:t>Field or industry </a:t>
            </a:r>
          </a:p>
          <a:p>
            <a:pPr marL="228600" indent="-228600" eaLnBrk="1" hangingPunct="1">
              <a:lnSpc>
                <a:spcPct val="90000"/>
              </a:lnSpc>
            </a:pPr>
            <a:r>
              <a:rPr lang="en-US" altLang="en-US" sz="1200" dirty="0"/>
              <a:t>Relevant skills and qualifications</a:t>
            </a:r>
          </a:p>
          <a:p>
            <a:pPr marL="228600" indent="-228600" eaLnBrk="1" hangingPunct="1">
              <a:lnSpc>
                <a:spcPct val="90000"/>
              </a:lnSpc>
            </a:pPr>
            <a:endParaRPr lang="en-US" altLang="en-US" sz="1200" dirty="0"/>
          </a:p>
          <a:p>
            <a:pPr marL="228600" indent="-228600" eaLnBrk="1" hangingPunct="1">
              <a:lnSpc>
                <a:spcPct val="90000"/>
              </a:lnSpc>
            </a:pPr>
            <a:r>
              <a:rPr lang="en-US" altLang="en-US" sz="1200" dirty="0"/>
              <a:t>This type of objective statement is harder to read, but pinpoints specific skills and gives more detail.</a:t>
            </a:r>
          </a:p>
        </p:txBody>
      </p:sp>
      <p:sp>
        <p:nvSpPr>
          <p:cNvPr id="4" name="Slide Number Placeholder 3"/>
          <p:cNvSpPr>
            <a:spLocks noGrp="1"/>
          </p:cNvSpPr>
          <p:nvPr>
            <p:ph type="sldNum" sz="quarter" idx="5"/>
          </p:nvPr>
        </p:nvSpPr>
        <p:spPr/>
        <p:txBody>
          <a:bodyPr/>
          <a:lstStyle/>
          <a:p>
            <a:fld id="{BC38860B-0105-A549-9BE6-99E746E741F0}" type="slidenum">
              <a:rPr lang="en-US" smtClean="0"/>
              <a:t>11</a:t>
            </a:fld>
            <a:endParaRPr lang="en-US"/>
          </a:p>
        </p:txBody>
      </p:sp>
    </p:spTree>
    <p:extLst>
      <p:ext uri="{BB962C8B-B14F-4D97-AF65-F5344CB8AC3E}">
        <p14:creationId xmlns:p14="http://schemas.microsoft.com/office/powerpoint/2010/main" val="1764602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The education section should be first on the resume after the objective statement, because usually employers are most concerned with this section.  It should contain the university the student attends along with the student’s major, minors, expected date of graduation, and relevant educational classes the student has taken to make him or her valuable to the position.</a:t>
            </a:r>
          </a:p>
          <a:p>
            <a:pPr eaLnBrk="1" hangingPunct="1"/>
            <a:endParaRPr lang="en-US" altLang="en-US" dirty="0"/>
          </a:p>
          <a:p>
            <a:pPr eaLnBrk="1" hangingPunct="1"/>
            <a:r>
              <a:rPr lang="en-US" altLang="en-US" dirty="0"/>
              <a:t>This section can also contain computer skills, language skills, courses or projects taken.  If the student decides to add computer skills, Microsoft Office is not needed since most college students know how to use Microsoft Office.  </a:t>
            </a:r>
          </a:p>
          <a:p>
            <a:pPr eaLnBrk="1" hangingPunct="1"/>
            <a:endParaRPr lang="en-US" altLang="en-US" dirty="0"/>
          </a:p>
          <a:p>
            <a:pPr eaLnBrk="1" hangingPunct="1"/>
            <a:r>
              <a:rPr lang="en-US" altLang="en-US" dirty="0"/>
              <a:t>The facilitator should emphasize that the tutor make sure the student has which campus the student attends, and also the scale of the GPA.  A 3.0 out of 5.0 looks a lot worse than a 3.0 on a 4.0 scale!</a:t>
            </a:r>
          </a:p>
          <a:p>
            <a:pPr eaLnBrk="1" hangingPunct="1"/>
            <a:endParaRPr lang="en-US" altLang="en-US" dirty="0"/>
          </a:p>
          <a:p>
            <a:pPr eaLnBrk="1" hangingPunct="1"/>
            <a:r>
              <a:rPr lang="en-US" altLang="en-US" dirty="0"/>
              <a:t>A lot of students have questions on how low is too low for GPAs.  Usually if a student has below a 3.0, it shouldn’t be included.  If the student’s major GPA is higher than the overall GPA, that can be used instead.  The student can carry out the GPA to two decimal points (3.55), but that is the maximum.</a:t>
            </a:r>
          </a:p>
        </p:txBody>
      </p:sp>
      <p:sp>
        <p:nvSpPr>
          <p:cNvPr id="4" name="Slide Number Placeholder 3"/>
          <p:cNvSpPr>
            <a:spLocks noGrp="1"/>
          </p:cNvSpPr>
          <p:nvPr>
            <p:ph type="sldNum" sz="quarter" idx="5"/>
          </p:nvPr>
        </p:nvSpPr>
        <p:spPr/>
        <p:txBody>
          <a:bodyPr/>
          <a:lstStyle/>
          <a:p>
            <a:fld id="{BC38860B-0105-A549-9BE6-99E746E741F0}" type="slidenum">
              <a:rPr lang="en-US" smtClean="0"/>
              <a:t>12</a:t>
            </a:fld>
            <a:endParaRPr lang="en-US"/>
          </a:p>
        </p:txBody>
      </p:sp>
    </p:spTree>
    <p:extLst>
      <p:ext uri="{BB962C8B-B14F-4D97-AF65-F5344CB8AC3E}">
        <p14:creationId xmlns:p14="http://schemas.microsoft.com/office/powerpoint/2010/main" val="3062022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This is an example of a very standard work experience section.  The tutor should make sure that the student is including the position, location, dates, and a brief description of each job.  Each description should be parallel, and each job should be set up the same as the previous job.</a:t>
            </a:r>
          </a:p>
          <a:p>
            <a:pPr eaLnBrk="1" hangingPunct="1"/>
            <a:endParaRPr lang="en-US" altLang="en-US" dirty="0"/>
          </a:p>
          <a:p>
            <a:pPr eaLnBrk="1" hangingPunct="1"/>
            <a:r>
              <a:rPr lang="en-US" altLang="en-US" dirty="0"/>
              <a:t>The jobs that are included in the students’ resumes should support the jobs they are looking for.  If a student is applying to a teaching job, he or she doesn’t need to include a serving job unless the student wants to emphasize certain skills that are valuable to teaching in the serving job.  </a:t>
            </a:r>
          </a:p>
          <a:p>
            <a:pPr eaLnBrk="1" hangingPunct="1"/>
            <a:r>
              <a:rPr lang="en-US" altLang="en-US" dirty="0"/>
              <a:t>If the student worked for a significant company or organization and would rather highlight the company than the position, the student can bold the company or put it before the job title.  </a:t>
            </a:r>
          </a:p>
          <a:p>
            <a:pPr eaLnBrk="1" hangingPunct="1"/>
            <a:endParaRPr lang="en-US" altLang="en-US" dirty="0"/>
          </a:p>
          <a:p>
            <a:pPr eaLnBrk="1" hangingPunct="1"/>
            <a:r>
              <a:rPr lang="en-US" altLang="en-US" dirty="0"/>
              <a:t>Jobs should be listed in either reverse chronological order or in order of importance.  Anytime anything quantitative can be included, the student should include the information so employers have a better way of measuring the student’s skills.</a:t>
            </a:r>
          </a:p>
          <a:p>
            <a:pPr eaLnBrk="1" hangingPunct="1"/>
            <a:endParaRPr lang="en-US" altLang="en-US" dirty="0"/>
          </a:p>
          <a:p>
            <a:pPr eaLnBrk="1" hangingPunct="1"/>
            <a:r>
              <a:rPr lang="en-US" altLang="en-US" b="1" dirty="0"/>
              <a:t>Activity:</a:t>
            </a:r>
            <a:r>
              <a:rPr lang="en-US" altLang="en-US" dirty="0"/>
              <a:t>  The facilitator can hand out examples of weak job descriptions and the tutors can break into groups and expand these descriptions. </a:t>
            </a:r>
            <a:endParaRPr lang="en-US" altLang="en-US" b="1" dirty="0"/>
          </a:p>
          <a:p>
            <a:pPr eaLnBrk="1" hangingPunct="1"/>
            <a:endParaRPr lang="en-US" alt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13</a:t>
            </a:fld>
            <a:endParaRPr lang="en-US"/>
          </a:p>
        </p:txBody>
      </p:sp>
    </p:spTree>
    <p:extLst>
      <p:ext uri="{BB962C8B-B14F-4D97-AF65-F5344CB8AC3E}">
        <p14:creationId xmlns:p14="http://schemas.microsoft.com/office/powerpoint/2010/main" val="3326277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Although a lot of students usually just list their actual paid jobs in the work experience section, the tutor can also stress to the student that if he or she was involved in a significant club or activity, this can be included in the experience section.  Instead of calling the section the traditional “Work Experience”, the student could call the section “Experience” and put the club or activity in so that it stands out more.  For this example, the student is interested in a public relations position.  He has done a lot of work with athletic promotions at Purdue, so he put this before the rest of his paying jobs.  Notice that this student has also focused more on the actual places he worked for, rather than the positions.  </a:t>
            </a:r>
          </a:p>
          <a:p>
            <a:pPr eaLnBrk="1" hangingPunct="1"/>
            <a:endParaRPr lang="en-US" alt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14</a:t>
            </a:fld>
            <a:endParaRPr lang="en-US"/>
          </a:p>
        </p:txBody>
      </p:sp>
    </p:spTree>
    <p:extLst>
      <p:ext uri="{BB962C8B-B14F-4D97-AF65-F5344CB8AC3E}">
        <p14:creationId xmlns:p14="http://schemas.microsoft.com/office/powerpoint/2010/main" val="390008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The facilitator should remind the tutors that if the students are having trouble thinking of words, there is an action verb list on OWL they can use to look up different verbs for the job descriptions.</a:t>
            </a:r>
          </a:p>
          <a:p>
            <a:pPr eaLnBrk="1" hangingPunct="1"/>
            <a:r>
              <a:rPr lang="en-US" altLang="en-US" dirty="0"/>
              <a:t>https://</a:t>
            </a:r>
            <a:r>
              <a:rPr lang="en-US" altLang="en-US" dirty="0" err="1"/>
              <a:t>owl.purdue.edu</a:t>
            </a:r>
            <a:r>
              <a:rPr lang="en-US" altLang="en-US" dirty="0"/>
              <a:t>/owl/</a:t>
            </a:r>
            <a:r>
              <a:rPr lang="en-US" altLang="en-US" dirty="0" err="1"/>
              <a:t>job_search_writing</a:t>
            </a:r>
            <a:r>
              <a:rPr lang="en-US" altLang="en-US" dirty="0"/>
              <a:t>/</a:t>
            </a:r>
            <a:r>
              <a:rPr lang="en-US" altLang="en-US" dirty="0" err="1"/>
              <a:t>preparing_an_application</a:t>
            </a:r>
            <a:r>
              <a:rPr lang="en-US" altLang="en-US" dirty="0"/>
              <a:t>/action_verbs_to_describe_skills_jobs_and_accomplishments_in_employment_documents/</a:t>
            </a:r>
            <a:r>
              <a:rPr lang="en-US" altLang="en-US" dirty="0" err="1"/>
              <a:t>action_verbs_list.html</a:t>
            </a:r>
            <a:endParaRPr lang="en-US" alt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15</a:t>
            </a:fld>
            <a:endParaRPr lang="en-US"/>
          </a:p>
        </p:txBody>
      </p:sp>
    </p:spTree>
    <p:extLst>
      <p:ext uri="{BB962C8B-B14F-4D97-AF65-F5344CB8AC3E}">
        <p14:creationId xmlns:p14="http://schemas.microsoft.com/office/powerpoint/2010/main" val="1946873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The facilitator should stress that the rest of the student’s resume should be set up however the student wants.  The tutor can guide the student by suggesting sections that may be helpful for the job in which the student is applying.  Additional activities, clubs, awards, volunteer experience, can also be helpful if there is extra white space.  The additional sections can be set up as shown or also more like the work experience section.  </a:t>
            </a:r>
          </a:p>
        </p:txBody>
      </p:sp>
      <p:sp>
        <p:nvSpPr>
          <p:cNvPr id="4" name="Slide Number Placeholder 3"/>
          <p:cNvSpPr>
            <a:spLocks noGrp="1"/>
          </p:cNvSpPr>
          <p:nvPr>
            <p:ph type="sldNum" sz="quarter" idx="5"/>
          </p:nvPr>
        </p:nvSpPr>
        <p:spPr/>
        <p:txBody>
          <a:bodyPr/>
          <a:lstStyle/>
          <a:p>
            <a:fld id="{BC38860B-0105-A549-9BE6-99E746E741F0}" type="slidenum">
              <a:rPr lang="en-US" smtClean="0"/>
              <a:t>16</a:t>
            </a:fld>
            <a:endParaRPr lang="en-US"/>
          </a:p>
        </p:txBody>
      </p:sp>
    </p:spTree>
    <p:extLst>
      <p:ext uri="{BB962C8B-B14F-4D97-AF65-F5344CB8AC3E}">
        <p14:creationId xmlns:p14="http://schemas.microsoft.com/office/powerpoint/2010/main" val="3269403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Concepts:  </a:t>
            </a:r>
            <a:r>
              <a:rPr lang="en-US" altLang="en-US" dirty="0"/>
              <a:t>The facilitator should be sure to stress to the student that the ultimate goal of a resume is to get an interview.  A lot of times, students will try to cram too much on a resume.  One way to get the student to understand the importance of keeping to the point is to remind the student that having too much information will take away from the rest of the resume.  </a:t>
            </a:r>
          </a:p>
          <a:p>
            <a:pPr eaLnBrk="1" hangingPunct="1"/>
            <a:endParaRPr lang="en-US" altLang="en-US" dirty="0"/>
          </a:p>
          <a:p>
            <a:pPr eaLnBrk="1" hangingPunct="1"/>
            <a:r>
              <a:rPr lang="en-US" altLang="en-US" dirty="0"/>
              <a:t>Another way to get different sections of the resume to stand out is to allow enough white space between each section.  If the resume is too crammed together, many employers won’t take the time to read it.</a:t>
            </a:r>
          </a:p>
          <a:p>
            <a:pPr eaLnBrk="1" hangingPunct="1"/>
            <a:endParaRPr lang="en-US" altLang="en-US" dirty="0"/>
          </a:p>
          <a:p>
            <a:pPr eaLnBrk="1" hangingPunct="1"/>
            <a:r>
              <a:rPr lang="en-US" altLang="en-US" dirty="0"/>
              <a:t>Tutors should also not try to take over the tutorial.  If a student doesn’t want help with a part that a tutor thinks needs tweaking, the tutor should refrain from interfering.  </a:t>
            </a:r>
          </a:p>
          <a:p>
            <a:pPr eaLnBrk="1" hangingPunct="1"/>
            <a:endParaRPr lang="en-US" altLang="en-US" dirty="0"/>
          </a:p>
          <a:p>
            <a:pPr eaLnBrk="1" hangingPunct="1"/>
            <a:r>
              <a:rPr lang="en-US" altLang="en-US" dirty="0"/>
              <a:t>Students may seem down about some of their work experiences or lack of work experiences.  Sometimes, tutors just need to encourage them and help them realize that they have valuable skills even if they don’t think they do.  </a:t>
            </a:r>
          </a:p>
          <a:p>
            <a:pPr eaLnBrk="1" hangingPunct="1"/>
            <a:endParaRPr lang="en-US" altLang="en-US" dirty="0"/>
          </a:p>
          <a:p>
            <a:pPr eaLnBrk="1" hangingPunct="1"/>
            <a:endParaRPr lang="en-US" altLang="en-US" dirty="0"/>
          </a:p>
          <a:p>
            <a:pPr eaLnBrk="1" hangingPunct="1"/>
            <a:r>
              <a:rPr lang="en-US" altLang="en-US" b="1" dirty="0"/>
              <a:t>Activity:  </a:t>
            </a:r>
            <a:r>
              <a:rPr lang="en-US" altLang="en-US" dirty="0"/>
              <a:t>The facilitator can pass around example resumes or the students can trade their own resumes.  The facilitator should not allow the students to look at the resumes until instructed.  When the facilitator says, the students can look at the resume for just 10 seconds.  After looking at the resume, they should write down what they remember and share with the rest of the group. </a:t>
            </a:r>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17</a:t>
            </a:fld>
            <a:endParaRPr lang="en-US"/>
          </a:p>
        </p:txBody>
      </p:sp>
    </p:spTree>
    <p:extLst>
      <p:ext uri="{BB962C8B-B14F-4D97-AF65-F5344CB8AC3E}">
        <p14:creationId xmlns:p14="http://schemas.microsoft.com/office/powerpoint/2010/main" val="186236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The facilitator should stress the fact that if the tutor doesn’t understand the reason the student is creating the resume, he or she could waste time worrying about the wrong parts.  Remind the tutors that although students may seem hesitant to make more than one resume, each resume should be tailored to a particular job or assignment to be most effective.  A student attending an engineering career fair will have a different resume than someone applying for a specific agricultural job.  </a:t>
            </a:r>
          </a:p>
          <a:p>
            <a:pPr eaLnBrk="1" hangingPunct="1"/>
            <a:endParaRPr lang="en-US" altLang="en-US" dirty="0"/>
          </a:p>
          <a:p>
            <a:pPr eaLnBrk="1" hangingPunct="1"/>
            <a:r>
              <a:rPr lang="en-US" altLang="en-US" dirty="0"/>
              <a:t>The facilitator should stress again and again that it is very important that the tutor is first concerned with the student’s questions.  At Purdue’s Writing Lab, tutors only have a 30 minute session to help the student with as much as possible.  </a:t>
            </a:r>
          </a:p>
          <a:p>
            <a:pPr eaLnBrk="1" hangingPunct="1"/>
            <a:endParaRPr lang="en-US" alt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2</a:t>
            </a:fld>
            <a:endParaRPr lang="en-US"/>
          </a:p>
        </p:txBody>
      </p:sp>
    </p:spTree>
    <p:extLst>
      <p:ext uri="{BB962C8B-B14F-4D97-AF65-F5344CB8AC3E}">
        <p14:creationId xmlns:p14="http://schemas.microsoft.com/office/powerpoint/2010/main" val="165560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If the tutor has more time at the end, and the student gives permission, the tutor can then go back and work with some problems he or she noticed through the course of the tutorial.  </a:t>
            </a:r>
          </a:p>
          <a:p>
            <a:pPr eaLnBrk="1" hangingPunct="1"/>
            <a:endParaRPr lang="en-US" altLang="en-US" dirty="0"/>
          </a:p>
          <a:p>
            <a:pPr eaLnBrk="1" hangingPunct="1"/>
            <a:r>
              <a:rPr lang="en-US" altLang="en-US" dirty="0"/>
              <a:t>If a student doesn’t know what to concentrate on, then the tutor can go through the resume and give suggestions.</a:t>
            </a:r>
          </a:p>
          <a:p>
            <a:pPr eaLnBrk="1" hangingPunct="1"/>
            <a:endParaRPr lang="en-US" altLang="en-US" dirty="0"/>
          </a:p>
          <a:p>
            <a:pPr eaLnBrk="1" hangingPunct="1"/>
            <a:r>
              <a:rPr lang="en-US" altLang="en-US" dirty="0"/>
              <a:t>The tutor should try to worry about the higher order concerns such as format and organization before concentrating on grammar.  A lot of times a tutor won’t even have the chance to worry about the grammar in a thirty minute session.</a:t>
            </a:r>
          </a:p>
          <a:p>
            <a:pPr eaLnBrk="1" hangingPunct="1"/>
            <a:endParaRPr lang="en-US" alt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3</a:t>
            </a:fld>
            <a:endParaRPr lang="en-US"/>
          </a:p>
        </p:txBody>
      </p:sp>
    </p:spTree>
    <p:extLst>
      <p:ext uri="{BB962C8B-B14F-4D97-AF65-F5344CB8AC3E}">
        <p14:creationId xmlns:p14="http://schemas.microsoft.com/office/powerpoint/2010/main" val="155655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The facilitator should really emphasize that every resume is going to be different depending on the student, major, job, assignment. The tutor can give as many suggestions as he or she wants, but in the end, the student will be deciding what will be done with his or her resume.  </a:t>
            </a:r>
          </a:p>
          <a:p>
            <a:pPr eaLnBrk="1" hangingPunct="1"/>
            <a:endParaRPr lang="en-US" altLang="en-US" dirty="0"/>
          </a:p>
          <a:p>
            <a:pPr eaLnBrk="1" hangingPunct="1"/>
            <a:r>
              <a:rPr lang="en-US" altLang="en-US" b="1" dirty="0"/>
              <a:t>Activity:  </a:t>
            </a:r>
            <a:r>
              <a:rPr lang="en-US" altLang="en-US" dirty="0"/>
              <a:t>The facilitator may ask the tutors, “What are some sections that are common in a resume?” </a:t>
            </a:r>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4</a:t>
            </a:fld>
            <a:endParaRPr lang="en-US"/>
          </a:p>
        </p:txBody>
      </p:sp>
    </p:spTree>
    <p:extLst>
      <p:ext uri="{BB962C8B-B14F-4D97-AF65-F5344CB8AC3E}">
        <p14:creationId xmlns:p14="http://schemas.microsoft.com/office/powerpoint/2010/main" val="1113658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This is just one example of a contact information section that is very common for Management students.  The contact information section can be different depending what the student wants to put on it.  </a:t>
            </a:r>
          </a:p>
          <a:p>
            <a:pPr eaLnBrk="1" hangingPunct="1"/>
            <a:r>
              <a:rPr lang="en-US" altLang="en-US" dirty="0"/>
              <a:t>The tutor needs to make sure that the student at least has:</a:t>
            </a:r>
          </a:p>
          <a:p>
            <a:pPr eaLnBrk="1" hangingPunct="1"/>
            <a:r>
              <a:rPr lang="en-US" altLang="en-US" dirty="0"/>
              <a:t>-a reliable address </a:t>
            </a:r>
          </a:p>
          <a:p>
            <a:pPr eaLnBrk="1" hangingPunct="1"/>
            <a:r>
              <a:rPr lang="en-US" altLang="en-US" dirty="0"/>
              <a:t>-email address</a:t>
            </a:r>
          </a:p>
          <a:p>
            <a:pPr eaLnBrk="1" hangingPunct="1"/>
            <a:r>
              <a:rPr lang="en-US" altLang="en-US" dirty="0"/>
              <a:t>-a reliable phone number</a:t>
            </a:r>
          </a:p>
          <a:p>
            <a:pPr eaLnBrk="1" hangingPunct="1"/>
            <a:r>
              <a:rPr lang="en-US" altLang="en-US" dirty="0"/>
              <a:t>The example above has both a campus address and a permanent address.  The student must decide if he or she wants to include both or just one address.  </a:t>
            </a:r>
          </a:p>
          <a:p>
            <a:pPr eaLnBrk="1" hangingPunct="1"/>
            <a:endParaRPr lang="en-US" alt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6</a:t>
            </a:fld>
            <a:endParaRPr lang="en-US"/>
          </a:p>
        </p:txBody>
      </p:sp>
    </p:spTree>
    <p:extLst>
      <p:ext uri="{BB962C8B-B14F-4D97-AF65-F5344CB8AC3E}">
        <p14:creationId xmlns:p14="http://schemas.microsoft.com/office/powerpoint/2010/main" val="213070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a:t>
            </a:r>
            <a:r>
              <a:rPr lang="en-US" altLang="en-US" dirty="0"/>
              <a:t>  An example of contact information without two addresses.  This example is formatted on the left side of the page.</a:t>
            </a:r>
            <a:endParaRPr lang="en-US" altLang="en-US" b="1" dirty="0"/>
          </a:p>
        </p:txBody>
      </p:sp>
      <p:sp>
        <p:nvSpPr>
          <p:cNvPr id="4" name="Slide Number Placeholder 3"/>
          <p:cNvSpPr>
            <a:spLocks noGrp="1"/>
          </p:cNvSpPr>
          <p:nvPr>
            <p:ph type="sldNum" sz="quarter" idx="5"/>
          </p:nvPr>
        </p:nvSpPr>
        <p:spPr/>
        <p:txBody>
          <a:bodyPr/>
          <a:lstStyle/>
          <a:p>
            <a:fld id="{BC38860B-0105-A549-9BE6-99E746E741F0}" type="slidenum">
              <a:rPr lang="en-US" smtClean="0"/>
              <a:t>7</a:t>
            </a:fld>
            <a:endParaRPr lang="en-US"/>
          </a:p>
        </p:txBody>
      </p:sp>
    </p:spTree>
    <p:extLst>
      <p:ext uri="{BB962C8B-B14F-4D97-AF65-F5344CB8AC3E}">
        <p14:creationId xmlns:p14="http://schemas.microsoft.com/office/powerpoint/2010/main" val="184146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a:t>
            </a:r>
            <a:r>
              <a:rPr lang="en-US" altLang="en-US" dirty="0"/>
              <a:t>:  Another example of contact information with one address.  This example is centered in the top middle of the page.</a:t>
            </a:r>
            <a:endParaRPr lang="en-US" altLang="en-US" b="1" dirty="0"/>
          </a:p>
        </p:txBody>
      </p:sp>
      <p:sp>
        <p:nvSpPr>
          <p:cNvPr id="4" name="Slide Number Placeholder 3"/>
          <p:cNvSpPr>
            <a:spLocks noGrp="1"/>
          </p:cNvSpPr>
          <p:nvPr>
            <p:ph type="sldNum" sz="quarter" idx="5"/>
          </p:nvPr>
        </p:nvSpPr>
        <p:spPr/>
        <p:txBody>
          <a:bodyPr/>
          <a:lstStyle/>
          <a:p>
            <a:fld id="{BC38860B-0105-A549-9BE6-99E746E741F0}" type="slidenum">
              <a:rPr lang="en-US" smtClean="0"/>
              <a:t>8</a:t>
            </a:fld>
            <a:endParaRPr lang="en-US"/>
          </a:p>
        </p:txBody>
      </p:sp>
    </p:spTree>
    <p:extLst>
      <p:ext uri="{BB962C8B-B14F-4D97-AF65-F5344CB8AC3E}">
        <p14:creationId xmlns:p14="http://schemas.microsoft.com/office/powerpoint/2010/main" val="134126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The facilitator should emphasize that the objective statement is sometimes considered the hardest part of the resume.  Different people have different ideas about what objective statement approach is appropriate to use.  Some recruiters say that objective statements are useless and if the student has an objective statement at all, it should be brief and to the point.  </a:t>
            </a:r>
          </a:p>
          <a:p>
            <a:pPr eaLnBrk="1" hangingPunct="1"/>
            <a:endParaRPr lang="en-US" altLang="en-US" dirty="0"/>
          </a:p>
          <a:p>
            <a:pPr eaLnBrk="1" hangingPunct="1"/>
            <a:r>
              <a:rPr lang="en-US" altLang="en-US" dirty="0"/>
              <a:t>Other recruiters argue that they just scan the objective statement when they are initially considering applicants.  If it doesn’t stand out, a student could be rejected even before the activities and work experience are taken into account.  If this is the case, objective statements should be longer and more descriptive.  </a:t>
            </a:r>
          </a:p>
          <a:p>
            <a:pPr eaLnBrk="1" hangingPunct="1"/>
            <a:endParaRPr lang="en-US" altLang="en-US" dirty="0"/>
          </a:p>
          <a:p>
            <a:pPr eaLnBrk="1" hangingPunct="1"/>
            <a:r>
              <a:rPr lang="en-US" altLang="en-US" dirty="0"/>
              <a:t>If the resume is for an assignment, the student should follow the teacher’s guide to objective statements.  But if the resume is for a job, the student must decide which approach would work best for his or her resume.  Not every recruiter is going to have the same view on objective statements.  The student must choose a method where he or she feels most comfortable.  </a:t>
            </a:r>
          </a:p>
        </p:txBody>
      </p:sp>
      <p:sp>
        <p:nvSpPr>
          <p:cNvPr id="4" name="Slide Number Placeholder 3"/>
          <p:cNvSpPr>
            <a:spLocks noGrp="1"/>
          </p:cNvSpPr>
          <p:nvPr>
            <p:ph type="sldNum" sz="quarter" idx="5"/>
          </p:nvPr>
        </p:nvSpPr>
        <p:spPr/>
        <p:txBody>
          <a:bodyPr/>
          <a:lstStyle/>
          <a:p>
            <a:fld id="{BC38860B-0105-A549-9BE6-99E746E741F0}" type="slidenum">
              <a:rPr lang="en-US" smtClean="0"/>
              <a:t>9</a:t>
            </a:fld>
            <a:endParaRPr lang="en-US"/>
          </a:p>
        </p:txBody>
      </p:sp>
    </p:spTree>
    <p:extLst>
      <p:ext uri="{BB962C8B-B14F-4D97-AF65-F5344CB8AC3E}">
        <p14:creationId xmlns:p14="http://schemas.microsoft.com/office/powerpoint/2010/main" val="316869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The first approach to objective statements is very brief and to the point.  With this method, the student should only put the position and time length he or she desires.  If the student knows the particular company, that can also be added.  This type of objective statement is easy to read and pick out right away the student’s interest.  </a:t>
            </a:r>
            <a:endParaRPr lang="en-US" altLang="en-US" b="1" dirty="0"/>
          </a:p>
        </p:txBody>
      </p:sp>
      <p:sp>
        <p:nvSpPr>
          <p:cNvPr id="4" name="Slide Number Placeholder 3"/>
          <p:cNvSpPr>
            <a:spLocks noGrp="1"/>
          </p:cNvSpPr>
          <p:nvPr>
            <p:ph type="sldNum" sz="quarter" idx="5"/>
          </p:nvPr>
        </p:nvSpPr>
        <p:spPr/>
        <p:txBody>
          <a:bodyPr/>
          <a:lstStyle/>
          <a:p>
            <a:fld id="{BC38860B-0105-A549-9BE6-99E746E741F0}" type="slidenum">
              <a:rPr lang="en-US" smtClean="0"/>
              <a:t>10</a:t>
            </a:fld>
            <a:endParaRPr lang="en-US"/>
          </a:p>
        </p:txBody>
      </p:sp>
    </p:spTree>
    <p:extLst>
      <p:ext uri="{BB962C8B-B14F-4D97-AF65-F5344CB8AC3E}">
        <p14:creationId xmlns:p14="http://schemas.microsoft.com/office/powerpoint/2010/main" val="1407565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a:extLst>
              <a:ext uri="{FF2B5EF4-FFF2-40B4-BE49-F238E27FC236}">
                <a16:creationId xmlns:a16="http://schemas.microsoft.com/office/drawing/2014/main" id="{5776162E-C11B-0945-A3D0-13135D39C15E}"/>
              </a:ext>
            </a:extLst>
          </p:cNvPr>
          <p:cNvPicPr>
            <a:picLocks noChangeAspect="1"/>
          </p:cNvPicPr>
          <p:nvPr/>
        </p:nvPicPr>
        <p:blipFill>
          <a:blip r:embed="rId2"/>
          <a:srcRect/>
          <a:stretch/>
        </p:blipFill>
        <p:spPr>
          <a:xfrm>
            <a:off x="383868" y="6128808"/>
            <a:ext cx="3454415" cy="365760"/>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4718B008-A9D5-5449-8843-796D9D5B97E2}" type="datetime1">
              <a:rPr lang="en-US" smtClean="0"/>
              <a:t>4/12/21</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6" name="Purdue Logo">
            <a:extLst>
              <a:ext uri="{FF2B5EF4-FFF2-40B4-BE49-F238E27FC236}">
                <a16:creationId xmlns:a16="http://schemas.microsoft.com/office/drawing/2014/main" id="{F44E78F0-0852-5442-BF6C-E1583D1086C7}"/>
              </a:ext>
            </a:extLst>
          </p:cNvPr>
          <p:cNvPicPr>
            <a:picLocks noChangeAspect="1"/>
          </p:cNvPicPr>
          <p:nvPr/>
        </p:nvPicPr>
        <p:blipFill>
          <a:blip r:embed="rId2"/>
          <a:srcRect/>
          <a:stretch/>
        </p:blipFill>
        <p:spPr>
          <a:xfrm>
            <a:off x="383868" y="6128808"/>
            <a:ext cx="3454415" cy="365760"/>
          </a:xfrm>
          <a:prstGeom prst="rect">
            <a:avLst/>
          </a:prstGeom>
        </p:spPr>
      </p:pic>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3"/>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5C2607BB-CB7B-9446-866F-CFCBB5A8031A}" type="datetime1">
              <a:rPr lang="en-US" smtClean="0"/>
              <a:t>4/12/21</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12" name="Purdue Logo">
            <a:extLst>
              <a:ext uri="{FF2B5EF4-FFF2-40B4-BE49-F238E27FC236}">
                <a16:creationId xmlns:a16="http://schemas.microsoft.com/office/drawing/2014/main" id="{B21C3C35-DE04-B844-B5FE-2DE32EB44EA9}"/>
              </a:ext>
            </a:extLst>
          </p:cNvPr>
          <p:cNvPicPr>
            <a:picLocks noChangeAspect="1"/>
          </p:cNvPicPr>
          <p:nvPr/>
        </p:nvPicPr>
        <p:blipFill>
          <a:blip r:embed="rId3"/>
          <a:srcRect/>
          <a:stretch/>
        </p:blipFill>
        <p:spPr>
          <a:xfrm>
            <a:off x="384894" y="6134016"/>
            <a:ext cx="3454401" cy="365760"/>
          </a:xfrm>
          <a:prstGeom prst="rect">
            <a:avLst/>
          </a:prstGeom>
        </p:spPr>
      </p:pic>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44CEBF74-3518-BD42-8392-10A19AA4B762}" type="datetime1">
              <a:rPr lang="en-US" smtClean="0"/>
              <a:t>4/12/21</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27" name="Purdue Logo">
            <a:extLst>
              <a:ext uri="{FF2B5EF4-FFF2-40B4-BE49-F238E27FC236}">
                <a16:creationId xmlns:a16="http://schemas.microsoft.com/office/drawing/2014/main" id="{5E619A95-EAE7-EE49-8A58-504B622FB101}"/>
              </a:ext>
            </a:extLst>
          </p:cNvPr>
          <p:cNvPicPr>
            <a:picLocks noChangeAspect="1"/>
          </p:cNvPicPr>
          <p:nvPr/>
        </p:nvPicPr>
        <p:blipFill>
          <a:blip r:embed="rId3"/>
          <a:srcRect/>
          <a:stretch/>
        </p:blipFill>
        <p:spPr>
          <a:xfrm>
            <a:off x="384894" y="6134016"/>
            <a:ext cx="3454401" cy="365760"/>
          </a:xfrm>
          <a:prstGeom prst="rect">
            <a:avLst/>
          </a:prstGeom>
        </p:spPr>
      </p:pic>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BA9179C9-11BE-5B4A-AA7A-C0651758DEA6}" type="datetime1">
              <a:rPr lang="en-US" smtClean="0"/>
              <a:t>4/12/21</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31" name="Purdue Logo">
            <a:extLst>
              <a:ext uri="{FF2B5EF4-FFF2-40B4-BE49-F238E27FC236}">
                <a16:creationId xmlns:a16="http://schemas.microsoft.com/office/drawing/2014/main" id="{5776162E-C11B-0945-A3D0-13135D39C15E}"/>
              </a:ext>
            </a:extLst>
          </p:cNvPr>
          <p:cNvPicPr>
            <a:picLocks noChangeAspect="1"/>
          </p:cNvPicPr>
          <p:nvPr/>
        </p:nvPicPr>
        <p:blipFill>
          <a:blip r:embed="rId2"/>
          <a:srcRect/>
          <a:stretch/>
        </p:blipFill>
        <p:spPr>
          <a:xfrm>
            <a:off x="383868" y="6128808"/>
            <a:ext cx="3454415" cy="365760"/>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2473F82A-6FBD-1F4F-A536-8CA0E67974C6}" type="datetime1">
              <a:rPr lang="en-US" smtClean="0"/>
              <a:t>4/12/21</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32" name="Purdue Logo">
            <a:extLst>
              <a:ext uri="{FF2B5EF4-FFF2-40B4-BE49-F238E27FC236}">
                <a16:creationId xmlns:a16="http://schemas.microsoft.com/office/drawing/2014/main" id="{25D3AC7F-20A7-5D42-9A16-9813B5031FF5}"/>
              </a:ext>
            </a:extLst>
          </p:cNvPr>
          <p:cNvPicPr>
            <a:picLocks noChangeAspect="1"/>
          </p:cNvPicPr>
          <p:nvPr/>
        </p:nvPicPr>
        <p:blipFill>
          <a:blip r:embed="rId2"/>
          <a:srcRect/>
          <a:stretch/>
        </p:blipFill>
        <p:spPr>
          <a:xfrm>
            <a:off x="383868" y="6128808"/>
            <a:ext cx="3454415" cy="365760"/>
          </a:xfrm>
          <a:prstGeom prst="rect">
            <a:avLst/>
          </a:prstGeom>
        </p:spPr>
      </p:pic>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3"/>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3DE4DE0D-AD0A-B14C-A784-E51F04F6FC8F}" type="datetime1">
              <a:rPr lang="en-US" smtClean="0"/>
              <a:t>4/12/21</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6" name="Purdue Logo">
            <a:extLst>
              <a:ext uri="{FF2B5EF4-FFF2-40B4-BE49-F238E27FC236}">
                <a16:creationId xmlns:a16="http://schemas.microsoft.com/office/drawing/2014/main" id="{9B76C55F-AF8B-C44C-A4FF-D099B1735D66}"/>
              </a:ext>
            </a:extLst>
          </p:cNvPr>
          <p:cNvPicPr>
            <a:picLocks noChangeAspect="1"/>
          </p:cNvPicPr>
          <p:nvPr/>
        </p:nvPicPr>
        <p:blipFill>
          <a:blip r:embed="rId2"/>
          <a:srcRect/>
          <a:stretch/>
        </p:blipFill>
        <p:spPr>
          <a:xfrm>
            <a:off x="383868" y="6128809"/>
            <a:ext cx="3454415" cy="365760"/>
          </a:xfrm>
          <a:prstGeom prst="rect">
            <a:avLst/>
          </a:prstGeom>
        </p:spPr>
      </p:pic>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3"/>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B3AA8241-0868-674E-8A60-79846B7EC785}" type="datetime1">
              <a:rPr lang="en-US" smtClean="0"/>
              <a:t>4/12/21</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194F8BB5-6862-E64D-87D2-8878613EBCE5}" type="datetime1">
              <a:rPr lang="en-US" smtClean="0"/>
              <a:t>4/12/21</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116116" y="1626244"/>
            <a:ext cx="5933959" cy="784830"/>
          </a:xfrm>
        </p:spPr>
        <p:txBody>
          <a:bodyPr/>
          <a:lstStyle/>
          <a:p>
            <a:r>
              <a:rPr lang="en-US" altLang="en-US" dirty="0"/>
              <a:t>Tutoring Resumes</a:t>
            </a:r>
            <a:endParaRPr lang="en-US" dirty="0"/>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121760" y="3990084"/>
            <a:ext cx="5322202" cy="677108"/>
          </a:xfrm>
        </p:spPr>
        <p:txBody>
          <a:bodyPr/>
          <a:lstStyle/>
          <a:p>
            <a:r>
              <a:rPr lang="en-US" altLang="en-US" dirty="0"/>
              <a:t>A presentation brought to you by the Purdue University Writing Lab</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F4FCD38E-729D-884E-8564-5C59EDD6AD6A}" type="datetime1">
              <a:rPr lang="en-US" smtClean="0"/>
              <a:t>4/12/21</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6" name="Picture 5">
            <a:extLst>
              <a:ext uri="{FF2B5EF4-FFF2-40B4-BE49-F238E27FC236}">
                <a16:creationId xmlns:a16="http://schemas.microsoft.com/office/drawing/2014/main" id="{7FBBB8F6-8DB2-7C48-91F6-FCCAA2BA676C}"/>
              </a:ext>
            </a:extLst>
          </p:cNvPr>
          <p:cNvPicPr>
            <a:picLocks noChangeAspect="1"/>
          </p:cNvPicPr>
          <p:nvPr/>
        </p:nvPicPr>
        <p:blipFill>
          <a:blip r:embed="rId3"/>
          <a:stretch>
            <a:fillRect/>
          </a:stretch>
        </p:blipFill>
        <p:spPr>
          <a:xfrm>
            <a:off x="4428013" y="4901184"/>
            <a:ext cx="2829325" cy="1822704"/>
          </a:xfrm>
          <a:prstGeom prst="rect">
            <a:avLst/>
          </a:prstGeom>
        </p:spPr>
      </p:pic>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DB5824F0-FD82-DB44-80A7-81835C40404A}"/>
              </a:ext>
            </a:extLst>
          </p:cNvPr>
          <p:cNvSpPr>
            <a:spLocks noChangeArrowheads="1"/>
          </p:cNvSpPr>
          <p:nvPr/>
        </p:nvSpPr>
        <p:spPr bwMode="auto">
          <a:xfrm>
            <a:off x="441708" y="2794499"/>
            <a:ext cx="8042505" cy="454238"/>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 name="Rectangle 4">
            <a:extLst>
              <a:ext uri="{FF2B5EF4-FFF2-40B4-BE49-F238E27FC236}">
                <a16:creationId xmlns:a16="http://schemas.microsoft.com/office/drawing/2014/main" id="{84AA7D62-1A20-4145-A244-B8AAD4DC46A0}"/>
              </a:ext>
            </a:extLst>
          </p:cNvPr>
          <p:cNvSpPr>
            <a:spLocks noChangeArrowheads="1"/>
          </p:cNvSpPr>
          <p:nvPr/>
        </p:nvSpPr>
        <p:spPr bwMode="auto">
          <a:xfrm>
            <a:off x="441709" y="3667001"/>
            <a:ext cx="8042505" cy="454238"/>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6" name="Rectangle 4">
            <a:extLst>
              <a:ext uri="{FF2B5EF4-FFF2-40B4-BE49-F238E27FC236}">
                <a16:creationId xmlns:a16="http://schemas.microsoft.com/office/drawing/2014/main" id="{B165CEB4-95C1-C54B-8828-20A40DA22F92}"/>
              </a:ext>
            </a:extLst>
          </p:cNvPr>
          <p:cNvSpPr>
            <a:spLocks noChangeArrowheads="1"/>
          </p:cNvSpPr>
          <p:nvPr/>
        </p:nvSpPr>
        <p:spPr bwMode="auto">
          <a:xfrm>
            <a:off x="441712" y="1613617"/>
            <a:ext cx="8042503" cy="827014"/>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7" name="Rectangle 3">
            <a:extLst>
              <a:ext uri="{FF2B5EF4-FFF2-40B4-BE49-F238E27FC236}">
                <a16:creationId xmlns:a16="http://schemas.microsoft.com/office/drawing/2014/main" id="{CBE07545-E4C7-504A-93B2-8047A7092583}"/>
              </a:ext>
            </a:extLst>
          </p:cNvPr>
          <p:cNvSpPr txBox="1">
            <a:spLocks noChangeArrowheads="1"/>
          </p:cNvSpPr>
          <p:nvPr/>
        </p:nvSpPr>
        <p:spPr>
          <a:xfrm>
            <a:off x="320287" y="1687884"/>
            <a:ext cx="8382000" cy="360801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609600" indent="-609600">
              <a:buFontTx/>
              <a:buNone/>
            </a:pPr>
            <a:r>
              <a:rPr lang="en-US" altLang="en-US" sz="2000" dirty="0"/>
              <a:t>	To obtain a summer internship in sales/marketing at Owens Corning      </a:t>
            </a:r>
          </a:p>
          <a:p>
            <a:pPr marL="609600" indent="-609600">
              <a:buFontTx/>
              <a:buNone/>
            </a:pPr>
            <a:r>
              <a:rPr lang="en-US" altLang="en-US" sz="2000" dirty="0"/>
              <a:t>	</a:t>
            </a:r>
          </a:p>
          <a:p>
            <a:pPr marL="609600" indent="-609600">
              <a:buFontTx/>
              <a:buNone/>
            </a:pPr>
            <a:r>
              <a:rPr lang="en-US" altLang="en-US" sz="2000" dirty="0"/>
              <a:t>	A full-time position as a system analyst      </a:t>
            </a:r>
          </a:p>
          <a:p>
            <a:pPr marL="609600" indent="-609600">
              <a:buFontTx/>
              <a:buNone/>
            </a:pPr>
            <a:r>
              <a:rPr lang="en-US" altLang="en-US" sz="2000" dirty="0"/>
              <a:t>	</a:t>
            </a:r>
          </a:p>
          <a:p>
            <a:pPr marL="609600" indent="-609600">
              <a:buFontTx/>
              <a:buNone/>
            </a:pPr>
            <a:r>
              <a:rPr lang="en-US" altLang="en-US" sz="2000" dirty="0"/>
              <a:t>	A summer internship as a project engineer </a:t>
            </a:r>
          </a:p>
        </p:txBody>
      </p:sp>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altLang="en-US" dirty="0"/>
              <a:t>First Approach:  Brief</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81413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C5E8AB45-F0D1-D645-8ACC-365EFAD87E66}"/>
              </a:ext>
            </a:extLst>
          </p:cNvPr>
          <p:cNvSpPr>
            <a:spLocks noChangeArrowheads="1"/>
          </p:cNvSpPr>
          <p:nvPr/>
        </p:nvSpPr>
        <p:spPr bwMode="auto">
          <a:xfrm>
            <a:off x="209893" y="2707850"/>
            <a:ext cx="8613819" cy="1102149"/>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1" name="Rectangle 4">
            <a:extLst>
              <a:ext uri="{FF2B5EF4-FFF2-40B4-BE49-F238E27FC236}">
                <a16:creationId xmlns:a16="http://schemas.microsoft.com/office/drawing/2014/main" id="{49B26AE7-CBC6-8C41-AB7C-A12EE4106EE6}"/>
              </a:ext>
            </a:extLst>
          </p:cNvPr>
          <p:cNvSpPr>
            <a:spLocks noChangeArrowheads="1"/>
          </p:cNvSpPr>
          <p:nvPr/>
        </p:nvSpPr>
        <p:spPr bwMode="auto">
          <a:xfrm>
            <a:off x="204378" y="4225410"/>
            <a:ext cx="8613819" cy="1102149"/>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6" name="Rectangle 4">
            <a:extLst>
              <a:ext uri="{FF2B5EF4-FFF2-40B4-BE49-F238E27FC236}">
                <a16:creationId xmlns:a16="http://schemas.microsoft.com/office/drawing/2014/main" id="{B165CEB4-95C1-C54B-8828-20A40DA22F92}"/>
              </a:ext>
            </a:extLst>
          </p:cNvPr>
          <p:cNvSpPr>
            <a:spLocks noChangeArrowheads="1"/>
          </p:cNvSpPr>
          <p:nvPr/>
        </p:nvSpPr>
        <p:spPr bwMode="auto">
          <a:xfrm>
            <a:off x="209893" y="1190290"/>
            <a:ext cx="8613819" cy="1102149"/>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7" name="Rectangle 3">
            <a:extLst>
              <a:ext uri="{FF2B5EF4-FFF2-40B4-BE49-F238E27FC236}">
                <a16:creationId xmlns:a16="http://schemas.microsoft.com/office/drawing/2014/main" id="{CBE07545-E4C7-504A-93B2-8047A7092583}"/>
              </a:ext>
            </a:extLst>
          </p:cNvPr>
          <p:cNvSpPr txBox="1">
            <a:spLocks noChangeArrowheads="1"/>
          </p:cNvSpPr>
          <p:nvPr/>
        </p:nvSpPr>
        <p:spPr>
          <a:xfrm>
            <a:off x="320288" y="1236371"/>
            <a:ext cx="8382000" cy="4675031"/>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spcBef>
                <a:spcPct val="50000"/>
              </a:spcBef>
              <a:buNone/>
            </a:pPr>
            <a:r>
              <a:rPr lang="en-US" altLang="en-US" sz="2000" dirty="0"/>
              <a:t>A summer internship in a sales/marketing position at Owens Corning where I can employ my team building skills and versatility to create new ideas</a:t>
            </a:r>
          </a:p>
          <a:p>
            <a:pPr marL="0" indent="0">
              <a:spcBef>
                <a:spcPct val="50000"/>
              </a:spcBef>
              <a:buNone/>
            </a:pPr>
            <a:endParaRPr lang="en-US" altLang="en-US" sz="2000" dirty="0"/>
          </a:p>
          <a:p>
            <a:pPr marL="0" indent="0">
              <a:spcBef>
                <a:spcPct val="50000"/>
              </a:spcBef>
              <a:buNone/>
            </a:pPr>
            <a:r>
              <a:rPr lang="en-US" altLang="en-US" sz="2000" dirty="0"/>
              <a:t>A full-time position as a systems analyst which will allow me to use my programming, technical writing, and supervisory skills to lead a group of dynamic employees</a:t>
            </a:r>
          </a:p>
          <a:p>
            <a:pPr marL="0" indent="0">
              <a:spcBef>
                <a:spcPct val="50000"/>
              </a:spcBef>
              <a:buNone/>
            </a:pPr>
            <a:endParaRPr lang="en-US" altLang="en-US" sz="2000" dirty="0"/>
          </a:p>
          <a:p>
            <a:pPr marL="0" indent="0">
              <a:spcBef>
                <a:spcPct val="50000"/>
              </a:spcBef>
              <a:buNone/>
            </a:pPr>
            <a:r>
              <a:rPr lang="en-US" altLang="en-US" sz="2000" dirty="0"/>
              <a:t>A summer internship as a project engineer with a construction company that will utilize my experience in field engineering, cost controlling, and estimating</a:t>
            </a:r>
          </a:p>
        </p:txBody>
      </p:sp>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altLang="en-US" dirty="0"/>
              <a:t>Second Approach:  Descriptive</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247830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B165CEB4-95C1-C54B-8828-20A40DA22F92}"/>
              </a:ext>
            </a:extLst>
          </p:cNvPr>
          <p:cNvSpPr>
            <a:spLocks noChangeArrowheads="1"/>
          </p:cNvSpPr>
          <p:nvPr/>
        </p:nvSpPr>
        <p:spPr bwMode="auto">
          <a:xfrm>
            <a:off x="270605" y="1514258"/>
            <a:ext cx="8613819" cy="1797610"/>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7" name="Rectangle 3">
            <a:extLst>
              <a:ext uri="{FF2B5EF4-FFF2-40B4-BE49-F238E27FC236}">
                <a16:creationId xmlns:a16="http://schemas.microsoft.com/office/drawing/2014/main" id="{CBE07545-E4C7-504A-93B2-8047A7092583}"/>
              </a:ext>
            </a:extLst>
          </p:cNvPr>
          <p:cNvSpPr txBox="1">
            <a:spLocks noChangeArrowheads="1"/>
          </p:cNvSpPr>
          <p:nvPr/>
        </p:nvSpPr>
        <p:spPr>
          <a:xfrm>
            <a:off x="381000" y="1560340"/>
            <a:ext cx="8382000" cy="1751528"/>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None/>
            </a:pPr>
            <a:r>
              <a:rPr lang="en-US" altLang="en-US" dirty="0"/>
              <a:t> </a:t>
            </a:r>
            <a:r>
              <a:rPr lang="en-US" altLang="en-US" b="1" dirty="0"/>
              <a:t>Bachelor of Science in Management</a:t>
            </a:r>
            <a:r>
              <a:rPr lang="en-US" altLang="en-US" dirty="0"/>
              <a:t>		             </a:t>
            </a:r>
            <a:r>
              <a:rPr lang="en-US" altLang="en-US" b="1" dirty="0"/>
              <a:t>December 2007</a:t>
            </a:r>
          </a:p>
          <a:p>
            <a:pPr>
              <a:buNone/>
            </a:pPr>
            <a:r>
              <a:rPr lang="en-US" altLang="en-US" dirty="0"/>
              <a:t> Purdue University, Krannert School of Management, West Lafayette, IN</a:t>
            </a:r>
          </a:p>
          <a:p>
            <a:pPr>
              <a:buNone/>
            </a:pPr>
            <a:r>
              <a:rPr lang="en-US" altLang="en-US" dirty="0"/>
              <a:t> Minor:  Marketing</a:t>
            </a:r>
          </a:p>
          <a:p>
            <a:pPr>
              <a:buNone/>
            </a:pPr>
            <a:r>
              <a:rPr lang="en-US" altLang="en-US" dirty="0"/>
              <a:t> Current Overall GPA:  3.5/4.0</a:t>
            </a:r>
          </a:p>
          <a:p>
            <a:pPr>
              <a:buNone/>
            </a:pPr>
            <a:endParaRPr lang="en-US" altLang="en-US" sz="2000" dirty="0"/>
          </a:p>
        </p:txBody>
      </p:sp>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Education</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248880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B165CEB4-95C1-C54B-8828-20A40DA22F92}"/>
              </a:ext>
            </a:extLst>
          </p:cNvPr>
          <p:cNvSpPr>
            <a:spLocks noChangeArrowheads="1"/>
          </p:cNvSpPr>
          <p:nvPr/>
        </p:nvSpPr>
        <p:spPr bwMode="auto">
          <a:xfrm>
            <a:off x="270605" y="1226705"/>
            <a:ext cx="8613819" cy="4448660"/>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7" name="Rectangle 3">
            <a:extLst>
              <a:ext uri="{FF2B5EF4-FFF2-40B4-BE49-F238E27FC236}">
                <a16:creationId xmlns:a16="http://schemas.microsoft.com/office/drawing/2014/main" id="{CBE07545-E4C7-504A-93B2-8047A7092583}"/>
              </a:ext>
            </a:extLst>
          </p:cNvPr>
          <p:cNvSpPr txBox="1">
            <a:spLocks noChangeArrowheads="1"/>
          </p:cNvSpPr>
          <p:nvPr/>
        </p:nvSpPr>
        <p:spPr>
          <a:xfrm>
            <a:off x="381000" y="1272787"/>
            <a:ext cx="8382000" cy="431242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None/>
            </a:pPr>
            <a:r>
              <a:rPr lang="en-US" altLang="en-US" b="1" dirty="0"/>
              <a:t>Server</a:t>
            </a:r>
            <a:r>
              <a:rPr lang="en-US" altLang="en-US" dirty="0"/>
              <a:t>                                                                                              May 2003-June 2006</a:t>
            </a:r>
          </a:p>
          <a:p>
            <a:pPr>
              <a:buNone/>
            </a:pPr>
            <a:r>
              <a:rPr lang="en-US" altLang="en-US" dirty="0"/>
              <a:t>The Blu Tomato, Fort Wayne, Indiana</a:t>
            </a:r>
          </a:p>
          <a:p>
            <a:pPr lvl="1">
              <a:buClr>
                <a:schemeClr val="tx1"/>
              </a:buClr>
              <a:buFontTx/>
              <a:buChar char="-"/>
            </a:pPr>
            <a:r>
              <a:rPr lang="en-US" altLang="en-US" sz="1800" dirty="0"/>
              <a:t>Provided customers with superior service and ensure their comfort in an upscale restaurant environment</a:t>
            </a:r>
          </a:p>
          <a:p>
            <a:pPr lvl="1">
              <a:buClr>
                <a:schemeClr val="tx1"/>
              </a:buClr>
              <a:buNone/>
            </a:pPr>
            <a:r>
              <a:rPr lang="en-US" altLang="en-US" sz="1800" dirty="0"/>
              <a:t>-   Achieved net sales averaging between $400 and $750 a night</a:t>
            </a:r>
            <a:r>
              <a:rPr lang="en-US" altLang="en-US" sz="2000" dirty="0"/>
              <a:t>  </a:t>
            </a:r>
          </a:p>
          <a:p>
            <a:pPr lvl="1">
              <a:buClr>
                <a:schemeClr val="tx1"/>
              </a:buClr>
              <a:buNone/>
            </a:pPr>
            <a:endParaRPr lang="en-US" altLang="en-US" sz="2000" dirty="0"/>
          </a:p>
          <a:p>
            <a:pPr>
              <a:buNone/>
            </a:pPr>
            <a:r>
              <a:rPr lang="en-US" altLang="en-US" b="1" dirty="0"/>
              <a:t>Swim Coach                                       </a:t>
            </a:r>
            <a:r>
              <a:rPr lang="en-US" altLang="en-US" dirty="0"/>
              <a:t>                                             Summers 2004-2005</a:t>
            </a:r>
          </a:p>
          <a:p>
            <a:pPr>
              <a:buNone/>
            </a:pPr>
            <a:r>
              <a:rPr lang="en-US" altLang="en-US" dirty="0"/>
              <a:t>Blackhawk Swim Team, Fort Wayne, Indiana</a:t>
            </a:r>
          </a:p>
          <a:p>
            <a:pPr lvl="1">
              <a:buClr>
                <a:schemeClr val="tx1"/>
              </a:buClr>
              <a:buFontTx/>
              <a:buChar char="-"/>
            </a:pPr>
            <a:r>
              <a:rPr lang="en-US" altLang="en-US" sz="1800" dirty="0"/>
              <a:t>Improved the swimming skills of children ages 4-18 while encouraging</a:t>
            </a:r>
          </a:p>
          <a:p>
            <a:pPr lvl="1">
              <a:buClr>
                <a:schemeClr val="tx1"/>
              </a:buClr>
              <a:buNone/>
            </a:pPr>
            <a:r>
              <a:rPr lang="en-US" altLang="en-US" sz="1800" dirty="0"/>
              <a:t>     the children to stay on task</a:t>
            </a:r>
            <a:r>
              <a:rPr lang="en-US" altLang="en-US" dirty="0"/>
              <a:t>	</a:t>
            </a:r>
          </a:p>
          <a:p>
            <a:pPr lvl="1">
              <a:buClr>
                <a:schemeClr val="tx1"/>
              </a:buClr>
              <a:buNone/>
            </a:pPr>
            <a:r>
              <a:rPr lang="en-US" altLang="en-US" sz="1800" dirty="0"/>
              <a:t>-   Constructed line-ups for a competitive advantage at swim meets</a:t>
            </a:r>
          </a:p>
        </p:txBody>
      </p:sp>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altLang="en-US" dirty="0"/>
              <a:t>Work Experience</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348787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B165CEB4-95C1-C54B-8828-20A40DA22F92}"/>
              </a:ext>
            </a:extLst>
          </p:cNvPr>
          <p:cNvSpPr>
            <a:spLocks noChangeArrowheads="1"/>
          </p:cNvSpPr>
          <p:nvPr/>
        </p:nvSpPr>
        <p:spPr bwMode="auto">
          <a:xfrm>
            <a:off x="270605" y="1226705"/>
            <a:ext cx="8613819" cy="4448660"/>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7" name="Rectangle 3">
            <a:extLst>
              <a:ext uri="{FF2B5EF4-FFF2-40B4-BE49-F238E27FC236}">
                <a16:creationId xmlns:a16="http://schemas.microsoft.com/office/drawing/2014/main" id="{CBE07545-E4C7-504A-93B2-8047A7092583}"/>
              </a:ext>
            </a:extLst>
          </p:cNvPr>
          <p:cNvSpPr txBox="1">
            <a:spLocks noChangeArrowheads="1"/>
          </p:cNvSpPr>
          <p:nvPr/>
        </p:nvSpPr>
        <p:spPr>
          <a:xfrm>
            <a:off x="381000" y="1272787"/>
            <a:ext cx="8382000" cy="431242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None/>
            </a:pPr>
            <a:r>
              <a:rPr lang="en-US" altLang="en-US" b="1" dirty="0"/>
              <a:t>Purdue Athletic Promotions</a:t>
            </a:r>
            <a:r>
              <a:rPr lang="en-US" altLang="en-US" dirty="0"/>
              <a:t>, West Lafayette, IN                        April 2004-Present </a:t>
            </a:r>
          </a:p>
          <a:p>
            <a:pPr>
              <a:buNone/>
            </a:pPr>
            <a:r>
              <a:rPr lang="en-US" altLang="en-US" dirty="0"/>
              <a:t>Manager of Promotions for Purdue Swimming and Diving</a:t>
            </a:r>
          </a:p>
          <a:p>
            <a:pPr>
              <a:buFontTx/>
              <a:buChar char="-"/>
            </a:pPr>
            <a:r>
              <a:rPr lang="en-US" altLang="en-US" dirty="0"/>
              <a:t>Create and implement a promotional campaign to increase attendance at swimming and diving events</a:t>
            </a:r>
          </a:p>
          <a:p>
            <a:pPr>
              <a:buFontTx/>
              <a:buChar char="-"/>
            </a:pPr>
            <a:r>
              <a:rPr lang="en-US" altLang="en-US" dirty="0"/>
              <a:t>Design advertisements for newspapers, radio, and campus</a:t>
            </a:r>
          </a:p>
          <a:p>
            <a:pPr>
              <a:buFontTx/>
              <a:buChar char="-"/>
            </a:pPr>
            <a:endParaRPr lang="en-US" altLang="en-US" dirty="0"/>
          </a:p>
          <a:p>
            <a:pPr>
              <a:buNone/>
            </a:pPr>
            <a:r>
              <a:rPr lang="en-US" altLang="en-US" b="1" dirty="0"/>
              <a:t>Blackhawk Swim Team</a:t>
            </a:r>
            <a:r>
              <a:rPr lang="en-US" altLang="en-US" dirty="0"/>
              <a:t>, Fort Wayne, Indiana                          Summers 2004-2005</a:t>
            </a:r>
          </a:p>
          <a:p>
            <a:pPr>
              <a:buNone/>
            </a:pPr>
            <a:r>
              <a:rPr lang="en-US" altLang="en-US" dirty="0"/>
              <a:t>Swim Coach</a:t>
            </a:r>
          </a:p>
          <a:p>
            <a:pPr>
              <a:buFontTx/>
              <a:buChar char="-"/>
            </a:pPr>
            <a:r>
              <a:rPr lang="en-US" altLang="en-US" dirty="0"/>
              <a:t>Improved the swimming skills of children ages 4-18 while encouraging the children to stay on task</a:t>
            </a:r>
          </a:p>
          <a:p>
            <a:pPr>
              <a:buFontTx/>
              <a:buChar char="-"/>
            </a:pPr>
            <a:r>
              <a:rPr lang="en-US" altLang="en-US" dirty="0"/>
              <a:t>Constructed line-ups for a competitive advantage at swim meets</a:t>
            </a:r>
          </a:p>
          <a:p>
            <a:pPr>
              <a:buNone/>
            </a:pPr>
            <a:endParaRPr lang="en-US" altLang="en-US" dirty="0"/>
          </a:p>
          <a:p>
            <a:pPr>
              <a:buNone/>
            </a:pPr>
            <a:endParaRPr lang="en-US" altLang="en-US" sz="2000" dirty="0"/>
          </a:p>
        </p:txBody>
      </p:sp>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altLang="en-US" dirty="0"/>
              <a:t>Experience</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55994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ext&#10;&#10;Description automatically generated">
            <a:extLst>
              <a:ext uri="{FF2B5EF4-FFF2-40B4-BE49-F238E27FC236}">
                <a16:creationId xmlns:a16="http://schemas.microsoft.com/office/drawing/2014/main" id="{59466F4F-530B-3348-A934-92B013F9B1B9}"/>
              </a:ext>
            </a:extLst>
          </p:cNvPr>
          <p:cNvPicPr>
            <a:picLocks noGrp="1" noChangeAspect="1"/>
          </p:cNvPicPr>
          <p:nvPr>
            <p:ph type="pic" sz="quarter" idx="13"/>
          </p:nvPr>
        </p:nvPicPr>
        <p:blipFill rotWithShape="1">
          <a:blip r:embed="rId3"/>
          <a:srcRect l="12500" t="4839" r="11785" b="9868"/>
          <a:stretch/>
        </p:blipFill>
        <p:spPr>
          <a:xfrm>
            <a:off x="1112976" y="955122"/>
            <a:ext cx="6100987" cy="4478524"/>
          </a:xfrm>
        </p:spPr>
      </p:pic>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289B47AB-21EE-514E-B067-43FCA4C300CE}" type="datetime1">
              <a:rPr lang="en-US" smtClean="0"/>
              <a:t>4/12/21</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
        <p:nvSpPr>
          <p:cNvPr id="8" name="Title">
            <a:extLst>
              <a:ext uri="{FF2B5EF4-FFF2-40B4-BE49-F238E27FC236}">
                <a16:creationId xmlns:a16="http://schemas.microsoft.com/office/drawing/2014/main" id="{0CC8EECB-99AD-5F46-850C-616C3BEAF0AA}"/>
              </a:ext>
            </a:extLst>
          </p:cNvPr>
          <p:cNvSpPr txBox="1">
            <a:spLocks/>
          </p:cNvSpPr>
          <p:nvPr/>
        </p:nvSpPr>
        <p:spPr bwMode="blackWhite">
          <a:xfrm>
            <a:off x="1117214" y="442674"/>
            <a:ext cx="6925732" cy="512448"/>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1800" b="1" i="0" kern="1200" cap="none" spc="0" baseline="0">
                <a:solidFill>
                  <a:schemeClr val="bg1"/>
                </a:solidFill>
                <a:latin typeface="Acumin Pro" panose="020B0504020202020204" pitchFamily="34" charset="77"/>
                <a:ea typeface="+mj-ea"/>
                <a:cs typeface="+mj-cs"/>
              </a:defRPr>
            </a:lvl1pPr>
          </a:lstStyle>
          <a:p>
            <a:r>
              <a:rPr lang="en-US" altLang="en-US" sz="3600" i="1" dirty="0">
                <a:latin typeface="+mj-lt"/>
              </a:rPr>
              <a:t>Action Verbs</a:t>
            </a:r>
            <a:endParaRPr lang="en-US" sz="3600" i="1" dirty="0">
              <a:latin typeface="+mj-lt"/>
            </a:endParaRPr>
          </a:p>
        </p:txBody>
      </p:sp>
      <p:sp>
        <p:nvSpPr>
          <p:cNvPr id="11" name="Subhead">
            <a:extLst>
              <a:ext uri="{FF2B5EF4-FFF2-40B4-BE49-F238E27FC236}">
                <a16:creationId xmlns:a16="http://schemas.microsoft.com/office/drawing/2014/main" id="{38EAF649-1169-9C4C-9C12-4B40CFB509A8}"/>
              </a:ext>
            </a:extLst>
          </p:cNvPr>
          <p:cNvSpPr txBox="1">
            <a:spLocks/>
          </p:cNvSpPr>
          <p:nvPr/>
        </p:nvSpPr>
        <p:spPr>
          <a:xfrm>
            <a:off x="1430283" y="5584370"/>
            <a:ext cx="5466371" cy="338554"/>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b="1" dirty="0"/>
              <a:t>Visit </a:t>
            </a:r>
            <a:r>
              <a:rPr lang="en-US" b="1" dirty="0" err="1"/>
              <a:t>owl.purdue.edu</a:t>
            </a:r>
            <a:r>
              <a:rPr lang="en-US" b="1" dirty="0"/>
              <a:t> for more action verbs!</a:t>
            </a:r>
          </a:p>
        </p:txBody>
      </p:sp>
    </p:spTree>
    <p:extLst>
      <p:ext uri="{BB962C8B-B14F-4D97-AF65-F5344CB8AC3E}">
        <p14:creationId xmlns:p14="http://schemas.microsoft.com/office/powerpoint/2010/main" val="413547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B165CEB4-95C1-C54B-8828-20A40DA22F92}"/>
              </a:ext>
            </a:extLst>
          </p:cNvPr>
          <p:cNvSpPr>
            <a:spLocks noChangeArrowheads="1"/>
          </p:cNvSpPr>
          <p:nvPr/>
        </p:nvSpPr>
        <p:spPr bwMode="auto">
          <a:xfrm>
            <a:off x="235653" y="1631390"/>
            <a:ext cx="8613819" cy="1334450"/>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7" name="Rectangle 3">
            <a:extLst>
              <a:ext uri="{FF2B5EF4-FFF2-40B4-BE49-F238E27FC236}">
                <a16:creationId xmlns:a16="http://schemas.microsoft.com/office/drawing/2014/main" id="{CBE07545-E4C7-504A-93B2-8047A7092583}"/>
              </a:ext>
            </a:extLst>
          </p:cNvPr>
          <p:cNvSpPr txBox="1">
            <a:spLocks noChangeArrowheads="1"/>
          </p:cNvSpPr>
          <p:nvPr/>
        </p:nvSpPr>
        <p:spPr>
          <a:xfrm>
            <a:off x="346048" y="1677472"/>
            <a:ext cx="8382000" cy="1751528"/>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None/>
            </a:pPr>
            <a:r>
              <a:rPr lang="en-US" altLang="en-US" dirty="0"/>
              <a:t>Purdue Equestrian Team	        	        Women in Business</a:t>
            </a:r>
          </a:p>
          <a:p>
            <a:pPr>
              <a:buNone/>
            </a:pPr>
            <a:r>
              <a:rPr lang="en-US" altLang="en-US" dirty="0"/>
              <a:t>Beta Gamma Sigma Honor Society	        Alpha Lambda Delta Phi Eta Sigma</a:t>
            </a:r>
          </a:p>
          <a:p>
            <a:pPr>
              <a:buNone/>
            </a:pPr>
            <a:r>
              <a:rPr lang="en-US" altLang="en-US" dirty="0"/>
              <a:t>Boiler Gold Rush Team Leader	        School of Management Peer Mentor</a:t>
            </a:r>
          </a:p>
        </p:txBody>
      </p:sp>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altLang="en-US" dirty="0"/>
              <a:t>Activities, Honors, Volunteer Experience</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183202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F840B8-0C67-5345-9811-E46C7AA15F49}"/>
              </a:ext>
            </a:extLst>
          </p:cNvPr>
          <p:cNvSpPr/>
          <p:nvPr/>
        </p:nvSpPr>
        <p:spPr>
          <a:xfrm>
            <a:off x="1705708" y="2690446"/>
            <a:ext cx="5644661" cy="5451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a:xfrm>
            <a:off x="0" y="1533564"/>
            <a:ext cx="9143999" cy="1210973"/>
          </a:xfrm>
        </p:spPr>
        <p:txBody>
          <a:bodyPr/>
          <a:lstStyle/>
          <a:p>
            <a:r>
              <a:rPr lang="en-US" dirty="0"/>
              <a:t>Extra Tips</a:t>
            </a:r>
          </a:p>
        </p:txBody>
      </p:sp>
      <p:sp>
        <p:nvSpPr>
          <p:cNvPr id="4" name="Body Text">
            <a:extLst>
              <a:ext uri="{FF2B5EF4-FFF2-40B4-BE49-F238E27FC236}">
                <a16:creationId xmlns:a16="http://schemas.microsoft.com/office/drawing/2014/main" id="{D088CA72-1360-7448-905E-7ABEEE54361F}"/>
              </a:ext>
            </a:extLst>
          </p:cNvPr>
          <p:cNvSpPr>
            <a:spLocks noGrp="1"/>
          </p:cNvSpPr>
          <p:nvPr>
            <p:ph type="body" sz="quarter" idx="14"/>
          </p:nvPr>
        </p:nvSpPr>
        <p:spPr>
          <a:xfrm>
            <a:off x="1986201" y="2744537"/>
            <a:ext cx="5171597" cy="3216648"/>
          </a:xfrm>
        </p:spPr>
        <p:txBody>
          <a:bodyPr/>
          <a:lstStyle/>
          <a:p>
            <a:pPr marL="342900" indent="-342900">
              <a:buFont typeface="Wingdings" pitchFamily="2" charset="2"/>
              <a:buChar char="§"/>
            </a:pPr>
            <a:r>
              <a:rPr lang="en-US" altLang="en-US" sz="2000" dirty="0"/>
              <a:t>Ultimate goal is to get an interview</a:t>
            </a:r>
          </a:p>
          <a:p>
            <a:pPr marL="342900" indent="-342900">
              <a:buFont typeface="Wingdings" pitchFamily="2" charset="2"/>
              <a:buChar char="§"/>
            </a:pPr>
            <a:endParaRPr lang="en-US" altLang="en-US" sz="2000" dirty="0"/>
          </a:p>
          <a:p>
            <a:pPr marL="342900" indent="-342900">
              <a:buFont typeface="Wingdings" pitchFamily="2" charset="2"/>
              <a:buChar char="§"/>
            </a:pPr>
            <a:r>
              <a:rPr lang="en-US" altLang="en-US" sz="2000" dirty="0"/>
              <a:t>White space</a:t>
            </a:r>
          </a:p>
          <a:p>
            <a:pPr marL="342900" indent="-342900">
              <a:buFont typeface="Wingdings" pitchFamily="2" charset="2"/>
              <a:buChar char="§"/>
            </a:pPr>
            <a:endParaRPr lang="en-US" altLang="en-US" sz="2000" dirty="0"/>
          </a:p>
          <a:p>
            <a:pPr marL="342900" indent="-342900">
              <a:buFont typeface="Wingdings" pitchFamily="2" charset="2"/>
              <a:buChar char="§"/>
            </a:pPr>
            <a:r>
              <a:rPr lang="en-US" altLang="en-US" sz="2000" dirty="0"/>
              <a:t>Employer will only take 15 seconds to glance at a resume </a:t>
            </a:r>
          </a:p>
          <a:p>
            <a:pPr marL="342900" indent="-342900">
              <a:buFont typeface="Wingdings" pitchFamily="2" charset="2"/>
              <a:buChar char="§"/>
            </a:pPr>
            <a:endParaRPr lang="en-US" altLang="en-US" sz="2000" dirty="0"/>
          </a:p>
          <a:p>
            <a:pPr marL="342900" indent="-342900">
              <a:buFont typeface="Wingdings" pitchFamily="2" charset="2"/>
              <a:buChar char="§"/>
            </a:pPr>
            <a:r>
              <a:rPr lang="en-US" altLang="en-US" sz="2000" dirty="0"/>
              <a:t>Don’t take over the tutorial</a:t>
            </a:r>
          </a:p>
          <a:p>
            <a:pPr marL="342900" indent="-342900">
              <a:buFont typeface="Wingdings" pitchFamily="2" charset="2"/>
              <a:buChar char="§"/>
            </a:pPr>
            <a:endParaRPr lang="en-US" altLang="en-US" sz="2000" dirty="0"/>
          </a:p>
          <a:p>
            <a:pPr marL="342900" indent="-342900">
              <a:buFont typeface="Wingdings" pitchFamily="2" charset="2"/>
              <a:buChar char="§"/>
            </a:pPr>
            <a:r>
              <a:rPr lang="en-US" altLang="en-US" sz="2000" dirty="0"/>
              <a:t>Be positive!</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E7E62E1B-7FAE-8F45-A83F-4630899FCE79}" type="datetime1">
              <a:rPr lang="en-US" smtClean="0"/>
              <a:t>4/12/21</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393640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8321079F-F7A3-804F-B2B9-EA109C073E00}" type="datetime1">
              <a:rPr lang="en-US" smtClean="0"/>
              <a:t>4/12/21</a:t>
            </a:fld>
            <a:endParaRPr lang="en-US" dirty="0"/>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
        <p:nvSpPr>
          <p:cNvPr id="10" name="Rectangle 2">
            <a:extLst>
              <a:ext uri="{FF2B5EF4-FFF2-40B4-BE49-F238E27FC236}">
                <a16:creationId xmlns:a16="http://schemas.microsoft.com/office/drawing/2014/main" id="{A34DE556-E5F1-F149-961E-6BCD8FB6D12A}"/>
              </a:ext>
            </a:extLst>
          </p:cNvPr>
          <p:cNvSpPr>
            <a:spLocks noGrp="1" noChangeArrowheads="1"/>
          </p:cNvSpPr>
          <p:nvPr>
            <p:ph type="ctrTitle"/>
          </p:nvPr>
        </p:nvSpPr>
        <p:spPr>
          <a:xfrm>
            <a:off x="1089144" y="1557666"/>
            <a:ext cx="5500897" cy="854080"/>
          </a:xfrm>
        </p:spPr>
        <p:txBody>
          <a:bodyPr/>
          <a:lstStyle/>
          <a:p>
            <a:pPr eaLnBrk="1" hangingPunct="1"/>
            <a:r>
              <a:rPr lang="en-US" altLang="en-US" dirty="0"/>
              <a:t>The End</a:t>
            </a:r>
          </a:p>
        </p:txBody>
      </p:sp>
      <p:pic>
        <p:nvPicPr>
          <p:cNvPr id="11" name="Picture 10">
            <a:extLst>
              <a:ext uri="{FF2B5EF4-FFF2-40B4-BE49-F238E27FC236}">
                <a16:creationId xmlns:a16="http://schemas.microsoft.com/office/drawing/2014/main" id="{3983D14F-5D32-D24D-9B10-6CAD52BEBE49}"/>
              </a:ext>
            </a:extLst>
          </p:cNvPr>
          <p:cNvPicPr>
            <a:picLocks noChangeAspect="1"/>
          </p:cNvPicPr>
          <p:nvPr/>
        </p:nvPicPr>
        <p:blipFill>
          <a:blip r:embed="rId2"/>
          <a:stretch>
            <a:fillRect/>
          </a:stretch>
        </p:blipFill>
        <p:spPr>
          <a:xfrm>
            <a:off x="4428013" y="4901184"/>
            <a:ext cx="2829325" cy="1822704"/>
          </a:xfrm>
          <a:prstGeom prst="rect">
            <a:avLst/>
          </a:prstGeom>
        </p:spPr>
      </p:pic>
    </p:spTree>
    <p:extLst>
      <p:ext uri="{BB962C8B-B14F-4D97-AF65-F5344CB8AC3E}">
        <p14:creationId xmlns:p14="http://schemas.microsoft.com/office/powerpoint/2010/main" val="324277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17214" y="442674"/>
            <a:ext cx="6925732" cy="512448"/>
          </a:xfrm>
        </p:spPr>
        <p:txBody>
          <a:bodyPr/>
          <a:lstStyle/>
          <a:p>
            <a:r>
              <a:rPr lang="en-US" altLang="en-US" dirty="0"/>
              <a:t>First Five Minutes</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821465" y="1345166"/>
            <a:ext cx="5524500" cy="4028911"/>
          </a:xfrm>
        </p:spPr>
        <p:txBody>
          <a:bodyPr>
            <a:normAutofit/>
          </a:bodyPr>
          <a:lstStyle/>
          <a:p>
            <a:pPr lvl="0"/>
            <a:r>
              <a:rPr lang="en-US" sz="2000" dirty="0"/>
              <a:t>Understand the purpose of the resume  </a:t>
            </a:r>
          </a:p>
          <a:p>
            <a:pPr lvl="1"/>
            <a:r>
              <a:rPr lang="en-US" sz="1800" dirty="0"/>
              <a:t>Full-time job, internship, assignment?  </a:t>
            </a:r>
          </a:p>
          <a:p>
            <a:pPr lvl="1"/>
            <a:r>
              <a:rPr lang="en-US" sz="1800" dirty="0"/>
              <a:t>What type of job, internship, assignment?  </a:t>
            </a:r>
          </a:p>
          <a:p>
            <a:pPr lvl="0"/>
            <a:endParaRPr lang="en-US" sz="2000" dirty="0"/>
          </a:p>
          <a:p>
            <a:pPr lvl="0"/>
            <a:r>
              <a:rPr lang="en-US" sz="2000" dirty="0"/>
              <a:t>Find out what parts of the resume have given the student trouble  </a:t>
            </a:r>
          </a:p>
          <a:p>
            <a:pPr lvl="0"/>
            <a:endParaRPr lang="en-US" sz="2000" dirty="0"/>
          </a:p>
          <a:p>
            <a:pPr lvl="0"/>
            <a:r>
              <a:rPr lang="en-US" sz="2000" dirty="0"/>
              <a:t>Focus on these sections </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00C2E34D-0BB3-DC47-AE6E-1666209F365C}" type="datetime1">
              <a:rPr lang="en-US" smtClean="0"/>
              <a:t>4/12/21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362382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tLang="en-US" dirty="0"/>
              <a:t>If You Have More Time</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821465" y="1345166"/>
            <a:ext cx="5524500" cy="4028911"/>
          </a:xfrm>
        </p:spPr>
        <p:txBody>
          <a:bodyPr>
            <a:normAutofit/>
          </a:bodyPr>
          <a:lstStyle/>
          <a:p>
            <a:pPr lvl="0"/>
            <a:r>
              <a:rPr lang="en-US" altLang="en-US" sz="2000" dirty="0"/>
              <a:t>Format of Document</a:t>
            </a:r>
          </a:p>
          <a:p>
            <a:pPr lvl="1">
              <a:lnSpc>
                <a:spcPct val="90000"/>
              </a:lnSpc>
            </a:pPr>
            <a:r>
              <a:rPr lang="en-US" altLang="en-US" sz="1800" dirty="0"/>
              <a:t>Visually appealing</a:t>
            </a:r>
          </a:p>
          <a:p>
            <a:pPr lvl="1">
              <a:lnSpc>
                <a:spcPct val="90000"/>
              </a:lnSpc>
            </a:pPr>
            <a:r>
              <a:rPr lang="en-US" altLang="en-US" sz="1800" dirty="0"/>
              <a:t>Consistent</a:t>
            </a:r>
          </a:p>
          <a:p>
            <a:pPr lvl="1">
              <a:lnSpc>
                <a:spcPct val="90000"/>
              </a:lnSpc>
            </a:pPr>
            <a:r>
              <a:rPr lang="en-US" altLang="en-US" sz="1800" dirty="0"/>
              <a:t>Bolding and Italics</a:t>
            </a:r>
          </a:p>
          <a:p>
            <a:pPr lvl="1">
              <a:lnSpc>
                <a:spcPct val="90000"/>
              </a:lnSpc>
            </a:pPr>
            <a:r>
              <a:rPr lang="en-US" altLang="en-US" sz="1800" dirty="0"/>
              <a:t>Spacing and graphics</a:t>
            </a:r>
          </a:p>
          <a:p>
            <a:pPr>
              <a:lnSpc>
                <a:spcPct val="90000"/>
              </a:lnSpc>
            </a:pPr>
            <a:endParaRPr lang="en-US" altLang="en-US" sz="2000" dirty="0"/>
          </a:p>
          <a:p>
            <a:pPr>
              <a:lnSpc>
                <a:spcPct val="90000"/>
              </a:lnSpc>
            </a:pPr>
            <a:r>
              <a:rPr lang="en-US" altLang="en-US" sz="2000" dirty="0"/>
              <a:t>Grammar, other mistakes that catch your eye</a:t>
            </a:r>
          </a:p>
          <a:p>
            <a:pPr>
              <a:lnSpc>
                <a:spcPct val="90000"/>
              </a:lnSpc>
            </a:pPr>
            <a:endParaRPr lang="en-US" altLang="en-US" sz="2000" dirty="0"/>
          </a:p>
          <a:p>
            <a:pPr>
              <a:lnSpc>
                <a:spcPct val="90000"/>
              </a:lnSpc>
            </a:pPr>
            <a:r>
              <a:rPr lang="en-US" altLang="en-US" sz="2000" dirty="0"/>
              <a:t>Work on these ONLY if you have finished student concerns!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00C2E34D-0BB3-DC47-AE6E-1666209F365C}" type="datetime1">
              <a:rPr lang="en-US" smtClean="0"/>
              <a:t>4/12/21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269534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a:xfrm>
            <a:off x="0" y="1679170"/>
            <a:ext cx="9143999" cy="1239909"/>
          </a:xfrm>
        </p:spPr>
        <p:txBody>
          <a:bodyPr/>
          <a:lstStyle/>
          <a:p>
            <a:r>
              <a:rPr lang="en-US" dirty="0"/>
              <a:t>Each Resume</a:t>
            </a:r>
          </a:p>
        </p:txBody>
      </p:sp>
      <p:sp>
        <p:nvSpPr>
          <p:cNvPr id="3" name="Subtitle">
            <a:extLst>
              <a:ext uri="{FF2B5EF4-FFF2-40B4-BE49-F238E27FC236}">
                <a16:creationId xmlns:a16="http://schemas.microsoft.com/office/drawing/2014/main" id="{1AD992F9-30A9-E64B-A6C3-8EE29DCD6203}"/>
              </a:ext>
            </a:extLst>
          </p:cNvPr>
          <p:cNvSpPr>
            <a:spLocks noGrp="1"/>
          </p:cNvSpPr>
          <p:nvPr>
            <p:ph type="subTitle" idx="1"/>
          </p:nvPr>
        </p:nvSpPr>
        <p:spPr>
          <a:xfrm>
            <a:off x="1986207" y="2706475"/>
            <a:ext cx="5171597" cy="553998"/>
          </a:xfrm>
        </p:spPr>
        <p:txBody>
          <a:bodyPr/>
          <a:lstStyle/>
          <a:p>
            <a:r>
              <a:rPr lang="en-US" dirty="0"/>
              <a:t>IS DIFFERENT!</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E7E62E1B-7FAE-8F45-A83F-4630899FCE79}" type="datetime1">
              <a:rPr lang="en-US" smtClean="0"/>
              <a:t>4/12/21</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3147058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289B47AB-21EE-514E-B067-43FCA4C300CE}" type="datetime1">
              <a:rPr lang="en-US" smtClean="0"/>
              <a:t>4/12/21</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5</a:t>
            </a:fld>
            <a:endParaRPr lang="en-US" dirty="0"/>
          </a:p>
        </p:txBody>
      </p:sp>
      <p:grpSp>
        <p:nvGrpSpPr>
          <p:cNvPr id="23" name="Group 22">
            <a:extLst>
              <a:ext uri="{FF2B5EF4-FFF2-40B4-BE49-F238E27FC236}">
                <a16:creationId xmlns:a16="http://schemas.microsoft.com/office/drawing/2014/main" id="{C35787D6-3D79-F14A-9E2D-831D8ADF21BE}"/>
              </a:ext>
            </a:extLst>
          </p:cNvPr>
          <p:cNvGrpSpPr/>
          <p:nvPr/>
        </p:nvGrpSpPr>
        <p:grpSpPr>
          <a:xfrm>
            <a:off x="0" y="0"/>
            <a:ext cx="9158709" cy="6126546"/>
            <a:chOff x="-14709" y="7465"/>
            <a:chExt cx="9158709" cy="6126546"/>
          </a:xfrm>
        </p:grpSpPr>
        <p:pic>
          <p:nvPicPr>
            <p:cNvPr id="10" name="Picture 11" descr="Resume">
              <a:extLst>
                <a:ext uri="{FF2B5EF4-FFF2-40B4-BE49-F238E27FC236}">
                  <a16:creationId xmlns:a16="http://schemas.microsoft.com/office/drawing/2014/main" id="{06128C60-31A2-F144-8955-082A1C1B9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9" y="7465"/>
              <a:ext cx="9158709" cy="612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2CA7C030-2134-0B4B-83A7-54D191F08AB2}"/>
                </a:ext>
              </a:extLst>
            </p:cNvPr>
            <p:cNvSpPr/>
            <p:nvPr/>
          </p:nvSpPr>
          <p:spPr>
            <a:xfrm>
              <a:off x="4551767" y="5510613"/>
              <a:ext cx="2949262" cy="55379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6B8DF5-5F31-074E-898C-0583B7DD078B}"/>
                </a:ext>
              </a:extLst>
            </p:cNvPr>
            <p:cNvSpPr/>
            <p:nvPr/>
          </p:nvSpPr>
          <p:spPr>
            <a:xfrm>
              <a:off x="6113971" y="3926000"/>
              <a:ext cx="2949262" cy="55379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786AF5E-12CF-F542-AB61-96EB75BDAC2F}"/>
                </a:ext>
              </a:extLst>
            </p:cNvPr>
            <p:cNvSpPr/>
            <p:nvPr/>
          </p:nvSpPr>
          <p:spPr>
            <a:xfrm>
              <a:off x="6101092" y="734912"/>
              <a:ext cx="2949262" cy="55379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01E14F-9AA5-BA48-ADCC-96B757FCA232}"/>
                </a:ext>
              </a:extLst>
            </p:cNvPr>
            <p:cNvSpPr/>
            <p:nvPr/>
          </p:nvSpPr>
          <p:spPr>
            <a:xfrm>
              <a:off x="36508" y="1431199"/>
              <a:ext cx="2949262" cy="55379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6A60CE-3D9D-0E4B-9131-706D525654D2}"/>
                </a:ext>
              </a:extLst>
            </p:cNvPr>
            <p:cNvSpPr/>
            <p:nvPr/>
          </p:nvSpPr>
          <p:spPr>
            <a:xfrm>
              <a:off x="1615383" y="30772"/>
              <a:ext cx="2949262" cy="553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E006F5D-443B-7D42-B5C5-6B337D1487B6}"/>
                </a:ext>
              </a:extLst>
            </p:cNvPr>
            <p:cNvSpPr txBox="1"/>
            <p:nvPr/>
          </p:nvSpPr>
          <p:spPr>
            <a:xfrm>
              <a:off x="1670576" y="119167"/>
              <a:ext cx="2838876" cy="400110"/>
            </a:xfrm>
            <a:prstGeom prst="rect">
              <a:avLst/>
            </a:prstGeom>
            <a:noFill/>
          </p:spPr>
          <p:txBody>
            <a:bodyPr wrap="square" rtlCol="0" anchor="ctr">
              <a:spAutoFit/>
            </a:bodyPr>
            <a:lstStyle/>
            <a:p>
              <a:pPr algn="ctr"/>
              <a:r>
                <a:rPr lang="en-US" sz="2000" b="1" dirty="0">
                  <a:solidFill>
                    <a:schemeClr val="accent4"/>
                  </a:solidFill>
                </a:rPr>
                <a:t>Your Resume</a:t>
              </a:r>
            </a:p>
          </p:txBody>
        </p:sp>
        <p:sp>
          <p:nvSpPr>
            <p:cNvPr id="12" name="Rectangle 11">
              <a:extLst>
                <a:ext uri="{FF2B5EF4-FFF2-40B4-BE49-F238E27FC236}">
                  <a16:creationId xmlns:a16="http://schemas.microsoft.com/office/drawing/2014/main" id="{5854A314-7457-6445-BF9A-D5DDC8E3E3F1}"/>
                </a:ext>
              </a:extLst>
            </p:cNvPr>
            <p:cNvSpPr/>
            <p:nvPr/>
          </p:nvSpPr>
          <p:spPr>
            <a:xfrm>
              <a:off x="12879" y="2579041"/>
              <a:ext cx="2949262" cy="55379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7DD0443-80E6-F344-A7F6-6DD46548C9C7}"/>
                </a:ext>
              </a:extLst>
            </p:cNvPr>
            <p:cNvSpPr txBox="1"/>
            <p:nvPr/>
          </p:nvSpPr>
          <p:spPr>
            <a:xfrm>
              <a:off x="86017" y="1523429"/>
              <a:ext cx="2850244" cy="369332"/>
            </a:xfrm>
            <a:prstGeom prst="rect">
              <a:avLst/>
            </a:prstGeom>
            <a:solidFill>
              <a:schemeClr val="accent3"/>
            </a:solidFill>
          </p:spPr>
          <p:txBody>
            <a:bodyPr wrap="square" rtlCol="0" anchor="ctr">
              <a:spAutoFit/>
            </a:bodyPr>
            <a:lstStyle/>
            <a:p>
              <a:pPr algn="ctr"/>
              <a:r>
                <a:rPr lang="en-US" dirty="0"/>
                <a:t>Objective</a:t>
              </a:r>
            </a:p>
          </p:txBody>
        </p:sp>
        <p:sp>
          <p:nvSpPr>
            <p:cNvPr id="14" name="TextBox 13">
              <a:extLst>
                <a:ext uri="{FF2B5EF4-FFF2-40B4-BE49-F238E27FC236}">
                  <a16:creationId xmlns:a16="http://schemas.microsoft.com/office/drawing/2014/main" id="{50105230-7E29-494C-950A-AD86F046C2E8}"/>
                </a:ext>
              </a:extLst>
            </p:cNvPr>
            <p:cNvSpPr txBox="1"/>
            <p:nvPr/>
          </p:nvSpPr>
          <p:spPr>
            <a:xfrm>
              <a:off x="6130261" y="827142"/>
              <a:ext cx="2741536" cy="369332"/>
            </a:xfrm>
            <a:prstGeom prst="rect">
              <a:avLst/>
            </a:prstGeom>
            <a:solidFill>
              <a:schemeClr val="accent3"/>
            </a:solidFill>
          </p:spPr>
          <p:txBody>
            <a:bodyPr wrap="square" rtlCol="0" anchor="ctr">
              <a:spAutoFit/>
            </a:bodyPr>
            <a:lstStyle/>
            <a:p>
              <a:pPr algn="ctr"/>
              <a:r>
                <a:rPr lang="en-US" dirty="0"/>
                <a:t>Contact Information</a:t>
              </a:r>
            </a:p>
          </p:txBody>
        </p:sp>
        <p:sp>
          <p:nvSpPr>
            <p:cNvPr id="15" name="TextBox 14">
              <a:extLst>
                <a:ext uri="{FF2B5EF4-FFF2-40B4-BE49-F238E27FC236}">
                  <a16:creationId xmlns:a16="http://schemas.microsoft.com/office/drawing/2014/main" id="{DA5D013B-4129-F246-90F2-E8C4EA45E7ED}"/>
                </a:ext>
              </a:extLst>
            </p:cNvPr>
            <p:cNvSpPr txBox="1"/>
            <p:nvPr/>
          </p:nvSpPr>
          <p:spPr>
            <a:xfrm>
              <a:off x="6180112" y="4018230"/>
              <a:ext cx="2816979" cy="369332"/>
            </a:xfrm>
            <a:prstGeom prst="rect">
              <a:avLst/>
            </a:prstGeom>
            <a:solidFill>
              <a:schemeClr val="accent3"/>
            </a:solidFill>
          </p:spPr>
          <p:txBody>
            <a:bodyPr wrap="square" rtlCol="0" anchor="ctr">
              <a:spAutoFit/>
            </a:bodyPr>
            <a:lstStyle/>
            <a:p>
              <a:pPr algn="ctr"/>
              <a:r>
                <a:rPr lang="en-US" dirty="0"/>
                <a:t>Experience</a:t>
              </a:r>
            </a:p>
          </p:txBody>
        </p:sp>
        <p:sp>
          <p:nvSpPr>
            <p:cNvPr id="16" name="TextBox 15">
              <a:extLst>
                <a:ext uri="{FF2B5EF4-FFF2-40B4-BE49-F238E27FC236}">
                  <a16:creationId xmlns:a16="http://schemas.microsoft.com/office/drawing/2014/main" id="{30CD5F57-4EE8-D542-93EA-2D831FA8C6A6}"/>
                </a:ext>
              </a:extLst>
            </p:cNvPr>
            <p:cNvSpPr txBox="1"/>
            <p:nvPr/>
          </p:nvSpPr>
          <p:spPr>
            <a:xfrm>
              <a:off x="4645596" y="5602843"/>
              <a:ext cx="2761603" cy="369332"/>
            </a:xfrm>
            <a:prstGeom prst="rect">
              <a:avLst/>
            </a:prstGeom>
            <a:solidFill>
              <a:schemeClr val="accent3"/>
            </a:solidFill>
          </p:spPr>
          <p:txBody>
            <a:bodyPr wrap="square" rtlCol="0" anchor="ctr">
              <a:spAutoFit/>
            </a:bodyPr>
            <a:lstStyle/>
            <a:p>
              <a:pPr algn="ctr"/>
              <a:r>
                <a:rPr lang="en-US" dirty="0"/>
                <a:t>Honors &amp; Activities</a:t>
              </a:r>
            </a:p>
          </p:txBody>
        </p:sp>
        <p:sp>
          <p:nvSpPr>
            <p:cNvPr id="17" name="TextBox 16">
              <a:extLst>
                <a:ext uri="{FF2B5EF4-FFF2-40B4-BE49-F238E27FC236}">
                  <a16:creationId xmlns:a16="http://schemas.microsoft.com/office/drawing/2014/main" id="{EBF39672-0182-C74A-BAF9-2A06A595BCD4}"/>
                </a:ext>
              </a:extLst>
            </p:cNvPr>
            <p:cNvSpPr txBox="1"/>
            <p:nvPr/>
          </p:nvSpPr>
          <p:spPr>
            <a:xfrm>
              <a:off x="77273" y="2671271"/>
              <a:ext cx="2820473" cy="369332"/>
            </a:xfrm>
            <a:prstGeom prst="rect">
              <a:avLst/>
            </a:prstGeom>
            <a:solidFill>
              <a:schemeClr val="accent3"/>
            </a:solidFill>
          </p:spPr>
          <p:txBody>
            <a:bodyPr wrap="square" rtlCol="0" anchor="ctr">
              <a:spAutoFit/>
            </a:bodyPr>
            <a:lstStyle/>
            <a:p>
              <a:pPr algn="ctr"/>
              <a:r>
                <a:rPr lang="en-US" dirty="0"/>
                <a:t>Education</a:t>
              </a:r>
            </a:p>
          </p:txBody>
        </p:sp>
      </p:grpSp>
    </p:spTree>
    <p:extLst>
      <p:ext uri="{BB962C8B-B14F-4D97-AF65-F5344CB8AC3E}">
        <p14:creationId xmlns:p14="http://schemas.microsoft.com/office/powerpoint/2010/main" val="60448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Contact Information</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6</a:t>
            </a:fld>
            <a:endParaRPr lang="en-US" dirty="0"/>
          </a:p>
        </p:txBody>
      </p:sp>
      <p:sp>
        <p:nvSpPr>
          <p:cNvPr id="15" name="Title">
            <a:extLst>
              <a:ext uri="{FF2B5EF4-FFF2-40B4-BE49-F238E27FC236}">
                <a16:creationId xmlns:a16="http://schemas.microsoft.com/office/drawing/2014/main" id="{CCB0F308-3A06-0E4B-9DDA-DC8F298C16D7}"/>
              </a:ext>
            </a:extLst>
          </p:cNvPr>
          <p:cNvSpPr txBox="1">
            <a:spLocks/>
          </p:cNvSpPr>
          <p:nvPr/>
        </p:nvSpPr>
        <p:spPr bwMode="blackWhite">
          <a:xfrm>
            <a:off x="1897981" y="3626835"/>
            <a:ext cx="6925732" cy="512448"/>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3600" b="1" i="1" kern="1200" cap="none" spc="0" baseline="0">
                <a:solidFill>
                  <a:schemeClr val="tx2"/>
                </a:solidFill>
                <a:latin typeface="Acumin Pro ExtraCondensed" panose="020B0508020202020204" pitchFamily="34" charset="77"/>
                <a:ea typeface="+mj-ea"/>
                <a:cs typeface="+mj-cs"/>
              </a:defRPr>
            </a:lvl1pPr>
          </a:lstStyle>
          <a:p>
            <a:r>
              <a:rPr lang="en-US"/>
              <a:t>Contact Information</a:t>
            </a:r>
            <a:endParaRPr lang="en-US" dirty="0"/>
          </a:p>
        </p:txBody>
      </p:sp>
      <p:sp>
        <p:nvSpPr>
          <p:cNvPr id="16" name="Rectangle 4">
            <a:extLst>
              <a:ext uri="{FF2B5EF4-FFF2-40B4-BE49-F238E27FC236}">
                <a16:creationId xmlns:a16="http://schemas.microsoft.com/office/drawing/2014/main" id="{B165CEB4-95C1-C54B-8828-20A40DA22F92}"/>
              </a:ext>
            </a:extLst>
          </p:cNvPr>
          <p:cNvSpPr>
            <a:spLocks noChangeArrowheads="1"/>
          </p:cNvSpPr>
          <p:nvPr/>
        </p:nvSpPr>
        <p:spPr bwMode="auto">
          <a:xfrm>
            <a:off x="320287" y="1562100"/>
            <a:ext cx="8382000" cy="3733800"/>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7" name="Rectangle 3">
            <a:extLst>
              <a:ext uri="{FF2B5EF4-FFF2-40B4-BE49-F238E27FC236}">
                <a16:creationId xmlns:a16="http://schemas.microsoft.com/office/drawing/2014/main" id="{CBE07545-E4C7-504A-93B2-8047A7092583}"/>
              </a:ext>
            </a:extLst>
          </p:cNvPr>
          <p:cNvSpPr txBox="1">
            <a:spLocks noChangeArrowheads="1"/>
          </p:cNvSpPr>
          <p:nvPr/>
        </p:nvSpPr>
        <p:spPr>
          <a:xfrm>
            <a:off x="441713" y="1687884"/>
            <a:ext cx="8148495" cy="360801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609600" indent="-609600" algn="ctr">
              <a:buFontTx/>
              <a:buNone/>
            </a:pPr>
            <a:r>
              <a:rPr lang="en-US" altLang="en-US" sz="3600" b="1" dirty="0"/>
              <a:t>Cameo </a:t>
            </a:r>
            <a:r>
              <a:rPr lang="en-US" altLang="en-US" sz="3600" b="1" dirty="0" err="1"/>
              <a:t>Bohnino</a:t>
            </a:r>
            <a:endParaRPr lang="en-US" altLang="en-US" sz="3600" b="1" dirty="0"/>
          </a:p>
          <a:p>
            <a:pPr marL="609600" indent="-609600">
              <a:buFontTx/>
              <a:buNone/>
            </a:pPr>
            <a:r>
              <a:rPr lang="en-US" altLang="en-US" sz="2000" dirty="0"/>
              <a:t>Campus Address:			                Permanent Address:</a:t>
            </a:r>
          </a:p>
          <a:p>
            <a:pPr marL="609600" indent="-609600">
              <a:buFontTx/>
              <a:buNone/>
            </a:pPr>
            <a:r>
              <a:rPr lang="en-US" altLang="en-US" sz="2000" dirty="0"/>
              <a:t>227 Harrison, Apt. 5			                5226 </a:t>
            </a:r>
            <a:r>
              <a:rPr lang="en-US" altLang="en-US" sz="2000" dirty="0" err="1"/>
              <a:t>Buckbridge</a:t>
            </a:r>
            <a:endParaRPr lang="en-US" altLang="en-US" sz="2000" dirty="0"/>
          </a:p>
          <a:p>
            <a:pPr marL="609600" indent="-609600">
              <a:buFontTx/>
              <a:buNone/>
            </a:pPr>
            <a:r>
              <a:rPr lang="en-US" altLang="en-US" sz="2000" dirty="0"/>
              <a:t>West Lafayette, IN 47906		                Fort Wayne, IN 46815</a:t>
            </a:r>
          </a:p>
          <a:p>
            <a:pPr marL="609600" indent="-609600">
              <a:buFontTx/>
              <a:buNone/>
            </a:pPr>
            <a:r>
              <a:rPr lang="en-US" altLang="en-US" sz="2000" dirty="0"/>
              <a:t>765.410.6283	 			                260.482.670      </a:t>
            </a:r>
          </a:p>
          <a:p>
            <a:pPr marL="609600" indent="-609600" algn="ctr">
              <a:buFontTx/>
              <a:buNone/>
            </a:pPr>
            <a:r>
              <a:rPr lang="en-US" altLang="en-US" sz="2000" dirty="0" err="1"/>
              <a:t>cbohnino@purdue.edu</a:t>
            </a:r>
            <a:endParaRPr lang="en-US" altLang="en-US" sz="2000" dirty="0"/>
          </a:p>
          <a:p>
            <a:pPr marL="609600" indent="-609600" algn="ctr">
              <a:buFontTx/>
              <a:buNone/>
            </a:pPr>
            <a:r>
              <a:rPr lang="en-US" altLang="en-US" sz="2000" dirty="0"/>
              <a:t>Cell:  765.410.6283</a:t>
            </a:r>
          </a:p>
        </p:txBody>
      </p:sp>
    </p:spTree>
    <p:extLst>
      <p:ext uri="{BB962C8B-B14F-4D97-AF65-F5344CB8AC3E}">
        <p14:creationId xmlns:p14="http://schemas.microsoft.com/office/powerpoint/2010/main" val="31497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Contact Information Examples</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7</a:t>
            </a:fld>
            <a:endParaRPr lang="en-US" dirty="0"/>
          </a:p>
        </p:txBody>
      </p:sp>
      <p:sp>
        <p:nvSpPr>
          <p:cNvPr id="16" name="Rectangle 4">
            <a:extLst>
              <a:ext uri="{FF2B5EF4-FFF2-40B4-BE49-F238E27FC236}">
                <a16:creationId xmlns:a16="http://schemas.microsoft.com/office/drawing/2014/main" id="{B165CEB4-95C1-C54B-8828-20A40DA22F92}"/>
              </a:ext>
            </a:extLst>
          </p:cNvPr>
          <p:cNvSpPr>
            <a:spLocks noChangeArrowheads="1"/>
          </p:cNvSpPr>
          <p:nvPr/>
        </p:nvSpPr>
        <p:spPr bwMode="auto">
          <a:xfrm>
            <a:off x="2349428" y="1765788"/>
            <a:ext cx="4445144" cy="3326423"/>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7" name="Rectangle 3">
            <a:extLst>
              <a:ext uri="{FF2B5EF4-FFF2-40B4-BE49-F238E27FC236}">
                <a16:creationId xmlns:a16="http://schemas.microsoft.com/office/drawing/2014/main" id="{CBE07545-E4C7-504A-93B2-8047A7092583}"/>
              </a:ext>
            </a:extLst>
          </p:cNvPr>
          <p:cNvSpPr txBox="1">
            <a:spLocks noChangeArrowheads="1"/>
          </p:cNvSpPr>
          <p:nvPr/>
        </p:nvSpPr>
        <p:spPr>
          <a:xfrm>
            <a:off x="2511380" y="1891572"/>
            <a:ext cx="4069724" cy="3015279"/>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None/>
            </a:pPr>
            <a:r>
              <a:rPr lang="en-US" altLang="en-US" sz="4000" b="1" dirty="0"/>
              <a:t>Cameo </a:t>
            </a:r>
            <a:r>
              <a:rPr lang="en-US" altLang="en-US" sz="4000" b="1" dirty="0" err="1"/>
              <a:t>Bohnino</a:t>
            </a:r>
            <a:endParaRPr lang="en-US" altLang="en-US" sz="4000" b="1" dirty="0"/>
          </a:p>
          <a:p>
            <a:pPr>
              <a:buNone/>
            </a:pPr>
            <a:r>
              <a:rPr lang="en-US" altLang="en-US" sz="2400" dirty="0"/>
              <a:t>227 Harrison, Apt. 5</a:t>
            </a:r>
          </a:p>
          <a:p>
            <a:pPr>
              <a:buNone/>
            </a:pPr>
            <a:r>
              <a:rPr lang="en-US" altLang="en-US" sz="2400" dirty="0"/>
              <a:t>West Lafayette, IN 47906</a:t>
            </a:r>
          </a:p>
          <a:p>
            <a:pPr>
              <a:buNone/>
            </a:pPr>
            <a:r>
              <a:rPr lang="en-US" altLang="en-US" sz="2400" dirty="0"/>
              <a:t>765.410.6283</a:t>
            </a:r>
          </a:p>
          <a:p>
            <a:pPr>
              <a:buNone/>
            </a:pPr>
            <a:r>
              <a:rPr lang="en-US" altLang="en-US" sz="2400" dirty="0" err="1"/>
              <a:t>cbohnino@purdue.edu</a:t>
            </a:r>
            <a:endParaRPr lang="en-US" altLang="en-US" sz="3200" dirty="0"/>
          </a:p>
        </p:txBody>
      </p:sp>
    </p:spTree>
    <p:extLst>
      <p:ext uri="{BB962C8B-B14F-4D97-AF65-F5344CB8AC3E}">
        <p14:creationId xmlns:p14="http://schemas.microsoft.com/office/powerpoint/2010/main" val="78415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Contact Information Examples</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8</a:t>
            </a:fld>
            <a:endParaRPr lang="en-US" dirty="0"/>
          </a:p>
        </p:txBody>
      </p:sp>
      <p:sp>
        <p:nvSpPr>
          <p:cNvPr id="16" name="Rectangle 4">
            <a:extLst>
              <a:ext uri="{FF2B5EF4-FFF2-40B4-BE49-F238E27FC236}">
                <a16:creationId xmlns:a16="http://schemas.microsoft.com/office/drawing/2014/main" id="{B165CEB4-95C1-C54B-8828-20A40DA22F92}"/>
              </a:ext>
            </a:extLst>
          </p:cNvPr>
          <p:cNvSpPr>
            <a:spLocks noChangeArrowheads="1"/>
          </p:cNvSpPr>
          <p:nvPr/>
        </p:nvSpPr>
        <p:spPr bwMode="auto">
          <a:xfrm>
            <a:off x="2349428" y="1765788"/>
            <a:ext cx="4445144" cy="3326423"/>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7" name="Rectangle 3">
            <a:extLst>
              <a:ext uri="{FF2B5EF4-FFF2-40B4-BE49-F238E27FC236}">
                <a16:creationId xmlns:a16="http://schemas.microsoft.com/office/drawing/2014/main" id="{CBE07545-E4C7-504A-93B2-8047A7092583}"/>
              </a:ext>
            </a:extLst>
          </p:cNvPr>
          <p:cNvSpPr txBox="1">
            <a:spLocks noChangeArrowheads="1"/>
          </p:cNvSpPr>
          <p:nvPr/>
        </p:nvSpPr>
        <p:spPr>
          <a:xfrm>
            <a:off x="2349428" y="1891572"/>
            <a:ext cx="4445144" cy="3200639"/>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ctr">
              <a:buNone/>
            </a:pPr>
            <a:r>
              <a:rPr lang="en-US" altLang="en-US" sz="4000" b="1" dirty="0"/>
              <a:t>Cameo </a:t>
            </a:r>
            <a:r>
              <a:rPr lang="en-US" altLang="en-US" sz="4000" b="1" dirty="0" err="1"/>
              <a:t>Bohnino</a:t>
            </a:r>
            <a:endParaRPr lang="en-US" altLang="en-US" sz="4000" b="1" dirty="0"/>
          </a:p>
          <a:p>
            <a:pPr algn="ctr">
              <a:buNone/>
            </a:pPr>
            <a:r>
              <a:rPr lang="en-US" altLang="en-US" sz="2400" dirty="0"/>
              <a:t>227 Harrison, Apt. 5</a:t>
            </a:r>
          </a:p>
          <a:p>
            <a:pPr algn="ctr">
              <a:buNone/>
            </a:pPr>
            <a:r>
              <a:rPr lang="en-US" altLang="en-US" sz="2400" dirty="0"/>
              <a:t>West Lafayette, IN 47906</a:t>
            </a:r>
          </a:p>
          <a:p>
            <a:pPr algn="ctr">
              <a:buNone/>
            </a:pPr>
            <a:r>
              <a:rPr lang="en-US" altLang="en-US" sz="2400" dirty="0"/>
              <a:t>765.410.6283</a:t>
            </a:r>
          </a:p>
          <a:p>
            <a:pPr algn="ctr">
              <a:buNone/>
            </a:pPr>
            <a:r>
              <a:rPr lang="en-US" altLang="en-US" sz="2400" dirty="0" err="1"/>
              <a:t>cbohnino@purdue.edu</a:t>
            </a:r>
            <a:endParaRPr lang="en-US" altLang="en-US" sz="3200" dirty="0"/>
          </a:p>
        </p:txBody>
      </p:sp>
    </p:spTree>
    <p:extLst>
      <p:ext uri="{BB962C8B-B14F-4D97-AF65-F5344CB8AC3E}">
        <p14:creationId xmlns:p14="http://schemas.microsoft.com/office/powerpoint/2010/main" val="198443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tLang="en-US" dirty="0"/>
              <a:t>Objective Statements</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821465" y="1345166"/>
            <a:ext cx="5524500" cy="4028911"/>
          </a:xfrm>
        </p:spPr>
        <p:txBody>
          <a:bodyPr>
            <a:normAutofit/>
          </a:bodyPr>
          <a:lstStyle/>
          <a:p>
            <a:r>
              <a:rPr lang="en-US" altLang="en-US" sz="2000" dirty="0"/>
              <a:t>Two different approaches to objective statements</a:t>
            </a:r>
          </a:p>
          <a:p>
            <a:pPr lvl="1"/>
            <a:r>
              <a:rPr lang="en-US" altLang="en-US" sz="1800" dirty="0"/>
              <a:t>Brief and to the point</a:t>
            </a:r>
          </a:p>
          <a:p>
            <a:pPr lvl="1"/>
            <a:r>
              <a:rPr lang="en-US" altLang="en-US" sz="1800" dirty="0"/>
              <a:t>Detailed description of desired position and qualifications</a:t>
            </a:r>
          </a:p>
          <a:p>
            <a:endParaRPr lang="en-US" altLang="en-US" sz="2000" dirty="0"/>
          </a:p>
          <a:p>
            <a:r>
              <a:rPr lang="en-US" altLang="en-US" sz="2000" dirty="0"/>
              <a:t>Student has to decide which approach is best </a:t>
            </a:r>
            <a:endParaRPr lang="en-US" altLang="en-US" dirty="0"/>
          </a:p>
          <a:p>
            <a:pPr lvl="0"/>
            <a:endParaRPr lang="en-US" altLang="en-US" sz="2000"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00C2E34D-0BB3-DC47-AE6E-1666209F365C}" type="datetime1">
              <a:rPr lang="en-US" smtClean="0"/>
              <a:t>4/12/21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286861282"/>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Brand_Template_Gold_Theme_Std_Screen_2.pptx" id="{F7276EEC-2F31-5B48-B1BA-C2C9D8976C49}" vid="{8DC0B958-93D8-F842-AD7F-A8A5B719AD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113</TotalTime>
  <Words>2642</Words>
  <Application>Microsoft Macintosh PowerPoint</Application>
  <PresentationFormat>On-screen Show (4:3)</PresentationFormat>
  <Paragraphs>239</Paragraphs>
  <Slides>18</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Acumin Pro ExtraCondensed</vt:lpstr>
      <vt:lpstr>Calibri</vt:lpstr>
      <vt:lpstr>Acumin Pro</vt:lpstr>
      <vt:lpstr>Arial</vt:lpstr>
      <vt:lpstr>Wingdings</vt:lpstr>
      <vt:lpstr>United Sans Cd Md</vt:lpstr>
      <vt:lpstr>United Sans Reg Medium</vt:lpstr>
      <vt:lpstr>Acumin Pro ExtraCondensed Smbd</vt:lpstr>
      <vt:lpstr>Acumin Pro Semibold</vt:lpstr>
      <vt:lpstr>Acumin Pro SemiCondensed</vt:lpstr>
      <vt:lpstr>Acumin Pro Medium</vt:lpstr>
      <vt:lpstr>Purdue1</vt:lpstr>
      <vt:lpstr>Tutoring Resumes</vt:lpstr>
      <vt:lpstr>First Five Minutes</vt:lpstr>
      <vt:lpstr>If You Have More Time</vt:lpstr>
      <vt:lpstr>Each Resume</vt:lpstr>
      <vt:lpstr>PowerPoint Presentation</vt:lpstr>
      <vt:lpstr>Contact Information</vt:lpstr>
      <vt:lpstr>Contact Information Examples</vt:lpstr>
      <vt:lpstr>Contact Information Examples</vt:lpstr>
      <vt:lpstr>Objective Statements</vt:lpstr>
      <vt:lpstr>First Approach:  Brief</vt:lpstr>
      <vt:lpstr>Second Approach:  Descriptive</vt:lpstr>
      <vt:lpstr>Education</vt:lpstr>
      <vt:lpstr>Work Experience</vt:lpstr>
      <vt:lpstr>Experience</vt:lpstr>
      <vt:lpstr>PowerPoint Presentation</vt:lpstr>
      <vt:lpstr>Activities, Honors, Volunteer Experience</vt:lpstr>
      <vt:lpstr>Extra Tips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Wakolbinger, Michael Steven</dc:creator>
  <cp:lastModifiedBy>Michael Wakolbinger</cp:lastModifiedBy>
  <cp:revision>11</cp:revision>
  <dcterms:created xsi:type="dcterms:W3CDTF">2020-03-03T15:52:54Z</dcterms:created>
  <dcterms:modified xsi:type="dcterms:W3CDTF">2021-04-12T20:01:50Z</dcterms:modified>
</cp:coreProperties>
</file>