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20"/>
  </p:notesMasterIdLst>
  <p:sldIdLst>
    <p:sldId id="257" r:id="rId2"/>
    <p:sldId id="258" r:id="rId3"/>
    <p:sldId id="259" r:id="rId4"/>
    <p:sldId id="316" r:id="rId5"/>
    <p:sldId id="263" r:id="rId6"/>
    <p:sldId id="317" r:id="rId7"/>
    <p:sldId id="318" r:id="rId8"/>
    <p:sldId id="319" r:id="rId9"/>
    <p:sldId id="320" r:id="rId10"/>
    <p:sldId id="321" r:id="rId11"/>
    <p:sldId id="322" r:id="rId12"/>
    <p:sldId id="323" r:id="rId13"/>
    <p:sldId id="324" r:id="rId14"/>
    <p:sldId id="325" r:id="rId15"/>
    <p:sldId id="326" r:id="rId16"/>
    <p:sldId id="327" r:id="rId17"/>
    <p:sldId id="328" r:id="rId18"/>
    <p:sldId id="315" r:id="rId19"/>
  </p:sldIdLst>
  <p:sldSz cx="9144000" cy="6858000" type="screen4x3"/>
  <p:notesSz cx="6858000" cy="9144000"/>
  <p:embeddedFontLst>
    <p:embeddedFont>
      <p:font typeface="Acumin Pro" panose="020B0504020202020204" pitchFamily="34" charset="77"/>
      <p:regular r:id="rId21"/>
      <p:bold r:id="rId22"/>
      <p:italic r:id="rId23"/>
      <p:boldItalic r:id="rId24"/>
    </p:embeddedFont>
    <p:embeddedFont>
      <p:font typeface="Acumin Pro ExtraCondensed" panose="020B0508020202020204" pitchFamily="34" charset="77"/>
      <p:regular r:id="rId25"/>
      <p:bold r:id="rId26"/>
      <p:italic r:id="rId27"/>
      <p:boldItalic r:id="rId28"/>
    </p:embeddedFont>
    <p:embeddedFont>
      <p:font typeface="Acumin Pro ExtraCondensed Smbd" panose="020B0708020202020204" pitchFamily="34" charset="77"/>
      <p:regular r:id="rId29"/>
      <p:bold r:id="rId30"/>
      <p:italic r:id="rId31"/>
      <p:boldItalic r:id="rId32"/>
    </p:embeddedFont>
    <p:embeddedFont>
      <p:font typeface="Acumin Pro Medium" panose="020B0604020202020204" pitchFamily="34" charset="77"/>
      <p:regular r:id="rId33"/>
      <p:bold r:id="rId34"/>
      <p:italic r:id="rId35"/>
      <p:boldItalic r:id="rId36"/>
    </p:embeddedFont>
    <p:embeddedFont>
      <p:font typeface="Acumin Pro Semibold" panose="020B0704020202020204" pitchFamily="34" charset="77"/>
      <p:regular r:id="rId37"/>
      <p:bold r:id="rId38"/>
      <p:italic r:id="rId39"/>
      <p:boldItalic r:id="rId40"/>
    </p:embeddedFont>
    <p:embeddedFont>
      <p:font typeface="Acumin Pro SemiCondensed" panose="020B0506020202020204" pitchFamily="34" charset="77"/>
      <p:regular r:id="rId41"/>
      <p:bold r:id="rId42"/>
      <p:italic r:id="rId43"/>
      <p:boldItalic r:id="rId44"/>
    </p:embeddedFont>
    <p:embeddedFont>
      <p:font typeface="Book Antiqua" panose="02040602050305030304" pitchFamily="18" charset="0"/>
      <p:regular r:id="rId45"/>
      <p:bold r:id="rId46"/>
      <p:italic r:id="rId47"/>
      <p:boldItalic r:id="rId48"/>
    </p:embeddedFont>
    <p:embeddedFont>
      <p:font typeface="United Sans Cd Md" pitchFamily="2" charset="77"/>
      <p:regular r:id="rId49"/>
      <p:bold r:id="rId50"/>
      <p:italic r:id="rId51"/>
      <p:boldItalic r:id="rId52"/>
    </p:embeddedFont>
    <p:embeddedFont>
      <p:font typeface="United Sans Rg Md" pitchFamily="2" charset="77"/>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0949"/>
  </p:normalViewPr>
  <p:slideViewPr>
    <p:cSldViewPr snapToGrid="0" snapToObjects="1">
      <p:cViewPr varScale="1">
        <p:scale>
          <a:sx n="87" d="100"/>
          <a:sy n="87" d="100"/>
        </p:scale>
        <p:origin x="1280"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font" Target="fonts/font36.fntdata"/><Relationship Id="rId8" Type="http://schemas.openxmlformats.org/officeDocument/2006/relationships/slide" Target="slides/slide7.xml"/><Relationship Id="rId51"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7826FD-8B3C-402C-9086-5BB0BC1E745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68928A48-7F47-411E-90F5-C8883ADC8E16}">
      <dgm:prSet phldrT="[Text]" custT="1"/>
      <dgm:spPr/>
      <dgm:t>
        <a:bodyPr/>
        <a:lstStyle/>
        <a:p>
          <a:r>
            <a:rPr lang="en-US" sz="2000" dirty="0">
              <a:solidFill>
                <a:schemeClr val="accent4"/>
              </a:solidFill>
              <a:latin typeface="Optima"/>
              <a:cs typeface="Optima"/>
            </a:rPr>
            <a:t>Weekly “mini” lessons.</a:t>
          </a:r>
          <a:endParaRPr lang="en-US" sz="2000" dirty="0">
            <a:solidFill>
              <a:schemeClr val="accent4"/>
            </a:solidFill>
          </a:endParaRPr>
        </a:p>
      </dgm:t>
    </dgm:pt>
    <dgm:pt modelId="{D86C5ECC-3AEC-470D-9E14-B5BE05C2BDC5}" type="parTrans" cxnId="{26B091D2-D634-4A2B-9A70-4069659985FA}">
      <dgm:prSet/>
      <dgm:spPr/>
      <dgm:t>
        <a:bodyPr/>
        <a:lstStyle/>
        <a:p>
          <a:endParaRPr lang="en-US">
            <a:solidFill>
              <a:schemeClr val="accent4"/>
            </a:solidFill>
          </a:endParaRPr>
        </a:p>
      </dgm:t>
    </dgm:pt>
    <dgm:pt modelId="{9DE2EAC7-3AD5-4F08-B482-9BB47B881210}" type="sibTrans" cxnId="{26B091D2-D634-4A2B-9A70-4069659985FA}">
      <dgm:prSet/>
      <dgm:spPr/>
      <dgm:t>
        <a:bodyPr/>
        <a:lstStyle/>
        <a:p>
          <a:endParaRPr lang="en-US">
            <a:solidFill>
              <a:schemeClr val="accent4"/>
            </a:solidFill>
          </a:endParaRPr>
        </a:p>
      </dgm:t>
    </dgm:pt>
    <dgm:pt modelId="{F62381CC-E6FF-4FCE-A9EC-E2225E4AE081}">
      <dgm:prSet phldrT="[Text]" custT="1"/>
      <dgm:spPr/>
      <dgm:t>
        <a:bodyPr/>
        <a:lstStyle/>
        <a:p>
          <a:r>
            <a:rPr lang="en-US" sz="2000" dirty="0">
              <a:solidFill>
                <a:schemeClr val="accent4"/>
              </a:solidFill>
              <a:latin typeface="Optima"/>
              <a:cs typeface="Optima"/>
            </a:rPr>
            <a:t>Student grammar presentations.</a:t>
          </a:r>
          <a:endParaRPr lang="en-US" sz="2000" dirty="0">
            <a:solidFill>
              <a:schemeClr val="accent4"/>
            </a:solidFill>
          </a:endParaRPr>
        </a:p>
      </dgm:t>
    </dgm:pt>
    <dgm:pt modelId="{3E6538A1-AC0B-46E5-AF11-DA078017DF5F}" type="parTrans" cxnId="{B5E1F01C-28D6-4197-AE04-D13B1B9F9A6C}">
      <dgm:prSet/>
      <dgm:spPr/>
      <dgm:t>
        <a:bodyPr/>
        <a:lstStyle/>
        <a:p>
          <a:endParaRPr lang="en-US">
            <a:solidFill>
              <a:schemeClr val="accent4"/>
            </a:solidFill>
          </a:endParaRPr>
        </a:p>
      </dgm:t>
    </dgm:pt>
    <dgm:pt modelId="{70ED147A-A0AF-4D1D-9D90-320A98CF9141}" type="sibTrans" cxnId="{B5E1F01C-28D6-4197-AE04-D13B1B9F9A6C}">
      <dgm:prSet/>
      <dgm:spPr/>
      <dgm:t>
        <a:bodyPr/>
        <a:lstStyle/>
        <a:p>
          <a:endParaRPr lang="en-US">
            <a:solidFill>
              <a:schemeClr val="accent4"/>
            </a:solidFill>
          </a:endParaRPr>
        </a:p>
      </dgm:t>
    </dgm:pt>
    <dgm:pt modelId="{CEACB7EC-B15F-4BDC-9E91-F618B74D174A}">
      <dgm:prSet phldrT="[Text]" custT="1"/>
      <dgm:spPr/>
      <dgm:t>
        <a:bodyPr/>
        <a:lstStyle/>
        <a:p>
          <a:r>
            <a:rPr lang="en-US" sz="2000" dirty="0">
              <a:solidFill>
                <a:schemeClr val="accent4"/>
              </a:solidFill>
              <a:latin typeface="Optima"/>
              <a:cs typeface="Optima"/>
            </a:rPr>
            <a:t>Conference “tutorials.”</a:t>
          </a:r>
          <a:endParaRPr lang="en-US" sz="2000" dirty="0">
            <a:solidFill>
              <a:schemeClr val="accent4"/>
            </a:solidFill>
          </a:endParaRPr>
        </a:p>
      </dgm:t>
    </dgm:pt>
    <dgm:pt modelId="{1533BFEE-DFC8-4AE1-81DF-05A9EE2C4508}" type="parTrans" cxnId="{415C7E64-40E7-49CB-9233-9521CD8524F3}">
      <dgm:prSet/>
      <dgm:spPr/>
      <dgm:t>
        <a:bodyPr/>
        <a:lstStyle/>
        <a:p>
          <a:endParaRPr lang="en-US">
            <a:solidFill>
              <a:schemeClr val="accent4"/>
            </a:solidFill>
          </a:endParaRPr>
        </a:p>
      </dgm:t>
    </dgm:pt>
    <dgm:pt modelId="{2C5DBB57-DF93-429D-9506-D391DD151CD9}" type="sibTrans" cxnId="{415C7E64-40E7-49CB-9233-9521CD8524F3}">
      <dgm:prSet/>
      <dgm:spPr/>
      <dgm:t>
        <a:bodyPr/>
        <a:lstStyle/>
        <a:p>
          <a:endParaRPr lang="en-US">
            <a:solidFill>
              <a:schemeClr val="accent4"/>
            </a:solidFill>
          </a:endParaRPr>
        </a:p>
      </dgm:t>
    </dgm:pt>
    <dgm:pt modelId="{FCAF7438-C7F5-4B61-8DEB-4A8614DDB313}">
      <dgm:prSet phldrT="[Text]" custT="1"/>
      <dgm:spPr/>
      <dgm:t>
        <a:bodyPr/>
        <a:lstStyle/>
        <a:p>
          <a:r>
            <a:rPr lang="en-US" sz="2000" dirty="0">
              <a:solidFill>
                <a:schemeClr val="accent4"/>
              </a:solidFill>
              <a:latin typeface="Optima"/>
              <a:cs typeface="Optima"/>
            </a:rPr>
            <a:t>Independent study guide and test.</a:t>
          </a:r>
          <a:endParaRPr lang="en-US" sz="2000" dirty="0">
            <a:solidFill>
              <a:schemeClr val="accent4"/>
            </a:solidFill>
          </a:endParaRPr>
        </a:p>
      </dgm:t>
    </dgm:pt>
    <dgm:pt modelId="{71BF9B78-3FCF-4A38-B3C8-CC7906A60A0A}" type="parTrans" cxnId="{17665B4C-73F4-41BC-A4C5-BD01F8B877E9}">
      <dgm:prSet/>
      <dgm:spPr/>
      <dgm:t>
        <a:bodyPr/>
        <a:lstStyle/>
        <a:p>
          <a:endParaRPr lang="en-US">
            <a:solidFill>
              <a:schemeClr val="accent4"/>
            </a:solidFill>
          </a:endParaRPr>
        </a:p>
      </dgm:t>
    </dgm:pt>
    <dgm:pt modelId="{F8450BF6-F890-4456-8D18-24D331E001AE}" type="sibTrans" cxnId="{17665B4C-73F4-41BC-A4C5-BD01F8B877E9}">
      <dgm:prSet/>
      <dgm:spPr/>
      <dgm:t>
        <a:bodyPr/>
        <a:lstStyle/>
        <a:p>
          <a:endParaRPr lang="en-US">
            <a:solidFill>
              <a:schemeClr val="accent4"/>
            </a:solidFill>
          </a:endParaRPr>
        </a:p>
      </dgm:t>
    </dgm:pt>
    <dgm:pt modelId="{91D912B1-D695-4AE4-863D-2FF487F19EBD}" type="pres">
      <dgm:prSet presAssocID="{917826FD-8B3C-402C-9086-5BB0BC1E7453}" presName="linear" presStyleCnt="0">
        <dgm:presLayoutVars>
          <dgm:dir/>
          <dgm:animLvl val="lvl"/>
          <dgm:resizeHandles val="exact"/>
        </dgm:presLayoutVars>
      </dgm:prSet>
      <dgm:spPr/>
    </dgm:pt>
    <dgm:pt modelId="{0418FFF0-F1E4-4DD0-8934-2FA4F6CFB39B}" type="pres">
      <dgm:prSet presAssocID="{68928A48-7F47-411E-90F5-C8883ADC8E16}" presName="parentLin" presStyleCnt="0"/>
      <dgm:spPr/>
    </dgm:pt>
    <dgm:pt modelId="{12456402-30FB-4999-8C60-9E43166E6167}" type="pres">
      <dgm:prSet presAssocID="{68928A48-7F47-411E-90F5-C8883ADC8E16}" presName="parentLeftMargin" presStyleLbl="node1" presStyleIdx="0" presStyleCnt="4"/>
      <dgm:spPr/>
    </dgm:pt>
    <dgm:pt modelId="{CC4071B3-D824-44E5-8856-B740D4BAC43E}" type="pres">
      <dgm:prSet presAssocID="{68928A48-7F47-411E-90F5-C8883ADC8E16}" presName="parentText" presStyleLbl="node1" presStyleIdx="0" presStyleCnt="4">
        <dgm:presLayoutVars>
          <dgm:chMax val="0"/>
          <dgm:bulletEnabled val="1"/>
        </dgm:presLayoutVars>
      </dgm:prSet>
      <dgm:spPr/>
    </dgm:pt>
    <dgm:pt modelId="{023AFD24-EEFC-4655-BA56-A0221A68BD86}" type="pres">
      <dgm:prSet presAssocID="{68928A48-7F47-411E-90F5-C8883ADC8E16}" presName="negativeSpace" presStyleCnt="0"/>
      <dgm:spPr/>
    </dgm:pt>
    <dgm:pt modelId="{BCD616B1-7C1D-492A-871E-837A1334F678}" type="pres">
      <dgm:prSet presAssocID="{68928A48-7F47-411E-90F5-C8883ADC8E16}" presName="childText" presStyleLbl="conFgAcc1" presStyleIdx="0" presStyleCnt="4">
        <dgm:presLayoutVars>
          <dgm:bulletEnabled val="1"/>
        </dgm:presLayoutVars>
      </dgm:prSet>
      <dgm:spPr/>
    </dgm:pt>
    <dgm:pt modelId="{D56C49C7-C3DA-4E60-9149-DE939CFFEB75}" type="pres">
      <dgm:prSet presAssocID="{9DE2EAC7-3AD5-4F08-B482-9BB47B881210}" presName="spaceBetweenRectangles" presStyleCnt="0"/>
      <dgm:spPr/>
    </dgm:pt>
    <dgm:pt modelId="{35267D11-656B-42A2-AA0D-D08EEE69CB71}" type="pres">
      <dgm:prSet presAssocID="{F62381CC-E6FF-4FCE-A9EC-E2225E4AE081}" presName="parentLin" presStyleCnt="0"/>
      <dgm:spPr/>
    </dgm:pt>
    <dgm:pt modelId="{56D013B0-FB1E-4656-A778-9CB7256B5993}" type="pres">
      <dgm:prSet presAssocID="{F62381CC-E6FF-4FCE-A9EC-E2225E4AE081}" presName="parentLeftMargin" presStyleLbl="node1" presStyleIdx="0" presStyleCnt="4"/>
      <dgm:spPr/>
    </dgm:pt>
    <dgm:pt modelId="{9FF3BE30-3122-4DE0-9E50-0D303A8B08AC}" type="pres">
      <dgm:prSet presAssocID="{F62381CC-E6FF-4FCE-A9EC-E2225E4AE081}" presName="parentText" presStyleLbl="node1" presStyleIdx="1" presStyleCnt="4">
        <dgm:presLayoutVars>
          <dgm:chMax val="0"/>
          <dgm:bulletEnabled val="1"/>
        </dgm:presLayoutVars>
      </dgm:prSet>
      <dgm:spPr/>
    </dgm:pt>
    <dgm:pt modelId="{DF3B3AFB-47E8-4FCE-8138-A9B207887351}" type="pres">
      <dgm:prSet presAssocID="{F62381CC-E6FF-4FCE-A9EC-E2225E4AE081}" presName="negativeSpace" presStyleCnt="0"/>
      <dgm:spPr/>
    </dgm:pt>
    <dgm:pt modelId="{9DD59B3B-1CC4-4578-8092-AF44449F6877}" type="pres">
      <dgm:prSet presAssocID="{F62381CC-E6FF-4FCE-A9EC-E2225E4AE081}" presName="childText" presStyleLbl="conFgAcc1" presStyleIdx="1" presStyleCnt="4">
        <dgm:presLayoutVars>
          <dgm:bulletEnabled val="1"/>
        </dgm:presLayoutVars>
      </dgm:prSet>
      <dgm:spPr/>
    </dgm:pt>
    <dgm:pt modelId="{25663F19-7EA9-410C-BF25-3FAD73165C29}" type="pres">
      <dgm:prSet presAssocID="{70ED147A-A0AF-4D1D-9D90-320A98CF9141}" presName="spaceBetweenRectangles" presStyleCnt="0"/>
      <dgm:spPr/>
    </dgm:pt>
    <dgm:pt modelId="{0B01DEE3-8898-4576-9080-3EAD7B733A03}" type="pres">
      <dgm:prSet presAssocID="{CEACB7EC-B15F-4BDC-9E91-F618B74D174A}" presName="parentLin" presStyleCnt="0"/>
      <dgm:spPr/>
    </dgm:pt>
    <dgm:pt modelId="{8FF70B5D-3D24-45BF-ACB8-E27C71C4909E}" type="pres">
      <dgm:prSet presAssocID="{CEACB7EC-B15F-4BDC-9E91-F618B74D174A}" presName="parentLeftMargin" presStyleLbl="node1" presStyleIdx="1" presStyleCnt="4"/>
      <dgm:spPr/>
    </dgm:pt>
    <dgm:pt modelId="{E53A6629-B28E-4C06-909C-6B2CE5233635}" type="pres">
      <dgm:prSet presAssocID="{CEACB7EC-B15F-4BDC-9E91-F618B74D174A}" presName="parentText" presStyleLbl="node1" presStyleIdx="2" presStyleCnt="4">
        <dgm:presLayoutVars>
          <dgm:chMax val="0"/>
          <dgm:bulletEnabled val="1"/>
        </dgm:presLayoutVars>
      </dgm:prSet>
      <dgm:spPr/>
    </dgm:pt>
    <dgm:pt modelId="{4D60DDDD-8A39-447E-AC9E-C65B45CEB840}" type="pres">
      <dgm:prSet presAssocID="{CEACB7EC-B15F-4BDC-9E91-F618B74D174A}" presName="negativeSpace" presStyleCnt="0"/>
      <dgm:spPr/>
    </dgm:pt>
    <dgm:pt modelId="{4B777519-48F9-4BD9-A5D4-7A44DB666F46}" type="pres">
      <dgm:prSet presAssocID="{CEACB7EC-B15F-4BDC-9E91-F618B74D174A}" presName="childText" presStyleLbl="conFgAcc1" presStyleIdx="2" presStyleCnt="4">
        <dgm:presLayoutVars>
          <dgm:bulletEnabled val="1"/>
        </dgm:presLayoutVars>
      </dgm:prSet>
      <dgm:spPr/>
    </dgm:pt>
    <dgm:pt modelId="{038681A0-E0BE-478A-A3E5-4B0EF3EFD50A}" type="pres">
      <dgm:prSet presAssocID="{2C5DBB57-DF93-429D-9506-D391DD151CD9}" presName="spaceBetweenRectangles" presStyleCnt="0"/>
      <dgm:spPr/>
    </dgm:pt>
    <dgm:pt modelId="{7E690668-6F50-4307-A651-C0353D7DFF2A}" type="pres">
      <dgm:prSet presAssocID="{FCAF7438-C7F5-4B61-8DEB-4A8614DDB313}" presName="parentLin" presStyleCnt="0"/>
      <dgm:spPr/>
    </dgm:pt>
    <dgm:pt modelId="{C3391FB5-990D-405D-8CF0-01246CA7BC44}" type="pres">
      <dgm:prSet presAssocID="{FCAF7438-C7F5-4B61-8DEB-4A8614DDB313}" presName="parentLeftMargin" presStyleLbl="node1" presStyleIdx="2" presStyleCnt="4"/>
      <dgm:spPr/>
    </dgm:pt>
    <dgm:pt modelId="{734A2B72-769E-42AB-83D7-75670846CE4B}" type="pres">
      <dgm:prSet presAssocID="{FCAF7438-C7F5-4B61-8DEB-4A8614DDB313}" presName="parentText" presStyleLbl="node1" presStyleIdx="3" presStyleCnt="4">
        <dgm:presLayoutVars>
          <dgm:chMax val="0"/>
          <dgm:bulletEnabled val="1"/>
        </dgm:presLayoutVars>
      </dgm:prSet>
      <dgm:spPr/>
    </dgm:pt>
    <dgm:pt modelId="{418ED4A8-0080-4416-8192-C947A9F42E28}" type="pres">
      <dgm:prSet presAssocID="{FCAF7438-C7F5-4B61-8DEB-4A8614DDB313}" presName="negativeSpace" presStyleCnt="0"/>
      <dgm:spPr/>
    </dgm:pt>
    <dgm:pt modelId="{A3206606-C09E-4EE8-9C29-3B98940A328C}" type="pres">
      <dgm:prSet presAssocID="{FCAF7438-C7F5-4B61-8DEB-4A8614DDB313}" presName="childText" presStyleLbl="conFgAcc1" presStyleIdx="3" presStyleCnt="4">
        <dgm:presLayoutVars>
          <dgm:bulletEnabled val="1"/>
        </dgm:presLayoutVars>
      </dgm:prSet>
      <dgm:spPr/>
    </dgm:pt>
  </dgm:ptLst>
  <dgm:cxnLst>
    <dgm:cxn modelId="{6961AC0E-EDF4-6149-9D85-BF74A86036C8}" type="presOf" srcId="{F62381CC-E6FF-4FCE-A9EC-E2225E4AE081}" destId="{9FF3BE30-3122-4DE0-9E50-0D303A8B08AC}" srcOrd="1" destOrd="0" presId="urn:microsoft.com/office/officeart/2005/8/layout/list1"/>
    <dgm:cxn modelId="{B5E1F01C-28D6-4197-AE04-D13B1B9F9A6C}" srcId="{917826FD-8B3C-402C-9086-5BB0BC1E7453}" destId="{F62381CC-E6FF-4FCE-A9EC-E2225E4AE081}" srcOrd="1" destOrd="0" parTransId="{3E6538A1-AC0B-46E5-AF11-DA078017DF5F}" sibTransId="{70ED147A-A0AF-4D1D-9D90-320A98CF9141}"/>
    <dgm:cxn modelId="{17665B4C-73F4-41BC-A4C5-BD01F8B877E9}" srcId="{917826FD-8B3C-402C-9086-5BB0BC1E7453}" destId="{FCAF7438-C7F5-4B61-8DEB-4A8614DDB313}" srcOrd="3" destOrd="0" parTransId="{71BF9B78-3FCF-4A38-B3C8-CC7906A60A0A}" sibTransId="{F8450BF6-F890-4456-8D18-24D331E001AE}"/>
    <dgm:cxn modelId="{FBE56B59-4EC0-EC42-8AD4-C49C05471594}" type="presOf" srcId="{68928A48-7F47-411E-90F5-C8883ADC8E16}" destId="{12456402-30FB-4999-8C60-9E43166E6167}" srcOrd="0" destOrd="0" presId="urn:microsoft.com/office/officeart/2005/8/layout/list1"/>
    <dgm:cxn modelId="{D8A3B55F-1070-3847-A3DA-B2C5C5A79705}" type="presOf" srcId="{F62381CC-E6FF-4FCE-A9EC-E2225E4AE081}" destId="{56D013B0-FB1E-4656-A778-9CB7256B5993}" srcOrd="0" destOrd="0" presId="urn:microsoft.com/office/officeart/2005/8/layout/list1"/>
    <dgm:cxn modelId="{415C7E64-40E7-49CB-9233-9521CD8524F3}" srcId="{917826FD-8B3C-402C-9086-5BB0BC1E7453}" destId="{CEACB7EC-B15F-4BDC-9E91-F618B74D174A}" srcOrd="2" destOrd="0" parTransId="{1533BFEE-DFC8-4AE1-81DF-05A9EE2C4508}" sibTransId="{2C5DBB57-DF93-429D-9506-D391DD151CD9}"/>
    <dgm:cxn modelId="{A6F2D66A-2C4F-F840-9D1B-F3752B497010}" type="presOf" srcId="{FCAF7438-C7F5-4B61-8DEB-4A8614DDB313}" destId="{734A2B72-769E-42AB-83D7-75670846CE4B}" srcOrd="1" destOrd="0" presId="urn:microsoft.com/office/officeart/2005/8/layout/list1"/>
    <dgm:cxn modelId="{81C3B690-E697-CC4C-BA18-8D3947FFD4C6}" type="presOf" srcId="{FCAF7438-C7F5-4B61-8DEB-4A8614DDB313}" destId="{C3391FB5-990D-405D-8CF0-01246CA7BC44}" srcOrd="0" destOrd="0" presId="urn:microsoft.com/office/officeart/2005/8/layout/list1"/>
    <dgm:cxn modelId="{9B688B94-A259-BC45-8310-430E132FF0E9}" type="presOf" srcId="{CEACB7EC-B15F-4BDC-9E91-F618B74D174A}" destId="{8FF70B5D-3D24-45BF-ACB8-E27C71C4909E}" srcOrd="0" destOrd="0" presId="urn:microsoft.com/office/officeart/2005/8/layout/list1"/>
    <dgm:cxn modelId="{08F90C95-6A17-1A48-B6C8-8CD6625E7D0A}" type="presOf" srcId="{CEACB7EC-B15F-4BDC-9E91-F618B74D174A}" destId="{E53A6629-B28E-4C06-909C-6B2CE5233635}" srcOrd="1" destOrd="0" presId="urn:microsoft.com/office/officeart/2005/8/layout/list1"/>
    <dgm:cxn modelId="{10B55FD0-9CC3-F64A-A5D7-FD8D40527A0D}" type="presOf" srcId="{917826FD-8B3C-402C-9086-5BB0BC1E7453}" destId="{91D912B1-D695-4AE4-863D-2FF487F19EBD}" srcOrd="0" destOrd="0" presId="urn:microsoft.com/office/officeart/2005/8/layout/list1"/>
    <dgm:cxn modelId="{26B091D2-D634-4A2B-9A70-4069659985FA}" srcId="{917826FD-8B3C-402C-9086-5BB0BC1E7453}" destId="{68928A48-7F47-411E-90F5-C8883ADC8E16}" srcOrd="0" destOrd="0" parTransId="{D86C5ECC-3AEC-470D-9E14-B5BE05C2BDC5}" sibTransId="{9DE2EAC7-3AD5-4F08-B482-9BB47B881210}"/>
    <dgm:cxn modelId="{052BC8DE-E802-B946-B86D-F5FA8C5BD405}" type="presOf" srcId="{68928A48-7F47-411E-90F5-C8883ADC8E16}" destId="{CC4071B3-D824-44E5-8856-B740D4BAC43E}" srcOrd="1" destOrd="0" presId="urn:microsoft.com/office/officeart/2005/8/layout/list1"/>
    <dgm:cxn modelId="{A26393D9-F7D8-5E49-B69B-B8F97AD026B3}" type="presParOf" srcId="{91D912B1-D695-4AE4-863D-2FF487F19EBD}" destId="{0418FFF0-F1E4-4DD0-8934-2FA4F6CFB39B}" srcOrd="0" destOrd="0" presId="urn:microsoft.com/office/officeart/2005/8/layout/list1"/>
    <dgm:cxn modelId="{DADF68B2-2C89-8F4B-9661-CF79B7007022}" type="presParOf" srcId="{0418FFF0-F1E4-4DD0-8934-2FA4F6CFB39B}" destId="{12456402-30FB-4999-8C60-9E43166E6167}" srcOrd="0" destOrd="0" presId="urn:microsoft.com/office/officeart/2005/8/layout/list1"/>
    <dgm:cxn modelId="{5F786432-72FF-C64F-B037-2E305B3A93C6}" type="presParOf" srcId="{0418FFF0-F1E4-4DD0-8934-2FA4F6CFB39B}" destId="{CC4071B3-D824-44E5-8856-B740D4BAC43E}" srcOrd="1" destOrd="0" presId="urn:microsoft.com/office/officeart/2005/8/layout/list1"/>
    <dgm:cxn modelId="{CAE4A4BC-4FA3-5544-AA90-8BDB1F485FA6}" type="presParOf" srcId="{91D912B1-D695-4AE4-863D-2FF487F19EBD}" destId="{023AFD24-EEFC-4655-BA56-A0221A68BD86}" srcOrd="1" destOrd="0" presId="urn:microsoft.com/office/officeart/2005/8/layout/list1"/>
    <dgm:cxn modelId="{EED1479D-4F4A-7B45-81E2-1551092EC76D}" type="presParOf" srcId="{91D912B1-D695-4AE4-863D-2FF487F19EBD}" destId="{BCD616B1-7C1D-492A-871E-837A1334F678}" srcOrd="2" destOrd="0" presId="urn:microsoft.com/office/officeart/2005/8/layout/list1"/>
    <dgm:cxn modelId="{5E2DD800-FF72-224A-A2D9-01F255F295DF}" type="presParOf" srcId="{91D912B1-D695-4AE4-863D-2FF487F19EBD}" destId="{D56C49C7-C3DA-4E60-9149-DE939CFFEB75}" srcOrd="3" destOrd="0" presId="urn:microsoft.com/office/officeart/2005/8/layout/list1"/>
    <dgm:cxn modelId="{7B57FF92-5809-9745-899B-BA9245FD0890}" type="presParOf" srcId="{91D912B1-D695-4AE4-863D-2FF487F19EBD}" destId="{35267D11-656B-42A2-AA0D-D08EEE69CB71}" srcOrd="4" destOrd="0" presId="urn:microsoft.com/office/officeart/2005/8/layout/list1"/>
    <dgm:cxn modelId="{B65DA240-3605-DC4E-8BD0-61B9C2582FAF}" type="presParOf" srcId="{35267D11-656B-42A2-AA0D-D08EEE69CB71}" destId="{56D013B0-FB1E-4656-A778-9CB7256B5993}" srcOrd="0" destOrd="0" presId="urn:microsoft.com/office/officeart/2005/8/layout/list1"/>
    <dgm:cxn modelId="{263D6F0C-CB02-044C-A799-8A105D1B8519}" type="presParOf" srcId="{35267D11-656B-42A2-AA0D-D08EEE69CB71}" destId="{9FF3BE30-3122-4DE0-9E50-0D303A8B08AC}" srcOrd="1" destOrd="0" presId="urn:microsoft.com/office/officeart/2005/8/layout/list1"/>
    <dgm:cxn modelId="{241CF455-2BED-F044-92F4-48686C3B06B5}" type="presParOf" srcId="{91D912B1-D695-4AE4-863D-2FF487F19EBD}" destId="{DF3B3AFB-47E8-4FCE-8138-A9B207887351}" srcOrd="5" destOrd="0" presId="urn:microsoft.com/office/officeart/2005/8/layout/list1"/>
    <dgm:cxn modelId="{91C0909F-2574-8F42-9073-8BCE4563D1F9}" type="presParOf" srcId="{91D912B1-D695-4AE4-863D-2FF487F19EBD}" destId="{9DD59B3B-1CC4-4578-8092-AF44449F6877}" srcOrd="6" destOrd="0" presId="urn:microsoft.com/office/officeart/2005/8/layout/list1"/>
    <dgm:cxn modelId="{F63064EF-EF1D-F64E-8F39-549372F57B0C}" type="presParOf" srcId="{91D912B1-D695-4AE4-863D-2FF487F19EBD}" destId="{25663F19-7EA9-410C-BF25-3FAD73165C29}" srcOrd="7" destOrd="0" presId="urn:microsoft.com/office/officeart/2005/8/layout/list1"/>
    <dgm:cxn modelId="{E57B0465-0570-1044-BF74-A7AB1C72CB49}" type="presParOf" srcId="{91D912B1-D695-4AE4-863D-2FF487F19EBD}" destId="{0B01DEE3-8898-4576-9080-3EAD7B733A03}" srcOrd="8" destOrd="0" presId="urn:microsoft.com/office/officeart/2005/8/layout/list1"/>
    <dgm:cxn modelId="{DDBCC647-8FA4-2F49-9114-7F421C93FB4A}" type="presParOf" srcId="{0B01DEE3-8898-4576-9080-3EAD7B733A03}" destId="{8FF70B5D-3D24-45BF-ACB8-E27C71C4909E}" srcOrd="0" destOrd="0" presId="urn:microsoft.com/office/officeart/2005/8/layout/list1"/>
    <dgm:cxn modelId="{EA11E91F-5695-8742-9EA2-EE21455F19DF}" type="presParOf" srcId="{0B01DEE3-8898-4576-9080-3EAD7B733A03}" destId="{E53A6629-B28E-4C06-909C-6B2CE5233635}" srcOrd="1" destOrd="0" presId="urn:microsoft.com/office/officeart/2005/8/layout/list1"/>
    <dgm:cxn modelId="{46D2BC20-DBC2-4646-97AF-44D136DAB937}" type="presParOf" srcId="{91D912B1-D695-4AE4-863D-2FF487F19EBD}" destId="{4D60DDDD-8A39-447E-AC9E-C65B45CEB840}" srcOrd="9" destOrd="0" presId="urn:microsoft.com/office/officeart/2005/8/layout/list1"/>
    <dgm:cxn modelId="{3A8BB6E6-9209-C044-8AC8-E691DD6BA6F7}" type="presParOf" srcId="{91D912B1-D695-4AE4-863D-2FF487F19EBD}" destId="{4B777519-48F9-4BD9-A5D4-7A44DB666F46}" srcOrd="10" destOrd="0" presId="urn:microsoft.com/office/officeart/2005/8/layout/list1"/>
    <dgm:cxn modelId="{E32D8F1F-F0F2-044B-AEF0-2E06CC9B1494}" type="presParOf" srcId="{91D912B1-D695-4AE4-863D-2FF487F19EBD}" destId="{038681A0-E0BE-478A-A3E5-4B0EF3EFD50A}" srcOrd="11" destOrd="0" presId="urn:microsoft.com/office/officeart/2005/8/layout/list1"/>
    <dgm:cxn modelId="{6DBC2B5E-82CF-194A-AA44-198A869CD648}" type="presParOf" srcId="{91D912B1-D695-4AE4-863D-2FF487F19EBD}" destId="{7E690668-6F50-4307-A651-C0353D7DFF2A}" srcOrd="12" destOrd="0" presId="urn:microsoft.com/office/officeart/2005/8/layout/list1"/>
    <dgm:cxn modelId="{13D41CD7-BF03-9844-B4EB-D45CEA82B345}" type="presParOf" srcId="{7E690668-6F50-4307-A651-C0353D7DFF2A}" destId="{C3391FB5-990D-405D-8CF0-01246CA7BC44}" srcOrd="0" destOrd="0" presId="urn:microsoft.com/office/officeart/2005/8/layout/list1"/>
    <dgm:cxn modelId="{FCB2494C-4DAA-B246-9DD3-F4464F828F11}" type="presParOf" srcId="{7E690668-6F50-4307-A651-C0353D7DFF2A}" destId="{734A2B72-769E-42AB-83D7-75670846CE4B}" srcOrd="1" destOrd="0" presId="urn:microsoft.com/office/officeart/2005/8/layout/list1"/>
    <dgm:cxn modelId="{250298A7-F2A4-F140-8AD4-2B7C69E00B06}" type="presParOf" srcId="{91D912B1-D695-4AE4-863D-2FF487F19EBD}" destId="{418ED4A8-0080-4416-8192-C947A9F42E28}" srcOrd="13" destOrd="0" presId="urn:microsoft.com/office/officeart/2005/8/layout/list1"/>
    <dgm:cxn modelId="{718505A9-44D4-8B45-907C-B1CB4C39638B}" type="presParOf" srcId="{91D912B1-D695-4AE4-863D-2FF487F19EBD}" destId="{A3206606-C09E-4EE8-9C29-3B98940A328C}"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616B1-7C1D-492A-871E-837A1334F678}">
      <dsp:nvSpPr>
        <dsp:cNvPr id="0" name=""/>
        <dsp:cNvSpPr/>
      </dsp:nvSpPr>
      <dsp:spPr>
        <a:xfrm>
          <a:off x="0" y="347020"/>
          <a:ext cx="6096000"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4071B3-D824-44E5-8856-B740D4BAC43E}">
      <dsp:nvSpPr>
        <dsp:cNvPr id="0" name=""/>
        <dsp:cNvSpPr/>
      </dsp:nvSpPr>
      <dsp:spPr>
        <a:xfrm>
          <a:off x="304800" y="7539"/>
          <a:ext cx="4267200" cy="6789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4"/>
              </a:solidFill>
              <a:latin typeface="Optima"/>
              <a:cs typeface="Optima"/>
            </a:rPr>
            <a:t>Weekly “mini” lessons.</a:t>
          </a:r>
          <a:endParaRPr lang="en-US" sz="2000" kern="1200" dirty="0">
            <a:solidFill>
              <a:schemeClr val="accent4"/>
            </a:solidFill>
          </a:endParaRPr>
        </a:p>
      </dsp:txBody>
      <dsp:txXfrm>
        <a:off x="337944" y="40683"/>
        <a:ext cx="4200912" cy="612672"/>
      </dsp:txXfrm>
    </dsp:sp>
    <dsp:sp modelId="{9DD59B3B-1CC4-4578-8092-AF44449F6877}">
      <dsp:nvSpPr>
        <dsp:cNvPr id="0" name=""/>
        <dsp:cNvSpPr/>
      </dsp:nvSpPr>
      <dsp:spPr>
        <a:xfrm>
          <a:off x="0" y="1390300"/>
          <a:ext cx="6096000"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3BE30-3122-4DE0-9E50-0D303A8B08AC}">
      <dsp:nvSpPr>
        <dsp:cNvPr id="0" name=""/>
        <dsp:cNvSpPr/>
      </dsp:nvSpPr>
      <dsp:spPr>
        <a:xfrm>
          <a:off x="304800" y="1050819"/>
          <a:ext cx="4267200" cy="6789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4"/>
              </a:solidFill>
              <a:latin typeface="Optima"/>
              <a:cs typeface="Optima"/>
            </a:rPr>
            <a:t>Student grammar presentations.</a:t>
          </a:r>
          <a:endParaRPr lang="en-US" sz="2000" kern="1200" dirty="0">
            <a:solidFill>
              <a:schemeClr val="accent4"/>
            </a:solidFill>
          </a:endParaRPr>
        </a:p>
      </dsp:txBody>
      <dsp:txXfrm>
        <a:off x="337944" y="1083963"/>
        <a:ext cx="4200912" cy="612672"/>
      </dsp:txXfrm>
    </dsp:sp>
    <dsp:sp modelId="{4B777519-48F9-4BD9-A5D4-7A44DB666F46}">
      <dsp:nvSpPr>
        <dsp:cNvPr id="0" name=""/>
        <dsp:cNvSpPr/>
      </dsp:nvSpPr>
      <dsp:spPr>
        <a:xfrm>
          <a:off x="0" y="2433580"/>
          <a:ext cx="6096000"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A6629-B28E-4C06-909C-6B2CE5233635}">
      <dsp:nvSpPr>
        <dsp:cNvPr id="0" name=""/>
        <dsp:cNvSpPr/>
      </dsp:nvSpPr>
      <dsp:spPr>
        <a:xfrm>
          <a:off x="304800" y="2094100"/>
          <a:ext cx="4267200" cy="6789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4"/>
              </a:solidFill>
              <a:latin typeface="Optima"/>
              <a:cs typeface="Optima"/>
            </a:rPr>
            <a:t>Conference “tutorials.”</a:t>
          </a:r>
          <a:endParaRPr lang="en-US" sz="2000" kern="1200" dirty="0">
            <a:solidFill>
              <a:schemeClr val="accent4"/>
            </a:solidFill>
          </a:endParaRPr>
        </a:p>
      </dsp:txBody>
      <dsp:txXfrm>
        <a:off x="337944" y="2127244"/>
        <a:ext cx="4200912" cy="612672"/>
      </dsp:txXfrm>
    </dsp:sp>
    <dsp:sp modelId="{A3206606-C09E-4EE8-9C29-3B98940A328C}">
      <dsp:nvSpPr>
        <dsp:cNvPr id="0" name=""/>
        <dsp:cNvSpPr/>
      </dsp:nvSpPr>
      <dsp:spPr>
        <a:xfrm>
          <a:off x="0" y="3476860"/>
          <a:ext cx="6096000"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A2B72-769E-42AB-83D7-75670846CE4B}">
      <dsp:nvSpPr>
        <dsp:cNvPr id="0" name=""/>
        <dsp:cNvSpPr/>
      </dsp:nvSpPr>
      <dsp:spPr>
        <a:xfrm>
          <a:off x="304800" y="3137380"/>
          <a:ext cx="4267200" cy="6789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4"/>
              </a:solidFill>
              <a:latin typeface="Optima"/>
              <a:cs typeface="Optima"/>
            </a:rPr>
            <a:t>Independent study guide and test.</a:t>
          </a:r>
          <a:endParaRPr lang="en-US" sz="2000" kern="1200" dirty="0">
            <a:solidFill>
              <a:schemeClr val="accent4"/>
            </a:solidFill>
          </a:endParaRPr>
        </a:p>
      </dsp:txBody>
      <dsp:txXfrm>
        <a:off x="337944" y="3170524"/>
        <a:ext cx="420091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531F-41E1-0642-B8A9-8B1867EF3D98}" type="datetimeFigureOut">
              <a:rPr lang="en-US" smtClean="0"/>
              <a:t>9/26/25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03F-166C-CB40-A3F0-83BA02E13064}" type="slidenum">
              <a:rPr lang="en-US" smtClean="0"/>
              <a:t>‹#›</a:t>
            </a:fld>
            <a:endParaRPr lang="en-US"/>
          </a:p>
        </p:txBody>
      </p:sp>
    </p:spTree>
    <p:extLst>
      <p:ext uri="{BB962C8B-B14F-4D97-AF65-F5344CB8AC3E}">
        <p14:creationId xmlns:p14="http://schemas.microsoft.com/office/powerpoint/2010/main" val="298181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t>Overview:  </a:t>
            </a:r>
            <a:r>
              <a:rPr lang="en-US" altLang="en-US" dirty="0"/>
              <a:t>Welcome to “Teaching and Assessing Grammar in the Writing Classroom.”  This presentation aims to suggest ways in which composition instructors and English teachers can incorporate grammar instruction into their writing lesson plans.  Students are often resistant to grammar instruction and may not always see the importance of it.  This resource will present arguments to help students understand why grammar is relevant and will suggest several methods for incorporating grammar lessons into the writing classroom.  In addition, the final slides will offer helpful tips for assessing grammar in students’ writing and suggest some key resources that should be helpful for both instructors and their students.  Overall, the methods suggested by this resource seek to make students more self-sufficient when it comes to tackling grammar errors in their writing.</a:t>
            </a:r>
          </a:p>
          <a:p>
            <a:pPr>
              <a:spcBef>
                <a:spcPct val="0"/>
              </a:spcBef>
            </a:pPr>
            <a:endParaRPr lang="en-US" altLang="en-US" dirty="0"/>
          </a:p>
          <a:p>
            <a:pPr>
              <a:spcBef>
                <a:spcPct val="0"/>
              </a:spcBef>
            </a:pPr>
            <a:r>
              <a:rPr lang="en-US" altLang="en-US" dirty="0"/>
              <a:t>This resource may also be of interest to you and can be used in conjunction with this presentation: “Proofreading Your Writing”  http://</a:t>
            </a:r>
            <a:r>
              <a:rPr lang="en-US" altLang="en-US" dirty="0" err="1"/>
              <a:t>owl.english.purdue.edu</a:t>
            </a:r>
            <a:r>
              <a:rPr lang="en-US" altLang="en-US" dirty="0"/>
              <a:t>/owl/resource/561/01/</a:t>
            </a:r>
          </a:p>
          <a:p>
            <a:pPr>
              <a:spcBef>
                <a:spcPct val="0"/>
              </a:spcBef>
            </a:pPr>
            <a:endParaRPr lang="en-US" altLang="en-US" dirty="0"/>
          </a:p>
          <a:p>
            <a:pPr>
              <a:spcBef>
                <a:spcPct val="0"/>
              </a:spcBef>
            </a:pPr>
            <a:r>
              <a:rPr lang="en-US" altLang="en-US" b="1" dirty="0"/>
              <a:t>Directions:</a:t>
            </a:r>
            <a:r>
              <a:rPr lang="en-US" altLang="en-US" dirty="0"/>
              <a:t> Each slide is activated by a single mouse click, unless otherwise noted in bold at the bottom of each notes page</a:t>
            </a:r>
          </a:p>
          <a:p>
            <a:pPr>
              <a:spcBef>
                <a:spcPct val="0"/>
              </a:spcBef>
            </a:pPr>
            <a:endParaRPr lang="en-US" altLang="en-US" dirty="0"/>
          </a:p>
          <a:p>
            <a:pPr>
              <a:spcBef>
                <a:spcPct val="0"/>
              </a:spcBef>
            </a:pPr>
            <a:r>
              <a:rPr lang="en-US" altLang="en-US" dirty="0"/>
              <a:t>Writer and Designer: Dana </a:t>
            </a:r>
            <a:r>
              <a:rPr lang="en-US" altLang="en-US" dirty="0" err="1"/>
              <a:t>Bisignani</a:t>
            </a:r>
            <a:r>
              <a:rPr lang="en-US" altLang="en-US" dirty="0"/>
              <a:t>, 2009</a:t>
            </a:r>
          </a:p>
          <a:p>
            <a:pPr>
              <a:spcBef>
                <a:spcPct val="0"/>
              </a:spcBef>
            </a:pPr>
            <a:r>
              <a:rPr lang="en-US" altLang="en-US" dirty="0"/>
              <a:t>Design Contributor and Revising Author: Veronika </a:t>
            </a:r>
            <a:r>
              <a:rPr lang="en-US" altLang="en-US" dirty="0" err="1"/>
              <a:t>Maliborska</a:t>
            </a:r>
            <a:r>
              <a:rPr lang="en-US" altLang="en-US" dirty="0"/>
              <a:t>, 2014; Garrett Iván Colón, 2023</a:t>
            </a:r>
          </a:p>
          <a:p>
            <a:pPr>
              <a:spcBef>
                <a:spcPct val="0"/>
              </a:spcBef>
            </a:pPr>
            <a:endParaRPr lang="en-US" altLang="en-US" dirty="0"/>
          </a:p>
          <a:p>
            <a:pPr>
              <a:spcBef>
                <a:spcPct val="0"/>
              </a:spcBef>
            </a:pPr>
            <a:endParaRPr lang="en-US" altLang="en-US" dirty="0"/>
          </a:p>
          <a:p>
            <a:pPr>
              <a:spcBef>
                <a:spcPct val="0"/>
              </a:spcBef>
            </a:pPr>
            <a:r>
              <a:rPr lang="en-US" altLang="en-US" dirty="0"/>
              <a:t>Developed with resources courtesy of the Purdue University Writing Lab</a:t>
            </a:r>
          </a:p>
          <a:p>
            <a:pPr>
              <a:spcBef>
                <a:spcPct val="0"/>
              </a:spcBef>
            </a:pPr>
            <a:r>
              <a:rPr lang="en-US" altLang="en-US" dirty="0"/>
              <a:t>Grant funding courtesy of the Multimedia Instructional Development Center at Purdue University</a:t>
            </a:r>
          </a:p>
          <a:p>
            <a:pPr>
              <a:spcBef>
                <a:spcPct val="0"/>
              </a:spcBef>
            </a:pPr>
            <a:r>
              <a:rPr lang="en-US" altLang="en-US" dirty="0">
                <a:cs typeface="Arial" panose="020B0604020202020204" pitchFamily="34" charset="0"/>
              </a:rPr>
              <a:t>© Copyright Purdue University, 2009</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a:t>
            </a:fld>
            <a:endParaRPr lang="en-US"/>
          </a:p>
        </p:txBody>
      </p:sp>
    </p:spTree>
    <p:extLst>
      <p:ext uri="{BB962C8B-B14F-4D97-AF65-F5344CB8AC3E}">
        <p14:creationId xmlns:p14="http://schemas.microsoft.com/office/powerpoint/2010/main" val="310448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you meet with your students for individual conferences, this would be a great time to talk with each student about his/her specific grammatical errors and/or concerns.  Working individually with students gives them personalized attention on their writing and also gives them a safe context in which to ask questions.  Use the student’s writing from class to discuss any errors.  It’s important not to overwhelm the student though; focus on only one or two errors per conference to make sure they completely understand a concept before moving on.  Make sure you let the student do the bulk of the work—they’ll remember more if they have to find and correct an error on their own—but </a:t>
            </a:r>
            <a:r>
              <a:rPr lang="en-US" altLang="en-US" i="1" dirty="0"/>
              <a:t>do</a:t>
            </a:r>
            <a:r>
              <a:rPr lang="en-US" altLang="en-US" dirty="0"/>
              <a:t> explain the concept and model revision techniques if the student seems stuck.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10</a:t>
            </a:fld>
            <a:endParaRPr lang="en-US"/>
          </a:p>
        </p:txBody>
      </p:sp>
    </p:spTree>
    <p:extLst>
      <p:ext uri="{BB962C8B-B14F-4D97-AF65-F5344CB8AC3E}">
        <p14:creationId xmlns:p14="http://schemas.microsoft.com/office/powerpoint/2010/main" val="168407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Here are some key things to keep in mind when using conference time to discuss grammar with a student.  It’s important to have the students set a goal or give the student a task for next time so that what they learn in the conference carries through to their writing.  You might have them focus on eliminating a particular error in their next essay or have them be able to summarize the rule(s) for a particular concept the next time you meet.</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11</a:t>
            </a:fld>
            <a:endParaRPr lang="en-US"/>
          </a:p>
        </p:txBody>
      </p:sp>
    </p:spTree>
    <p:extLst>
      <p:ext uri="{BB962C8B-B14F-4D97-AF65-F5344CB8AC3E}">
        <p14:creationId xmlns:p14="http://schemas.microsoft.com/office/powerpoint/2010/main" val="199564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Finally, you might also consider giving students a packet of information on grammatical concepts at the beginning of the semester and scheduling either one text on the materials or a series of quizzes on individual concepts.  This method encourages students to study and memorize concepts on their own.  This method can easily be combined with any of the previous three methods so that students study on their own but also have opportunities during class to see errors in context and/or discuss grammar as a class.  Encourage students to study together.</a:t>
            </a:r>
          </a:p>
          <a:p>
            <a:pPr>
              <a:spcBef>
                <a:spcPct val="0"/>
              </a:spcBef>
            </a:pPr>
            <a:endParaRPr lang="en-US" altLang="en-US" dirty="0"/>
          </a:p>
          <a:p>
            <a:pPr>
              <a:spcBef>
                <a:spcPct val="0"/>
              </a:spcBef>
            </a:pPr>
            <a:r>
              <a:rPr lang="en-US" altLang="en-US" dirty="0"/>
              <a:t>This method does make students memorize grammatical rules, but it also allows more time in class for discussing other writing concepts, since the bulk of studying is done independently outside of class.</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12</a:t>
            </a:fld>
            <a:endParaRPr lang="en-US"/>
          </a:p>
        </p:txBody>
      </p:sp>
    </p:spTree>
    <p:extLst>
      <p:ext uri="{BB962C8B-B14F-4D97-AF65-F5344CB8AC3E}">
        <p14:creationId xmlns:p14="http://schemas.microsoft.com/office/powerpoint/2010/main" val="4152202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If you use this approach, make sure that you refer to the concepts included in your packet in class and conferences to give students opportunities to 1) see these concepts in the context of real writing and 2) to get used to using the grammatical terms in conversations about writing.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13</a:t>
            </a:fld>
            <a:endParaRPr lang="en-US"/>
          </a:p>
        </p:txBody>
      </p:sp>
    </p:spTree>
    <p:extLst>
      <p:ext uri="{BB962C8B-B14F-4D97-AF65-F5344CB8AC3E}">
        <p14:creationId xmlns:p14="http://schemas.microsoft.com/office/powerpoint/2010/main" val="46734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The next three slides will offer some tips for marking grammatical errors in student papers.  While it’s important to let students know if they are making such errors, it’s equally important not to serve as their editor and fix all the errors for them: 1) they may be overwhelmed by all the writing on their paper and 2) they are less likely to learn to recognize and fix the error on their own this way.</a:t>
            </a:r>
          </a:p>
          <a:p>
            <a:pPr>
              <a:spcBef>
                <a:spcPct val="0"/>
              </a:spcBef>
            </a:pPr>
            <a:endParaRPr lang="en-US" altLang="en-US" dirty="0"/>
          </a:p>
          <a:p>
            <a:pPr>
              <a:spcBef>
                <a:spcPct val="0"/>
              </a:spcBef>
            </a:pPr>
            <a:r>
              <a:rPr lang="en-US" altLang="en-US" dirty="0"/>
              <a:t>Look for a pattern of error.  This indicates that the student better needs to understand a particular concept (i.e., it isn’t just a typo).  Correct only the first instance or two of the error, then place a check mark in the margin each time you see the error again.  This will force the student to look more closely for their error and learn to recognize it.  Have the student correct the error before you meet with him/her for his/her next conference.  This is also a great way to encourage students to go back through their papers and learn proofreading skills.  </a:t>
            </a:r>
          </a:p>
          <a:p>
            <a:pPr>
              <a:spcBef>
                <a:spcPct val="0"/>
              </a:spcBef>
            </a:pPr>
            <a:endParaRPr lang="en-US" altLang="en-US" dirty="0"/>
          </a:p>
          <a:p>
            <a:pPr>
              <a:spcBef>
                <a:spcPct val="0"/>
              </a:spcBef>
            </a:pPr>
            <a:r>
              <a:rPr lang="en-US" altLang="en-US" dirty="0"/>
              <a:t>Remember that students can only learn one or two concepts at a time, so resist that urge to edit everything!</a:t>
            </a:r>
          </a:p>
          <a:p>
            <a:pPr>
              <a:spcBef>
                <a:spcPct val="0"/>
              </a:spcBef>
            </a:pPr>
            <a:r>
              <a:rPr lang="en-US" altLang="en-US" dirty="0"/>
              <a:t>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14</a:t>
            </a:fld>
            <a:endParaRPr lang="en-US"/>
          </a:p>
        </p:txBody>
      </p:sp>
    </p:spTree>
    <p:extLst>
      <p:ext uri="{BB962C8B-B14F-4D97-AF65-F5344CB8AC3E}">
        <p14:creationId xmlns:p14="http://schemas.microsoft.com/office/powerpoint/2010/main" val="139444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Samples of editorial symbols: </a:t>
            </a:r>
          </a:p>
          <a:p>
            <a:pPr>
              <a:spcBef>
                <a:spcPct val="0"/>
              </a:spcBef>
            </a:pPr>
            <a:r>
              <a:rPr lang="en-US" altLang="en-US" dirty="0"/>
              <a:t>http://</a:t>
            </a:r>
            <a:r>
              <a:rPr lang="en-US" altLang="en-US" dirty="0" err="1"/>
              <a:t>www.ccc.commnet.edu</a:t>
            </a:r>
            <a:r>
              <a:rPr lang="en-US" altLang="en-US" dirty="0"/>
              <a:t>/writing/</a:t>
            </a:r>
            <a:r>
              <a:rPr lang="en-US" altLang="en-US" dirty="0" err="1"/>
              <a:t>symbols.htm</a:t>
            </a:r>
            <a:r>
              <a:rPr lang="en-US" altLang="en-US" dirty="0"/>
              <a:t> </a:t>
            </a:r>
          </a:p>
          <a:p>
            <a:pPr>
              <a:spcBef>
                <a:spcPct val="0"/>
              </a:spcBef>
            </a:pPr>
            <a:r>
              <a:rPr lang="en-US" altLang="en-US" dirty="0"/>
              <a:t>http://</a:t>
            </a:r>
            <a:r>
              <a:rPr lang="en-US" altLang="en-US" dirty="0" err="1"/>
              <a:t>millswritingcenter.files.wordpress.com</a:t>
            </a:r>
            <a:r>
              <a:rPr lang="en-US" altLang="en-US" dirty="0"/>
              <a:t>/2012/05/proofreadermarks2.jpg </a:t>
            </a:r>
          </a:p>
          <a:p>
            <a:pPr>
              <a:spcBef>
                <a:spcPct val="0"/>
              </a:spcBef>
            </a:pPr>
            <a:endParaRPr lang="en-US" altLang="en-US" dirty="0"/>
          </a:p>
          <a:p>
            <a:pPr>
              <a:spcBef>
                <a:spcPct val="0"/>
              </a:spcBef>
            </a:pPr>
            <a:r>
              <a:rPr lang="en-US" altLang="en-US" dirty="0"/>
              <a:t>As students better understand the grammatical errors they make, they should also become better at proofreading their work.  For some students who have frequent errors in their work, learning how to proofread may dramatically decrease these errors (i.e., they may already be able to recognize and correct grammatical errors but simply don’t know how to edit their own writing).  Stress that proofreading is </a:t>
            </a:r>
            <a:r>
              <a:rPr lang="en-US" altLang="en-US" i="1" dirty="0"/>
              <a:t>one</a:t>
            </a:r>
            <a:r>
              <a:rPr lang="en-US" altLang="en-US" dirty="0"/>
              <a:t> part of the writing process and that it is important to polish work for the reader (go back to those arguments from slide 4).  </a:t>
            </a:r>
          </a:p>
          <a:p>
            <a:pPr>
              <a:spcBef>
                <a:spcPct val="0"/>
              </a:spcBef>
            </a:pPr>
            <a:endParaRPr lang="en-US" altLang="en-US" dirty="0"/>
          </a:p>
          <a:p>
            <a:pPr>
              <a:spcBef>
                <a:spcPct val="0"/>
              </a:spcBef>
            </a:pPr>
            <a:r>
              <a:rPr lang="en-US" altLang="en-US" dirty="0"/>
              <a:t>Here are some ways to help students become better proofreaders.  The ear is often a better judge of language than the eye is, especially if we’ve been staring at a paper (or the computer screen) for a long time already.  Have students read aloud.  If they say that they still have trouble seeing errors, have them try reading their paper from the end to the beginning.  Our brains are used to looking for the narrative structure.  If we read backwards, we no longer recognize that narrative of ideas, and so the brain automatically pays more attention to sentence-level errors.  </a:t>
            </a:r>
          </a:p>
          <a:p>
            <a:pPr>
              <a:spcBef>
                <a:spcPct val="0"/>
              </a:spcBef>
            </a:pPr>
            <a:endParaRPr lang="en-US" altLang="en-US" dirty="0"/>
          </a:p>
          <a:p>
            <a:pPr>
              <a:spcBef>
                <a:spcPct val="0"/>
              </a:spcBef>
            </a:pPr>
            <a:r>
              <a:rPr lang="en-US" altLang="en-US" dirty="0"/>
              <a:t>You might also create a handout of traditional editorial symbols and have students proofread their essays (or their peers’ essays) during class suing the symbols.  Sometimes staring at the computer screen is deceptive, especially if they’ve already used spell check or grammar check to “fix” everything it underlined! </a:t>
            </a:r>
          </a:p>
          <a:p>
            <a:pPr>
              <a:spcBef>
                <a:spcPct val="0"/>
              </a:spcBef>
            </a:pPr>
            <a:r>
              <a:rPr lang="en-US" altLang="en-US" dirty="0"/>
              <a:t>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15</a:t>
            </a:fld>
            <a:endParaRPr lang="en-US"/>
          </a:p>
        </p:txBody>
      </p:sp>
    </p:spTree>
    <p:extLst>
      <p:ext uri="{BB962C8B-B14F-4D97-AF65-F5344CB8AC3E}">
        <p14:creationId xmlns:p14="http://schemas.microsoft.com/office/powerpoint/2010/main" val="217212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Samples of editorial symbols: </a:t>
            </a:r>
          </a:p>
          <a:p>
            <a:pPr>
              <a:spcBef>
                <a:spcPct val="0"/>
              </a:spcBef>
            </a:pPr>
            <a:r>
              <a:rPr lang="en-US" altLang="en-US" dirty="0"/>
              <a:t>http://</a:t>
            </a:r>
            <a:r>
              <a:rPr lang="en-US" altLang="en-US" dirty="0" err="1"/>
              <a:t>www.ccc.commnet.edu</a:t>
            </a:r>
            <a:r>
              <a:rPr lang="en-US" altLang="en-US" dirty="0"/>
              <a:t>/writing/</a:t>
            </a:r>
            <a:r>
              <a:rPr lang="en-US" altLang="en-US" dirty="0" err="1"/>
              <a:t>symbols.htm</a:t>
            </a:r>
            <a:r>
              <a:rPr lang="en-US" altLang="en-US" dirty="0"/>
              <a:t> </a:t>
            </a:r>
          </a:p>
          <a:p>
            <a:pPr>
              <a:spcBef>
                <a:spcPct val="0"/>
              </a:spcBef>
            </a:pPr>
            <a:r>
              <a:rPr lang="en-US" altLang="en-US" dirty="0"/>
              <a:t>http://</a:t>
            </a:r>
            <a:r>
              <a:rPr lang="en-US" altLang="en-US" dirty="0" err="1"/>
              <a:t>millswritingcenter.files.wordpress.com</a:t>
            </a:r>
            <a:r>
              <a:rPr lang="en-US" altLang="en-US" dirty="0"/>
              <a:t>/2012/05/proofreadermarks2.jpg </a:t>
            </a:r>
          </a:p>
          <a:p>
            <a:pPr>
              <a:spcBef>
                <a:spcPct val="0"/>
              </a:spcBef>
            </a:pPr>
            <a:endParaRPr lang="en-US" altLang="en-US" dirty="0"/>
          </a:p>
          <a:p>
            <a:pPr>
              <a:spcBef>
                <a:spcPct val="0"/>
              </a:spcBef>
            </a:pPr>
            <a:r>
              <a:rPr lang="en-US" altLang="en-US" dirty="0"/>
              <a:t>As students better understand the grammatical errors they make, they should also become better at proofreading their work.  For some students who have frequent errors in their work, learning how to proofread may dramatically decrease these errors (i.e., they may already be able to recognize and correct grammatical errors but simply don’t know how to edit their own writing).  Stress that proofreading is </a:t>
            </a:r>
            <a:r>
              <a:rPr lang="en-US" altLang="en-US" i="1" dirty="0"/>
              <a:t>one</a:t>
            </a:r>
            <a:r>
              <a:rPr lang="en-US" altLang="en-US" dirty="0"/>
              <a:t> part of the writing process and that it is important to polish work for the reader (go back to those arguments from slide 4).  </a:t>
            </a:r>
          </a:p>
          <a:p>
            <a:pPr>
              <a:spcBef>
                <a:spcPct val="0"/>
              </a:spcBef>
            </a:pPr>
            <a:endParaRPr lang="en-US" altLang="en-US" dirty="0"/>
          </a:p>
          <a:p>
            <a:pPr>
              <a:spcBef>
                <a:spcPct val="0"/>
              </a:spcBef>
            </a:pPr>
            <a:r>
              <a:rPr lang="en-US" altLang="en-US" dirty="0"/>
              <a:t>Here are some ways to help students become better proofreaders.  The ear is often a better judge of language than the eye is, especially if we’ve been staring at a paper (or the computer screen) for a long time already.  Have students read aloud.  If they say that they still have trouble seeing errors, have them try reading their paper from the end to the beginning.  Our brains are used to looking for the narrative structure.  If we read backwards, we no longer recognize that narrative of ideas, and so the brain automatically pays more attention to sentence-level errors.  </a:t>
            </a:r>
          </a:p>
          <a:p>
            <a:pPr>
              <a:spcBef>
                <a:spcPct val="0"/>
              </a:spcBef>
            </a:pPr>
            <a:endParaRPr lang="en-US" altLang="en-US" dirty="0"/>
          </a:p>
          <a:p>
            <a:pPr>
              <a:spcBef>
                <a:spcPct val="0"/>
              </a:spcBef>
            </a:pPr>
            <a:r>
              <a:rPr lang="en-US" altLang="en-US" dirty="0"/>
              <a:t>You might also create a handout of traditional editorial symbols and have students proofread their essays (or their peers’ essays) during class suing the symbols.  Sometimes staring at the computer screen is deceptive, especially if they’ve already used spell check or grammar check to “fix” everything it underlined! </a:t>
            </a:r>
          </a:p>
          <a:p>
            <a:pPr>
              <a:spcBef>
                <a:spcPct val="0"/>
              </a:spcBef>
            </a:pPr>
            <a:r>
              <a:rPr lang="en-US" altLang="en-US" dirty="0"/>
              <a:t>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16</a:t>
            </a:fld>
            <a:endParaRPr lang="en-US"/>
          </a:p>
        </p:txBody>
      </p:sp>
    </p:spTree>
    <p:extLst>
      <p:ext uri="{BB962C8B-B14F-4D97-AF65-F5344CB8AC3E}">
        <p14:creationId xmlns:p14="http://schemas.microsoft.com/office/powerpoint/2010/main" val="72331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Unless you follow up with students, they may lack the motivation go back through their graded papers and learn how to correct their errors.  Here are some methods for encouraging students to review your comments and learn to recognize their errors by reviewing their work.  Again, it helps to have the student set a goal for his/her next paper (e.g., eliminate comma errors in my next essay), and you can easily discuss this during a conference.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17</a:t>
            </a:fld>
            <a:endParaRPr lang="en-US"/>
          </a:p>
        </p:txBody>
      </p:sp>
    </p:spTree>
    <p:extLst>
      <p:ext uri="{BB962C8B-B14F-4D97-AF65-F5344CB8AC3E}">
        <p14:creationId xmlns:p14="http://schemas.microsoft.com/office/powerpoint/2010/main" val="292164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dirty="0"/>
              <a:t>For more resources on grammar and proofreading, both you and your students can visit the Purdue OWL, where you can find helpful materials for your class and your students can look up grammatical rules as well as tips to make their writing better.  You can also Google “Ten Most Common Writing Errors” and visit the St. </a:t>
            </a:r>
            <a:r>
              <a:rPr lang="en-US" altLang="en-US"/>
              <a:t>Martin’s Handbook online, which illustrates these common grammatical mistakes.  </a:t>
            </a:r>
            <a:endParaRPr lang="en-US" altLang="en-US" dirty="0"/>
          </a:p>
          <a:p>
            <a:pPr marL="0" marR="0" lvl="0" indent="0" algn="l" defTabSz="914400" rtl="0" eaLnBrk="1" fontAlgn="auto" latinLnBrk="0" hangingPunct="1">
              <a:lnSpc>
                <a:spcPct val="9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dirty="0"/>
              <a:t>Purdue students in West Lafayette, IN may visit the On-Campus Writing Lab in </a:t>
            </a:r>
            <a:r>
              <a:rPr lang="en-US" altLang="en-US" dirty="0" err="1"/>
              <a:t>Krach</a:t>
            </a:r>
            <a:r>
              <a:rPr lang="en-US" altLang="en-US" dirty="0"/>
              <a:t> Leadership Center, 2</a:t>
            </a:r>
            <a:r>
              <a:rPr lang="en-US" altLang="en-US" baseline="30000" dirty="0"/>
              <a:t>nd</a:t>
            </a:r>
            <a:r>
              <a:rPr lang="en-US" altLang="en-US" dirty="0"/>
              <a:t> Floor. Worldwide users may call the grammar hotline with short questions. Worldwide users may also visit the Purdue OWL to access a large library of writing resources.</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18</a:t>
            </a:fld>
            <a:endParaRPr lang="en-US"/>
          </a:p>
        </p:txBody>
      </p:sp>
    </p:spTree>
    <p:extLst>
      <p:ext uri="{BB962C8B-B14F-4D97-AF65-F5344CB8AC3E}">
        <p14:creationId xmlns:p14="http://schemas.microsoft.com/office/powerpoint/2010/main" val="422669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t>Overview of Main Points: </a:t>
            </a:r>
            <a:r>
              <a:rPr lang="en-US" altLang="en-US" dirty="0"/>
              <a:t>This presentation will address the following three concepts.</a:t>
            </a:r>
            <a:endParaRPr lang="en-US" altLang="en-US" b="1" dirty="0"/>
          </a:p>
          <a:p>
            <a:pPr>
              <a:spcBef>
                <a:spcPct val="0"/>
              </a:spcBef>
            </a:pPr>
            <a:endParaRPr lang="en-US" altLang="en-US" dirty="0"/>
          </a:p>
          <a:p>
            <a:pPr>
              <a:spcBef>
                <a:spcPct val="0"/>
              </a:spcBef>
            </a:pPr>
            <a:r>
              <a:rPr lang="en-US" altLang="en-US" b="1" dirty="0"/>
              <a:t>Click mouse for each new point.</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2</a:t>
            </a:fld>
            <a:endParaRPr lang="en-US"/>
          </a:p>
        </p:txBody>
      </p:sp>
    </p:spTree>
    <p:extLst>
      <p:ext uri="{BB962C8B-B14F-4D97-AF65-F5344CB8AC3E}">
        <p14:creationId xmlns:p14="http://schemas.microsoft.com/office/powerpoint/2010/main" val="384021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altLang="en-US" dirty="0"/>
              <a:t>Most students groan when their teachers mention grammar.  Students may make one of the following assumptions about grammar and its relationship to their writing: </a:t>
            </a:r>
          </a:p>
          <a:p>
            <a:pPr marL="228600" indent="-228600">
              <a:spcBef>
                <a:spcPct val="0"/>
              </a:spcBef>
            </a:pPr>
            <a:endParaRPr lang="en-US" altLang="en-US" dirty="0"/>
          </a:p>
          <a:p>
            <a:pPr marL="228600" indent="-228600">
              <a:spcBef>
                <a:spcPct val="0"/>
              </a:spcBef>
            </a:pPr>
            <a:r>
              <a:rPr lang="en-US" altLang="en-US" dirty="0"/>
              <a:t>-Grammar isn’t as important as expression: Interesting ideas are vital to writing, but if there are grammatical errors, expression is often hampered, and the reader can be distracted from those ideas.</a:t>
            </a:r>
          </a:p>
          <a:p>
            <a:pPr marL="228600" indent="-228600">
              <a:spcBef>
                <a:spcPct val="0"/>
              </a:spcBef>
            </a:pPr>
            <a:endParaRPr lang="en-US" altLang="en-US" dirty="0"/>
          </a:p>
          <a:p>
            <a:pPr marL="228600" indent="-228600">
              <a:spcBef>
                <a:spcPct val="0"/>
              </a:spcBef>
            </a:pPr>
            <a:r>
              <a:rPr lang="en-US" altLang="en-US" dirty="0"/>
              <a:t>Image licensed under Creative Commons: http://</a:t>
            </a:r>
            <a:r>
              <a:rPr lang="en-US" altLang="en-US" dirty="0" err="1"/>
              <a:t>www.yomeamomas.com</a:t>
            </a:r>
            <a:r>
              <a:rPr lang="en-US" altLang="en-US" dirty="0"/>
              <a:t>/wp-content/uploads/2012/12/11717363_xl.jpg</a:t>
            </a:r>
          </a:p>
          <a:p>
            <a:pPr marL="228600" indent="-228600">
              <a:spcBef>
                <a:spcPct val="0"/>
              </a:spcBef>
            </a:pPr>
            <a:endParaRPr lang="en-US" altLang="en-US" dirty="0"/>
          </a:p>
          <a:p>
            <a:pPr marL="228600" indent="-228600">
              <a:spcBef>
                <a:spcPct val="0"/>
              </a:spcBef>
            </a:pPr>
            <a:endParaRPr lang="en-US" altLang="en-US" dirty="0"/>
          </a:p>
          <a:p>
            <a:pPr marL="228600" indent="-228600">
              <a:spcBef>
                <a:spcPct val="0"/>
              </a:spcBef>
            </a:pPr>
            <a:endParaRPr lang="en-US" altLang="en-US" dirty="0"/>
          </a:p>
          <a:p>
            <a:pPr marL="228600" indent="-228600">
              <a:spcBef>
                <a:spcPct val="0"/>
              </a:spcBef>
            </a:pPr>
            <a:r>
              <a:rPr lang="en-US" altLang="en-US" dirty="0"/>
              <a:t>Image source: http://</a:t>
            </a:r>
            <a:r>
              <a:rPr lang="en-US" altLang="en-US" dirty="0" err="1"/>
              <a:t>lostokyo.com</a:t>
            </a:r>
            <a:r>
              <a:rPr lang="en-US" altLang="en-US" dirty="0"/>
              <a:t>/wp-content/uploads/2008/02/</a:t>
            </a:r>
            <a:r>
              <a:rPr lang="en-US" altLang="en-US" dirty="0" err="1"/>
              <a:t>lynzee_stauss.jpg</a:t>
            </a:r>
            <a:endParaRPr lang="en-US" altLang="en-US" dirty="0"/>
          </a:p>
          <a:p>
            <a:pPr marL="228600" indent="-228600">
              <a:spcBef>
                <a:spcPct val="0"/>
              </a:spcBef>
            </a:pPr>
            <a:endParaRPr lang="en-US" altLang="en-US" dirty="0"/>
          </a:p>
          <a:p>
            <a:pPr marL="228600" indent="-228600">
              <a:spcBef>
                <a:spcPct val="0"/>
              </a:spcBef>
            </a:pPr>
            <a:r>
              <a:rPr lang="en-US" altLang="en-US" dirty="0"/>
              <a:t>-If they’re bad at grammar, then they’re bad writers: Encourage students to see grammar as only one aspect of their writing.  Most writers struggle with something (sentence structure, commas, or spelling), but writing can always be polished and corrected before it’s handed in.  That’s the beauty of revision.</a:t>
            </a:r>
          </a:p>
          <a:p>
            <a:pPr marL="228600" indent="-228600">
              <a:spcBef>
                <a:spcPct val="0"/>
              </a:spcBef>
            </a:pPr>
            <a:endParaRPr lang="en-US" altLang="en-US" dirty="0"/>
          </a:p>
          <a:p>
            <a:pPr marL="228600" indent="-228600">
              <a:spcBef>
                <a:spcPct val="0"/>
              </a:spcBef>
            </a:pPr>
            <a:r>
              <a:rPr lang="en-US" altLang="en-US" dirty="0"/>
              <a:t>-Writing is </a:t>
            </a:r>
            <a:r>
              <a:rPr lang="en-US" altLang="en-US" i="1" dirty="0"/>
              <a:t>only </a:t>
            </a:r>
            <a:r>
              <a:rPr lang="en-US" altLang="en-US" dirty="0"/>
              <a:t>a matter of grammar: This is obviously false.  Grammar is only the mechanics of language.  Much more goes into good writing than correct grammar.</a:t>
            </a:r>
          </a:p>
          <a:p>
            <a:pPr marL="228600" indent="-228600">
              <a:spcBef>
                <a:spcPct val="0"/>
              </a:spcBef>
            </a:pPr>
            <a:r>
              <a:rPr lang="en-US" altLang="en-US" dirty="0"/>
              <a:t> </a:t>
            </a:r>
          </a:p>
          <a:p>
            <a:pPr marL="228600" indent="-228600">
              <a:spcBef>
                <a:spcPct val="0"/>
              </a:spcBef>
            </a:pPr>
            <a:r>
              <a:rPr lang="en-US" altLang="en-US" dirty="0"/>
              <a:t>What other assumptions do your students make about grammar?  Why do you think students are so resistant to learning grammar? </a:t>
            </a:r>
          </a:p>
          <a:p>
            <a:pPr marL="228600" indent="-228600">
              <a:spcBef>
                <a:spcPct val="0"/>
              </a:spcBef>
            </a:pPr>
            <a:endParaRPr lang="en-US" altLang="en-US" b="1" dirty="0"/>
          </a:p>
          <a:p>
            <a:pPr marL="228600" indent="-228600">
              <a:spcBef>
                <a:spcPct val="0"/>
              </a:spcBef>
            </a:pPr>
            <a:r>
              <a:rPr lang="en-US" altLang="en-US" b="1" dirty="0"/>
              <a:t>Click mouse for each new point.</a:t>
            </a:r>
          </a:p>
          <a:p>
            <a:pPr eaLnBrk="1" hangingPunct="1"/>
            <a:endParaRPr lang="en-US" altLang="en-US" sz="1200"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3</a:t>
            </a:fld>
            <a:endParaRPr lang="en-US"/>
          </a:p>
        </p:txBody>
      </p:sp>
    </p:spTree>
    <p:extLst>
      <p:ext uri="{BB962C8B-B14F-4D97-AF65-F5344CB8AC3E}">
        <p14:creationId xmlns:p14="http://schemas.microsoft.com/office/powerpoint/2010/main" val="257042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You might give your students some of the following reasons for focusing on grammar at times.  First, if the writer has obviously neglected to proofread his/her writing, the reader will encounter several problems: 1) s/he may not be able to focus on the ideas or those ideas may actually be unclear due to grammatical errors, and 2) the reader may assume that the writer is either uneducated and therefore not worth reading, or that the writer didn’t care enough about what s/he was saying to really polish it for an audience.  A large part of a writer’s ethos comes simply from his/her willingness to polish his/her words and ideas.  If it looks like the writer didn’t care about what s/he was saying then why should the reader?  </a:t>
            </a:r>
          </a:p>
          <a:p>
            <a:pPr>
              <a:spcBef>
                <a:spcPct val="0"/>
              </a:spcBef>
            </a:pPr>
            <a:endParaRPr lang="en-US" altLang="en-US" dirty="0"/>
          </a:p>
          <a:p>
            <a:pPr>
              <a:spcBef>
                <a:spcPct val="0"/>
              </a:spcBef>
            </a:pPr>
            <a:r>
              <a:rPr lang="en-US" altLang="en-US" dirty="0"/>
              <a:t>Many students believe that they don’t need to address grammar since tools like spell check will do it for them  However, be sure to impress upon them that such tools aren’t always accurate and, in some cases, may suggest they correct something that isn’t necessarily wrong.  Remind them that they are smarter than such technology and that these tools were designed to assist them, not the do the thinking for them.  </a:t>
            </a:r>
          </a:p>
          <a:p>
            <a:pPr>
              <a:spcBef>
                <a:spcPct val="0"/>
              </a:spcBef>
            </a:pPr>
            <a:endParaRPr lang="en-US" altLang="en-US" dirty="0"/>
          </a:p>
          <a:p>
            <a:pPr>
              <a:spcBef>
                <a:spcPct val="0"/>
              </a:spcBef>
            </a:pPr>
            <a:r>
              <a:rPr lang="en-US" altLang="en-US" dirty="0"/>
              <a:t>Finally, remind your students that their audiences will always hold them accountable, as the writer, for accuracy: this includes future instructors and employers.</a:t>
            </a:r>
          </a:p>
          <a:p>
            <a:pPr eaLnBrk="1" hangingPunct="1"/>
            <a:endParaRPr lang="en-US" altLang="en-US" sz="1200"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4</a:t>
            </a:fld>
            <a:endParaRPr lang="en-US"/>
          </a:p>
        </p:txBody>
      </p:sp>
    </p:spTree>
    <p:extLst>
      <p:ext uri="{BB962C8B-B14F-4D97-AF65-F5344CB8AC3E}">
        <p14:creationId xmlns:p14="http://schemas.microsoft.com/office/powerpoint/2010/main" val="341149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altLang="en-US" dirty="0"/>
              <a:t>The next several slides will discuss four methods of incorporating effective grammar instruction into the writing classroom.  Depending on your own strengths as an instructor, one of these methods may appeal to you more than others, or you may wish to use several of these methods in conjunction with one another in order to create some variation for yourself and your students in class.</a:t>
            </a:r>
          </a:p>
          <a:p>
            <a:pPr marL="228600" indent="-228600">
              <a:spcBef>
                <a:spcPct val="0"/>
              </a:spcBef>
            </a:pPr>
            <a:endParaRPr lang="en-US" altLang="en-US" dirty="0"/>
          </a:p>
          <a:p>
            <a:pPr marL="228600" indent="-228600">
              <a:spcBef>
                <a:spcPct val="0"/>
              </a:spcBef>
            </a:pPr>
            <a:r>
              <a:rPr lang="en-US" altLang="en-US" dirty="0"/>
              <a:t>These methods are:</a:t>
            </a:r>
          </a:p>
          <a:p>
            <a:pPr marL="228600" indent="-228600">
              <a:spcBef>
                <a:spcPct val="0"/>
              </a:spcBef>
              <a:buFontTx/>
              <a:buAutoNum type="arabicPeriod"/>
            </a:pPr>
            <a:r>
              <a:rPr lang="en-US" altLang="en-US" dirty="0"/>
              <a:t>Scheduling a weekly mini lesson during class</a:t>
            </a:r>
          </a:p>
          <a:p>
            <a:pPr marL="228600" indent="-228600">
              <a:spcBef>
                <a:spcPct val="0"/>
              </a:spcBef>
              <a:buFontTx/>
              <a:buAutoNum type="arabicPeriod"/>
            </a:pPr>
            <a:r>
              <a:rPr lang="en-US" altLang="en-US" dirty="0"/>
              <a:t>Having students be responsible for teaching each other about grammar by developing presentations</a:t>
            </a:r>
          </a:p>
          <a:p>
            <a:pPr marL="228600" indent="-228600">
              <a:spcBef>
                <a:spcPct val="0"/>
              </a:spcBef>
              <a:buFontTx/>
              <a:buAutoNum type="arabicPeriod"/>
            </a:pPr>
            <a:r>
              <a:rPr lang="en-US" altLang="en-US" dirty="0"/>
              <a:t> Using conference time to talk to students about their individual grammar errors</a:t>
            </a:r>
          </a:p>
          <a:p>
            <a:pPr marL="228600" indent="-228600">
              <a:spcBef>
                <a:spcPct val="0"/>
              </a:spcBef>
              <a:buFontTx/>
              <a:buAutoNum type="arabicPeriod"/>
            </a:pPr>
            <a:r>
              <a:rPr lang="en-US" altLang="en-US" dirty="0"/>
              <a:t> Handing out a study guide and having students study grammatical concepts independently</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5</a:t>
            </a:fld>
            <a:endParaRPr lang="en-US"/>
          </a:p>
        </p:txBody>
      </p:sp>
    </p:spTree>
    <p:extLst>
      <p:ext uri="{BB962C8B-B14F-4D97-AF65-F5344CB8AC3E}">
        <p14:creationId xmlns:p14="http://schemas.microsoft.com/office/powerpoint/2010/main" val="112699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The first approach may feel comfortable for those instructors whose strength is lecture.  As you grade students’ papers, make note of common errors that appear in their writing.  Make photocopies or a transparency of a writing excerpt that demonstrates the error and bring it to class so students can see the error in the context of the writing.  Allow students to identify the error before you discuss ways they can recognize and correct it (i.e., let them do the work).  For a variation of this class activity, you can also have students collaborate in pairs to identify and correct the errors in the writing excerpt and then discuss how they did this as a class. </a:t>
            </a:r>
          </a:p>
          <a:p>
            <a:pPr>
              <a:spcBef>
                <a:spcPct val="0"/>
              </a:spcBef>
            </a:pPr>
            <a:endParaRPr lang="en-US" altLang="en-US" dirty="0"/>
          </a:p>
          <a:p>
            <a:pPr>
              <a:spcBef>
                <a:spcPct val="0"/>
              </a:spcBef>
            </a:pPr>
            <a:r>
              <a:rPr lang="en-US" altLang="en-US" dirty="0"/>
              <a:t>By doing this each week, students’ knowledge of grammar and proofreading techniques should accumulate over the course of the semester.</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6</a:t>
            </a:fld>
            <a:endParaRPr lang="en-US"/>
          </a:p>
        </p:txBody>
      </p:sp>
    </p:spTree>
    <p:extLst>
      <p:ext uri="{BB962C8B-B14F-4D97-AF65-F5344CB8AC3E}">
        <p14:creationId xmlns:p14="http://schemas.microsoft.com/office/powerpoint/2010/main" val="389148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If you use this approach in class, keep these things in mind.</a:t>
            </a:r>
          </a:p>
          <a:p>
            <a:pPr>
              <a:spcBef>
                <a:spcPct val="0"/>
              </a:spcBef>
            </a:pPr>
            <a:endParaRPr lang="en-US" altLang="en-US" dirty="0"/>
          </a:p>
          <a:p>
            <a:pPr>
              <a:spcBef>
                <a:spcPct val="0"/>
              </a:spcBef>
            </a:pPr>
            <a:r>
              <a:rPr lang="en-US" altLang="en-US" dirty="0"/>
              <a:t>Because their own writing will be used as the sample texts from which the class learns, it’s important to inform students that you’ll be doing this before you bring in any of their writing for the class.  Reassure students that you will not reveal who the author of the writing excerpt is from week to week so they won’t feel embarrassed.  Try to use an excerpt from a different student’s writing each week so that no one feels singled out.  Ideally, they should feel positive about the fact that their writing is becoming a teaching tool from which everyone can learn.</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7</a:t>
            </a:fld>
            <a:endParaRPr lang="en-US"/>
          </a:p>
        </p:txBody>
      </p:sp>
    </p:spTree>
    <p:extLst>
      <p:ext uri="{BB962C8B-B14F-4D97-AF65-F5344CB8AC3E}">
        <p14:creationId xmlns:p14="http://schemas.microsoft.com/office/powerpoint/2010/main" val="343007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8</a:t>
            </a:fld>
            <a:endParaRPr lang="en-US"/>
          </a:p>
        </p:txBody>
      </p:sp>
    </p:spTree>
    <p:extLst>
      <p:ext uri="{BB962C8B-B14F-4D97-AF65-F5344CB8AC3E}">
        <p14:creationId xmlns:p14="http://schemas.microsoft.com/office/powerpoint/2010/main" val="213877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The most important thing to keep in mind when using this method is to make sure that 1) students do not simply repeat grammar lessons verbatim from a handbook or website, using jargon that they and/or their audience may not completely understand (words like clause, subjunctive, gerund, etc.), and 2) that they make sure to demonstrate the concept in the context of actual writing (either a found text or one they create themselves).  </a:t>
            </a:r>
          </a:p>
          <a:p>
            <a:pPr>
              <a:spcBef>
                <a:spcPct val="0"/>
              </a:spcBef>
            </a:pPr>
            <a:endParaRPr lang="en-US" altLang="en-US" dirty="0"/>
          </a:p>
          <a:p>
            <a:pPr>
              <a:spcBef>
                <a:spcPct val="0"/>
              </a:spcBef>
            </a:pPr>
            <a:r>
              <a:rPr lang="en-US" altLang="en-US" dirty="0"/>
              <a:t>It may be a good idea to use conference time to go over the presentations before students present them to the class or to have students hand in a short written version of their presentation on which you can give them some feedback before their scheduled day.</a:t>
            </a:r>
          </a:p>
          <a:p>
            <a:pPr>
              <a:spcBef>
                <a:spcPct val="0"/>
              </a:spcBef>
            </a:pPr>
            <a:endParaRPr lang="en-US" altLang="en-US" dirty="0"/>
          </a:p>
          <a:p>
            <a:pPr>
              <a:spcBef>
                <a:spcPct val="0"/>
              </a:spcBef>
            </a:pPr>
            <a:r>
              <a:rPr lang="en-US" altLang="en-US" dirty="0"/>
              <a:t>With this approach, it’s important to stress that you, the instructor, are not the primary audience for the grammar presentation.  They need to write the presentation to teach their peers.</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9</a:t>
            </a:fld>
            <a:endParaRPr lang="en-US"/>
          </a:p>
        </p:txBody>
      </p:sp>
    </p:spTree>
    <p:extLst>
      <p:ext uri="{BB962C8B-B14F-4D97-AF65-F5344CB8AC3E}">
        <p14:creationId xmlns:p14="http://schemas.microsoft.com/office/powerpoint/2010/main" val="2939318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110838" y="1877220"/>
            <a:ext cx="6128758" cy="1938992"/>
          </a:xfrm>
          <a:prstGeom prst="rect">
            <a:avLst/>
          </a:prstGeom>
          <a:noFill/>
        </p:spPr>
        <p:txBody>
          <a:bodyPr wrap="square" lIns="0" tIns="0" rIns="0" bIns="0" rtlCol="0">
            <a:spAutoFit/>
          </a:bodyPr>
          <a:lstStyle/>
          <a:p>
            <a:r>
              <a:rPr lang="en-US"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dirty="0">
                <a:solidFill>
                  <a:schemeClr val="bg1"/>
                </a:solidFill>
                <a:effectLst/>
                <a:latin typeface="Acumin Pro" panose="020B0504020202020204" pitchFamily="34" charset="77"/>
              </a:rPr>
            </a:br>
            <a:r>
              <a:rPr lang="en-US" dirty="0">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6059042"/>
            <a:ext cx="1908400"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6" y="6202177"/>
            <a:ext cx="856701" cy="323968"/>
          </a:xfrm>
        </p:spPr>
        <p:txBody>
          <a:bodyPr/>
          <a:lstStyle>
            <a:lvl1pPr>
              <a:defRPr>
                <a:solidFill>
                  <a:schemeClr val="accent4">
                    <a:alpha val="70000"/>
                  </a:schemeClr>
                </a:solidFill>
              </a:defRPr>
            </a:lvl1pPr>
          </a:lstStyle>
          <a:p>
            <a:fld id="{049DC8E1-D369-0F48-9062-BB068AFD07CE}" type="datetime1">
              <a:rPr lang="en-US" smtClean="0"/>
              <a:pPr/>
              <a:t>9/26/25</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16116" y="1626244"/>
            <a:ext cx="5933959"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9/26/25</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9/26/25</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9/26/25</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6202177"/>
            <a:ext cx="856700" cy="323968"/>
          </a:xfrm>
        </p:spPr>
        <p:txBody>
          <a:bodyPr/>
          <a:lstStyle>
            <a:lvl1pPr>
              <a:defRPr>
                <a:solidFill>
                  <a:schemeClr val="accent4">
                    <a:alpha val="70000"/>
                  </a:schemeClr>
                </a:solidFill>
              </a:defRPr>
            </a:lvl1pPr>
          </a:lstStyle>
          <a:p>
            <a:fld id="{049DC8E1-D369-0F48-9062-BB068AFD07CE}" type="datetime1">
              <a:rPr lang="en-US" smtClean="0"/>
              <a:pPr/>
              <a:t>9/26/25</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fld id="{049DC8E1-D369-0F48-9062-BB068AFD07CE}" type="datetime1">
              <a:rPr lang="en-US" smtClean="0"/>
              <a:pPr/>
              <a:t>9/26/25</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089144" y="1557666"/>
            <a:ext cx="5500897"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1" y="2578489"/>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4" y="6202177"/>
            <a:ext cx="817513" cy="323968"/>
          </a:xfrm>
        </p:spPr>
        <p:txBody>
          <a:bodyPr/>
          <a:lstStyle>
            <a:lvl1pPr>
              <a:defRPr>
                <a:solidFill>
                  <a:schemeClr val="accent4">
                    <a:alpha val="70000"/>
                  </a:schemeClr>
                </a:solidFill>
              </a:defRPr>
            </a:lvl1pPr>
          </a:lstStyle>
          <a:p>
            <a:fld id="{049DC8E1-D369-0F48-9062-BB068AFD07CE}" type="datetime1">
              <a:rPr lang="en-US" smtClean="0"/>
              <a:pPr/>
              <a:t>9/26/25</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9/26/25</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owl@owl.english.purdue.ed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682460" y="1588667"/>
            <a:ext cx="7254240" cy="2400657"/>
          </a:xfrm>
        </p:spPr>
        <p:txBody>
          <a:bodyPr/>
          <a:lstStyle/>
          <a:p>
            <a:pPr fontAlgn="auto">
              <a:spcBef>
                <a:spcPts val="0"/>
              </a:spcBef>
              <a:spcAft>
                <a:spcPts val="0"/>
              </a:spcAft>
              <a:defRPr/>
            </a:pPr>
            <a:r>
              <a:rPr lang="en-US" altLang="en-US" sz="4800" dirty="0">
                <a:latin typeface="+mn-lt"/>
                <a:ea typeface="+mn-ea"/>
              </a:rPr>
              <a:t>Teaching and assessing grammar in the writing classroom</a:t>
            </a:r>
            <a:endParaRPr lang="en-US" sz="4800" cap="none" spc="-100" dirty="0">
              <a:latin typeface="Book Antiqua"/>
              <a:ea typeface="+mn-ea"/>
              <a:cs typeface="Book Antiqua"/>
            </a:endParaRPr>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p:txBody>
          <a:bodyPr/>
          <a:lstStyle/>
          <a:p>
            <a:fld id="{8A7A6979-0714-4377-B894-6BE4C2D6E202}" type="slidenum">
              <a:rPr lang="en-US" smtClean="0"/>
              <a:pPr/>
              <a:t>1</a:t>
            </a:fld>
            <a:endParaRPr lang="en-US" dirty="0"/>
          </a:p>
        </p:txBody>
      </p:sp>
      <p:pic>
        <p:nvPicPr>
          <p:cNvPr id="6" name="Purdue CoBrand">
            <a:extLst>
              <a:ext uri="{FF2B5EF4-FFF2-40B4-BE49-F238E27FC236}">
                <a16:creationId xmlns:a16="http://schemas.microsoft.com/office/drawing/2014/main" id="{05240C7F-A381-8841-9325-1750E088B7EE}"/>
              </a:ext>
            </a:extLst>
          </p:cNvPr>
          <p:cNvPicPr>
            <a:picLocks noChangeAspect="1"/>
          </p:cNvPicPr>
          <p:nvPr/>
        </p:nvPicPr>
        <p:blipFill>
          <a:blip r:embed="rId3"/>
          <a:srcRect/>
          <a:stretch/>
        </p:blipFill>
        <p:spPr>
          <a:xfrm>
            <a:off x="462008" y="6084825"/>
            <a:ext cx="3370923" cy="365760"/>
          </a:xfrm>
          <a:prstGeom prst="rect">
            <a:avLst/>
          </a:prstGeom>
        </p:spPr>
      </p:pic>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553998"/>
          </a:xfrm>
        </p:spPr>
        <p:txBody>
          <a:bodyPr/>
          <a:lstStyle/>
          <a:p>
            <a:r>
              <a:rPr lang="en-US" sz="4000" dirty="0"/>
              <a:t>Student Grammar Presentations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B0EFFB57-EFF4-33C8-7DC0-5B9F486EBD9E}"/>
              </a:ext>
            </a:extLst>
          </p:cNvPr>
          <p:cNvSpPr txBox="1"/>
          <p:nvPr/>
        </p:nvSpPr>
        <p:spPr>
          <a:xfrm>
            <a:off x="462008" y="1347470"/>
            <a:ext cx="7283450" cy="3693319"/>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1033463" indent="-2349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solidFill>
                  <a:srgbClr val="0070C0"/>
                </a:solidFill>
                <a:latin typeface="+mn-lt"/>
              </a:rPr>
              <a:t>If you need to use conference time:</a:t>
            </a:r>
          </a:p>
          <a:p>
            <a:endParaRPr lang="en-US" altLang="en-US" dirty="0">
              <a:latin typeface="+mn-lt"/>
            </a:endParaRPr>
          </a:p>
          <a:p>
            <a:pPr>
              <a:buFont typeface="Wingdings" pitchFamily="2" charset="2"/>
              <a:buChar char="§"/>
            </a:pPr>
            <a:r>
              <a:rPr lang="en-US" altLang="en-US" dirty="0">
                <a:latin typeface="+mn-lt"/>
              </a:rPr>
              <a:t>Address grammar one-on-one in context.  </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Using the student’s recent writing:</a:t>
            </a:r>
          </a:p>
          <a:p>
            <a:pPr>
              <a:buFont typeface="Wingdings" pitchFamily="2" charset="2"/>
              <a:buChar char="§"/>
            </a:pPr>
            <a:endParaRPr lang="en-US" altLang="en-US" dirty="0">
              <a:latin typeface="+mn-lt"/>
            </a:endParaRPr>
          </a:p>
          <a:p>
            <a:pPr lvl="1">
              <a:buFont typeface="Arial" panose="020B0604020202020204" pitchFamily="34" charset="0"/>
              <a:buChar char="•"/>
            </a:pPr>
            <a:r>
              <a:rPr lang="en-US" altLang="en-US" dirty="0">
                <a:latin typeface="+mn-lt"/>
              </a:rPr>
              <a:t>Focus on one pattern of error at a time</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Have the student identify and correct the errors in his/her own paper</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Model revision techniques/alternatives</a:t>
            </a:r>
          </a:p>
          <a:p>
            <a:endParaRPr lang="en-US" altLang="en-US" dirty="0">
              <a:latin typeface="+mn-lt"/>
            </a:endParaRPr>
          </a:p>
        </p:txBody>
      </p:sp>
    </p:spTree>
    <p:extLst>
      <p:ext uri="{BB962C8B-B14F-4D97-AF65-F5344CB8AC3E}">
        <p14:creationId xmlns:p14="http://schemas.microsoft.com/office/powerpoint/2010/main" val="187886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553998"/>
          </a:xfrm>
        </p:spPr>
        <p:txBody>
          <a:bodyPr/>
          <a:lstStyle/>
          <a:p>
            <a:r>
              <a:rPr lang="en-US" sz="4000" dirty="0"/>
              <a:t>Student Grammar Presentations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11</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9B91CD8A-A80C-1FF8-FD5B-0398EBC38F98}"/>
              </a:ext>
            </a:extLst>
          </p:cNvPr>
          <p:cNvSpPr txBox="1"/>
          <p:nvPr/>
        </p:nvSpPr>
        <p:spPr>
          <a:xfrm>
            <a:off x="537943" y="1316990"/>
            <a:ext cx="6773862" cy="3139321"/>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1033463" indent="-2349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latin typeface="+mn-lt"/>
              </a:rPr>
              <a:t>What to keep in mind with this approach:</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Don’t overwhelm the student. Focus on only one or two errors per conference.</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Give students a mini-assignment or goal for next time:</a:t>
            </a:r>
          </a:p>
          <a:p>
            <a:pPr>
              <a:buFont typeface="Wingdings" pitchFamily="2" charset="2"/>
              <a:buChar char="§"/>
            </a:pPr>
            <a:endParaRPr lang="en-US" altLang="en-US" dirty="0">
              <a:latin typeface="+mn-lt"/>
            </a:endParaRPr>
          </a:p>
          <a:p>
            <a:pPr lvl="1">
              <a:buFont typeface="Arial" panose="020B0604020202020204" pitchFamily="34" charset="0"/>
              <a:buChar char="•"/>
            </a:pPr>
            <a:r>
              <a:rPr lang="en-US" altLang="en-US" dirty="0">
                <a:latin typeface="+mn-lt"/>
              </a:rPr>
              <a:t>Example: Eliminate comma splices in your next paper.</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Example: Be able to summarize the rules for semi-colon use.</a:t>
            </a:r>
          </a:p>
        </p:txBody>
      </p:sp>
    </p:spTree>
    <p:extLst>
      <p:ext uri="{BB962C8B-B14F-4D97-AF65-F5344CB8AC3E}">
        <p14:creationId xmlns:p14="http://schemas.microsoft.com/office/powerpoint/2010/main" val="266291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Independent Study Guide</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12</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36AB458B-2A83-E5D5-172E-C5CD3B0AB8F0}"/>
              </a:ext>
            </a:extLst>
          </p:cNvPr>
          <p:cNvSpPr txBox="1"/>
          <p:nvPr/>
        </p:nvSpPr>
        <p:spPr>
          <a:xfrm>
            <a:off x="462008" y="1271270"/>
            <a:ext cx="6773862" cy="3416320"/>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solidFill>
                  <a:srgbClr val="0070C0"/>
                </a:solidFill>
                <a:latin typeface="+mn-lt"/>
              </a:rPr>
              <a:t>If you’re a proponent of individual study:</a:t>
            </a:r>
          </a:p>
          <a:p>
            <a:endParaRPr lang="en-US" altLang="en-US" dirty="0">
              <a:latin typeface="+mn-lt"/>
            </a:endParaRPr>
          </a:p>
          <a:p>
            <a:pPr>
              <a:buFont typeface="Wingdings" pitchFamily="2" charset="2"/>
              <a:buChar char="§"/>
            </a:pPr>
            <a:r>
              <a:rPr lang="en-US" altLang="en-US" dirty="0">
                <a:latin typeface="+mn-lt"/>
              </a:rPr>
              <a:t>Hand out a packet of grammar study materials at the beginning of the semester.</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Use a sample text each week to illustrate a grammar rule from the packet.</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Hold a class review session.</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Schedule a test or quizzes over the materials</a:t>
            </a:r>
          </a:p>
          <a:p>
            <a:endParaRPr lang="en-US" altLang="en-US" dirty="0">
              <a:latin typeface="+mn-lt"/>
            </a:endParaRPr>
          </a:p>
        </p:txBody>
      </p:sp>
    </p:spTree>
    <p:extLst>
      <p:ext uri="{BB962C8B-B14F-4D97-AF65-F5344CB8AC3E}">
        <p14:creationId xmlns:p14="http://schemas.microsoft.com/office/powerpoint/2010/main" val="3031447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Independent Study Guide</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13</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509E1167-2ECE-2E59-FE69-195D9E52D234}"/>
              </a:ext>
            </a:extLst>
          </p:cNvPr>
          <p:cNvSpPr txBox="1"/>
          <p:nvPr/>
        </p:nvSpPr>
        <p:spPr>
          <a:xfrm>
            <a:off x="462008" y="1286510"/>
            <a:ext cx="6773862" cy="2585323"/>
          </a:xfrm>
          <a:prstGeom prst="rect">
            <a:avLst/>
          </a:prstGeom>
          <a:noFill/>
        </p:spPr>
        <p:txBody>
          <a:bodyPr>
            <a:spAutoFit/>
          </a:bodyPr>
          <a:lstStyle/>
          <a:p>
            <a:pPr fontAlgn="auto">
              <a:spcBef>
                <a:spcPts val="0"/>
              </a:spcBef>
              <a:spcAft>
                <a:spcPts val="0"/>
              </a:spcAft>
              <a:defRPr/>
            </a:pPr>
            <a:r>
              <a:rPr lang="en-US" b="1" dirty="0">
                <a:ea typeface="+mn-ea"/>
                <a:cs typeface="Optima"/>
              </a:rPr>
              <a:t>What to keep in mind with this approach:</a:t>
            </a:r>
          </a:p>
          <a:p>
            <a:pPr fontAlgn="auto">
              <a:spcBef>
                <a:spcPts val="0"/>
              </a:spcBef>
              <a:spcAft>
                <a:spcPts val="0"/>
              </a:spcAft>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Give students opportunities to see the grammar rules and concepts in context.</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Review rules and concepts in conferences.</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Have students work on sample texts in class.</a:t>
            </a:r>
          </a:p>
          <a:p>
            <a:pPr fontAlgn="auto">
              <a:spcBef>
                <a:spcPts val="0"/>
              </a:spcBef>
              <a:spcAft>
                <a:spcPts val="0"/>
              </a:spcAft>
              <a:defRPr/>
            </a:pPr>
            <a:endParaRPr lang="en-US" dirty="0">
              <a:ea typeface="+mn-ea"/>
              <a:cs typeface="Optima"/>
            </a:endParaRPr>
          </a:p>
        </p:txBody>
      </p:sp>
    </p:spTree>
    <p:extLst>
      <p:ext uri="{BB962C8B-B14F-4D97-AF65-F5344CB8AC3E}">
        <p14:creationId xmlns:p14="http://schemas.microsoft.com/office/powerpoint/2010/main" val="291135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09398"/>
          </a:xfrm>
        </p:spPr>
        <p:txBody>
          <a:bodyPr/>
          <a:lstStyle/>
          <a:p>
            <a:r>
              <a:rPr lang="en-US" sz="4400" dirty="0"/>
              <a:t>Making Grammatical Errors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14</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F97EF534-5085-458E-9BE4-D7939F8753EE}"/>
              </a:ext>
            </a:extLst>
          </p:cNvPr>
          <p:cNvSpPr txBox="1"/>
          <p:nvPr/>
        </p:nvSpPr>
        <p:spPr>
          <a:xfrm>
            <a:off x="537943" y="1271270"/>
            <a:ext cx="6773862" cy="3970318"/>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latin typeface="+mn-lt"/>
              </a:rPr>
              <a:t>When you’re grading papers:</a:t>
            </a:r>
          </a:p>
          <a:p>
            <a:endParaRPr lang="en-US" altLang="en-US" dirty="0">
              <a:latin typeface="+mn-lt"/>
            </a:endParaRPr>
          </a:p>
          <a:p>
            <a:pPr>
              <a:buFont typeface="Wingdings" pitchFamily="2" charset="2"/>
              <a:buChar char="§"/>
            </a:pPr>
            <a:r>
              <a:rPr lang="en-US" altLang="en-US" dirty="0">
                <a:latin typeface="+mn-lt"/>
              </a:rPr>
              <a:t>Focus on a </a:t>
            </a:r>
            <a:r>
              <a:rPr lang="en-US" altLang="en-US" b="1" dirty="0">
                <a:latin typeface="+mn-lt"/>
              </a:rPr>
              <a:t>pattern</a:t>
            </a:r>
            <a:r>
              <a:rPr lang="en-US" altLang="en-US" dirty="0">
                <a:latin typeface="+mn-lt"/>
              </a:rPr>
              <a:t> of error.</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Correct only the </a:t>
            </a:r>
            <a:r>
              <a:rPr lang="en-US" altLang="en-US" b="1" dirty="0">
                <a:latin typeface="+mn-lt"/>
              </a:rPr>
              <a:t>first instance </a:t>
            </a:r>
            <a:r>
              <a:rPr lang="en-US" altLang="en-US" dirty="0">
                <a:latin typeface="+mn-lt"/>
              </a:rPr>
              <a:t>of an error.</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Place a check mark in the margin beside the line where the error occurs.</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Discuss patterns during conferences.</a:t>
            </a:r>
          </a:p>
          <a:p>
            <a:pPr>
              <a:buFont typeface="Wingdings" pitchFamily="2" charset="2"/>
              <a:buChar char="§"/>
            </a:pPr>
            <a:endParaRPr lang="en-US" altLang="en-US" dirty="0">
              <a:latin typeface="+mn-lt"/>
            </a:endParaRPr>
          </a:p>
          <a:p>
            <a:pPr>
              <a:buFont typeface="Wingdings" pitchFamily="2" charset="2"/>
              <a:buChar char="§"/>
            </a:pPr>
            <a:r>
              <a:rPr lang="en-US" altLang="en-US" dirty="0">
                <a:solidFill>
                  <a:srgbClr val="FF0000"/>
                </a:solidFill>
                <a:latin typeface="+mn-lt"/>
              </a:rPr>
              <a:t>Resist the urge to edit—let the student do the work!</a:t>
            </a:r>
          </a:p>
          <a:p>
            <a:endParaRPr lang="en-US" altLang="en-US" dirty="0">
              <a:latin typeface="+mn-lt"/>
            </a:endParaRPr>
          </a:p>
          <a:p>
            <a:endParaRPr lang="en-US" altLang="en-US" dirty="0">
              <a:latin typeface="+mn-lt"/>
            </a:endParaRPr>
          </a:p>
        </p:txBody>
      </p:sp>
    </p:spTree>
    <p:extLst>
      <p:ext uri="{BB962C8B-B14F-4D97-AF65-F5344CB8AC3E}">
        <p14:creationId xmlns:p14="http://schemas.microsoft.com/office/powerpoint/2010/main" val="190579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Proofreading Strategies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15</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F4078D6F-D198-3FEA-186F-AED60C2D6745}"/>
              </a:ext>
            </a:extLst>
          </p:cNvPr>
          <p:cNvSpPr txBox="1"/>
          <p:nvPr/>
        </p:nvSpPr>
        <p:spPr>
          <a:xfrm>
            <a:off x="446000" y="1273404"/>
            <a:ext cx="6773862" cy="2308324"/>
          </a:xfrm>
          <a:prstGeom prst="rect">
            <a:avLst/>
          </a:prstGeom>
          <a:noFill/>
        </p:spPr>
        <p:txBody>
          <a:bodyPr>
            <a:spAutoFit/>
          </a:bodyPr>
          <a:lstStyle/>
          <a:p>
            <a:pPr fontAlgn="auto">
              <a:spcBef>
                <a:spcPts val="0"/>
              </a:spcBef>
              <a:spcAft>
                <a:spcPts val="0"/>
              </a:spcAft>
              <a:defRPr/>
            </a:pPr>
            <a:r>
              <a:rPr lang="en-US" dirty="0">
                <a:ea typeface="+mn-ea"/>
                <a:cs typeface="Optima"/>
              </a:rPr>
              <a:t>Discuss proofreading strategies in class and encourage students to:</a:t>
            </a:r>
          </a:p>
          <a:p>
            <a:pPr fontAlgn="auto">
              <a:spcBef>
                <a:spcPts val="0"/>
              </a:spcBef>
              <a:spcAft>
                <a:spcPts val="0"/>
              </a:spcAft>
              <a:defRPr/>
            </a:pPr>
            <a:endParaRPr lang="en-US" dirty="0">
              <a:ea typeface="+mn-ea"/>
              <a:cs typeface="Optima"/>
            </a:endParaRPr>
          </a:p>
          <a:p>
            <a:pPr marL="690562" indent="-457200" fontAlgn="auto">
              <a:spcBef>
                <a:spcPts val="0"/>
              </a:spcBef>
              <a:spcAft>
                <a:spcPts val="0"/>
              </a:spcAft>
              <a:buFont typeface="+mj-lt"/>
              <a:buAutoNum type="arabicPeriod"/>
              <a:defRPr/>
            </a:pPr>
            <a:r>
              <a:rPr lang="en-US" dirty="0">
                <a:ea typeface="+mn-ea"/>
                <a:cs typeface="Optima"/>
              </a:rPr>
              <a:t>Read their papers out loud.</a:t>
            </a:r>
          </a:p>
          <a:p>
            <a:pPr marL="690562" indent="-457200" fontAlgn="auto">
              <a:spcBef>
                <a:spcPts val="0"/>
              </a:spcBef>
              <a:spcAft>
                <a:spcPts val="0"/>
              </a:spcAft>
              <a:buFont typeface="+mj-lt"/>
              <a:buAutoNum type="arabicPeriod"/>
              <a:defRPr/>
            </a:pPr>
            <a:endParaRPr lang="en-US" dirty="0">
              <a:ea typeface="+mn-ea"/>
              <a:cs typeface="Optima"/>
            </a:endParaRPr>
          </a:p>
          <a:p>
            <a:pPr marL="690562" indent="-457200" fontAlgn="auto">
              <a:spcBef>
                <a:spcPts val="0"/>
              </a:spcBef>
              <a:spcAft>
                <a:spcPts val="0"/>
              </a:spcAft>
              <a:buFont typeface="+mj-lt"/>
              <a:buAutoNum type="arabicPeriod"/>
              <a:defRPr/>
            </a:pPr>
            <a:r>
              <a:rPr lang="en-US" dirty="0">
                <a:ea typeface="+mn-ea"/>
                <a:cs typeface="Optima"/>
              </a:rPr>
              <a:t>Have a friend or roommate read it out loud while they look on.</a:t>
            </a:r>
          </a:p>
          <a:p>
            <a:pPr marL="690562" indent="-457200" fontAlgn="auto">
              <a:spcBef>
                <a:spcPts val="0"/>
              </a:spcBef>
              <a:spcAft>
                <a:spcPts val="0"/>
              </a:spcAft>
              <a:buFont typeface="+mj-lt"/>
              <a:buAutoNum type="arabicPeriod"/>
              <a:defRPr/>
            </a:pPr>
            <a:endParaRPr lang="en-US" dirty="0">
              <a:ea typeface="+mn-ea"/>
              <a:cs typeface="Optima"/>
            </a:endParaRPr>
          </a:p>
        </p:txBody>
      </p:sp>
      <p:pic>
        <p:nvPicPr>
          <p:cNvPr id="4" name="Picture 2" descr="http://openhatch.org/blog/wp-content/uploads/2014/01/osctc-columbia.jpg">
            <a:extLst>
              <a:ext uri="{FF2B5EF4-FFF2-40B4-BE49-F238E27FC236}">
                <a16:creationId xmlns:a16="http://schemas.microsoft.com/office/drawing/2014/main" id="{873E93E1-7139-D27B-FBF9-4E19A8E2A6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0" b="16682"/>
          <a:stretch/>
        </p:blipFill>
        <p:spPr bwMode="auto">
          <a:xfrm>
            <a:off x="2420937" y="3581728"/>
            <a:ext cx="4302125" cy="2304710"/>
          </a:xfrm>
          <a:prstGeom prst="rect">
            <a:avLst/>
          </a:prstGeom>
          <a:ln>
            <a:noFill/>
          </a:ln>
          <a:effectLst>
            <a:softEdge rad="3175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7234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Proofreading Strategies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16</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5">
            <a:extLst>
              <a:ext uri="{FF2B5EF4-FFF2-40B4-BE49-F238E27FC236}">
                <a16:creationId xmlns:a16="http://schemas.microsoft.com/office/drawing/2014/main" id="{D0868F33-0395-9F9C-417A-2B067975CF7D}"/>
              </a:ext>
            </a:extLst>
          </p:cNvPr>
          <p:cNvSpPr txBox="1">
            <a:spLocks noChangeArrowheads="1"/>
          </p:cNvSpPr>
          <p:nvPr/>
        </p:nvSpPr>
        <p:spPr bwMode="auto">
          <a:xfrm>
            <a:off x="302059" y="1149350"/>
            <a:ext cx="67738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8975" indent="-457200">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pPr>
              <a:buFont typeface="Book Antiqua" panose="02040602050305030304" pitchFamily="18" charset="0"/>
              <a:buAutoNum type="arabicPeriod"/>
            </a:pPr>
            <a:endParaRPr lang="en-US" altLang="en-US" dirty="0">
              <a:latin typeface="+mn-lt"/>
            </a:endParaRPr>
          </a:p>
          <a:p>
            <a:pPr>
              <a:buFont typeface="Book Antiqua" panose="02040602050305030304" pitchFamily="18" charset="0"/>
              <a:buAutoNum type="arabicPeriod" startAt="3"/>
            </a:pPr>
            <a:r>
              <a:rPr lang="en-US" altLang="en-US" dirty="0">
                <a:latin typeface="+mn-lt"/>
              </a:rPr>
              <a:t>Read backwards (from last sentence to first) in order to focus the brain on sentence-level error.</a:t>
            </a:r>
          </a:p>
          <a:p>
            <a:pPr>
              <a:buFont typeface="Book Antiqua" panose="02040602050305030304" pitchFamily="18" charset="0"/>
              <a:buAutoNum type="arabicPeriod" startAt="3"/>
            </a:pPr>
            <a:endParaRPr lang="en-US" altLang="en-US" dirty="0">
              <a:latin typeface="+mn-lt"/>
            </a:endParaRPr>
          </a:p>
          <a:p>
            <a:pPr>
              <a:buFont typeface="Book Antiqua" panose="02040602050305030304" pitchFamily="18" charset="0"/>
              <a:buAutoNum type="arabicPeriod" startAt="3"/>
            </a:pPr>
            <a:r>
              <a:rPr lang="en-US" altLang="en-US" dirty="0">
                <a:latin typeface="+mn-lt"/>
              </a:rPr>
              <a:t>Print a paper copy and edit by hand. Give students a handout of editorial symbols to help them.</a:t>
            </a:r>
          </a:p>
        </p:txBody>
      </p:sp>
      <p:pic>
        <p:nvPicPr>
          <p:cNvPr id="5" name="Picture 4" descr="Screen Clipping">
            <a:extLst>
              <a:ext uri="{FF2B5EF4-FFF2-40B4-BE49-F238E27FC236}">
                <a16:creationId xmlns:a16="http://schemas.microsoft.com/office/drawing/2014/main" id="{8912AD09-51F5-16A3-04CB-BB86CA4910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7" y="3429000"/>
            <a:ext cx="8670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92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Grading Follow-Up</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17</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4" name="TextBox 3">
            <a:extLst>
              <a:ext uri="{FF2B5EF4-FFF2-40B4-BE49-F238E27FC236}">
                <a16:creationId xmlns:a16="http://schemas.microsoft.com/office/drawing/2014/main" id="{09D4C87D-F84A-8162-9657-D62B3D1625B7}"/>
              </a:ext>
            </a:extLst>
          </p:cNvPr>
          <p:cNvSpPr txBox="1"/>
          <p:nvPr/>
        </p:nvSpPr>
        <p:spPr>
          <a:xfrm>
            <a:off x="613878" y="1216664"/>
            <a:ext cx="6773862" cy="2862322"/>
          </a:xfrm>
          <a:prstGeom prst="rect">
            <a:avLst/>
          </a:prstGeom>
          <a:noFill/>
        </p:spPr>
        <p:txBody>
          <a:bodyPr>
            <a:spAutoFit/>
          </a:bodyPr>
          <a:lstStyle/>
          <a:p>
            <a:pPr fontAlgn="auto">
              <a:spcBef>
                <a:spcPts val="0"/>
              </a:spcBef>
              <a:spcAft>
                <a:spcPts val="0"/>
              </a:spcAft>
              <a:defRPr/>
            </a:pPr>
            <a:r>
              <a:rPr lang="en-US" b="1" dirty="0">
                <a:ea typeface="+mn-ea"/>
                <a:cs typeface="Optima"/>
              </a:rPr>
              <a:t>Tips:</a:t>
            </a:r>
          </a:p>
          <a:p>
            <a:pPr fontAlgn="auto">
              <a:spcBef>
                <a:spcPts val="0"/>
              </a:spcBef>
              <a:spcAft>
                <a:spcPts val="0"/>
              </a:spcAft>
              <a:defRPr/>
            </a:pPr>
            <a:endParaRPr lang="en-US" dirty="0">
              <a:ea typeface="+mn-ea"/>
              <a:cs typeface="Optima"/>
            </a:endParaRPr>
          </a:p>
          <a:p>
            <a:pPr marL="457200" indent="-457200" fontAlgn="auto">
              <a:spcBef>
                <a:spcPts val="0"/>
              </a:spcBef>
              <a:spcAft>
                <a:spcPts val="0"/>
              </a:spcAft>
              <a:buFont typeface="+mj-lt"/>
              <a:buAutoNum type="arabicPeriod"/>
              <a:defRPr/>
            </a:pPr>
            <a:r>
              <a:rPr lang="en-US" dirty="0">
                <a:ea typeface="+mn-ea"/>
                <a:cs typeface="Optima"/>
              </a:rPr>
              <a:t>Encourage students to review and work on their errors:</a:t>
            </a:r>
          </a:p>
          <a:p>
            <a:pPr marL="457200" indent="-457200" fontAlgn="auto">
              <a:spcBef>
                <a:spcPts val="0"/>
              </a:spcBef>
              <a:spcAft>
                <a:spcPts val="0"/>
              </a:spcAft>
              <a:buFont typeface="+mj-lt"/>
              <a:buAutoNum type="arabicPeriod"/>
              <a:defRPr/>
            </a:pPr>
            <a:endParaRPr lang="en-US" dirty="0">
              <a:ea typeface="+mn-ea"/>
              <a:cs typeface="Optima"/>
            </a:endParaRPr>
          </a:p>
          <a:p>
            <a:pPr marL="457200" indent="-457200" fontAlgn="auto">
              <a:spcBef>
                <a:spcPts val="0"/>
              </a:spcBef>
              <a:spcAft>
                <a:spcPts val="0"/>
              </a:spcAft>
              <a:buFont typeface="+mj-lt"/>
              <a:buAutoNum type="arabicPeriod"/>
              <a:defRPr/>
            </a:pPr>
            <a:r>
              <a:rPr lang="en-US" dirty="0">
                <a:ea typeface="+mn-ea"/>
                <a:cs typeface="Optima"/>
              </a:rPr>
              <a:t>Discuss errors during conferences.</a:t>
            </a:r>
          </a:p>
          <a:p>
            <a:pPr marL="457200" indent="-457200" fontAlgn="auto">
              <a:spcBef>
                <a:spcPts val="0"/>
              </a:spcBef>
              <a:spcAft>
                <a:spcPts val="0"/>
              </a:spcAft>
              <a:buFont typeface="+mj-lt"/>
              <a:buAutoNum type="arabicPeriod"/>
              <a:defRPr/>
            </a:pPr>
            <a:endParaRPr lang="en-US" dirty="0">
              <a:ea typeface="+mn-ea"/>
              <a:cs typeface="Optima"/>
            </a:endParaRPr>
          </a:p>
          <a:p>
            <a:pPr marL="457200" indent="-457200" fontAlgn="auto">
              <a:spcBef>
                <a:spcPts val="0"/>
              </a:spcBef>
              <a:spcAft>
                <a:spcPts val="0"/>
              </a:spcAft>
              <a:buFont typeface="+mj-lt"/>
              <a:buAutoNum type="arabicPeriod"/>
              <a:defRPr/>
            </a:pPr>
            <a:r>
              <a:rPr lang="en-US" dirty="0">
                <a:ea typeface="+mn-ea"/>
                <a:cs typeface="Optima"/>
              </a:rPr>
              <a:t>Have each student review and summarize comments on his/her paper.</a:t>
            </a:r>
          </a:p>
          <a:p>
            <a:pPr marL="457200" indent="-457200" fontAlgn="auto">
              <a:spcBef>
                <a:spcPts val="0"/>
              </a:spcBef>
              <a:spcAft>
                <a:spcPts val="0"/>
              </a:spcAft>
              <a:buFont typeface="+mj-lt"/>
              <a:buAutoNum type="arabicPeriod"/>
              <a:defRPr/>
            </a:pPr>
            <a:endParaRPr lang="en-US" dirty="0">
              <a:ea typeface="+mn-ea"/>
              <a:cs typeface="Optima"/>
            </a:endParaRPr>
          </a:p>
          <a:p>
            <a:pPr marL="457200" indent="-457200" fontAlgn="auto">
              <a:spcBef>
                <a:spcPts val="0"/>
              </a:spcBef>
              <a:spcAft>
                <a:spcPts val="0"/>
              </a:spcAft>
              <a:buFont typeface="+mj-lt"/>
              <a:buAutoNum type="arabicPeriod"/>
              <a:defRPr/>
            </a:pPr>
            <a:r>
              <a:rPr lang="en-US" dirty="0">
                <a:ea typeface="+mn-ea"/>
                <a:cs typeface="Optima"/>
              </a:rPr>
              <a:t>How will s/he recognize and correct this error from now on?</a:t>
            </a:r>
          </a:p>
        </p:txBody>
      </p:sp>
    </p:spTree>
    <p:extLst>
      <p:ext uri="{BB962C8B-B14F-4D97-AF65-F5344CB8AC3E}">
        <p14:creationId xmlns:p14="http://schemas.microsoft.com/office/powerpoint/2010/main" val="23752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p:txBody>
          <a:bodyPr/>
          <a:lstStyle/>
          <a:p>
            <a:r>
              <a:rPr lang="en-US" dirty="0"/>
              <a:t>Thank You</a:t>
            </a:r>
          </a:p>
        </p:txBody>
      </p:sp>
      <p:sp>
        <p:nvSpPr>
          <p:cNvPr id="3" name="Body Text">
            <a:extLst>
              <a:ext uri="{FF2B5EF4-FFF2-40B4-BE49-F238E27FC236}">
                <a16:creationId xmlns:a16="http://schemas.microsoft.com/office/drawing/2014/main" id="{DDF1DEAD-BDC7-D142-97B9-9A0BD2570B44}"/>
              </a:ext>
            </a:extLst>
          </p:cNvPr>
          <p:cNvSpPr>
            <a:spLocks noGrp="1"/>
          </p:cNvSpPr>
          <p:nvPr>
            <p:ph type="body" sz="quarter" idx="14"/>
          </p:nvPr>
        </p:nvSpPr>
        <p:spPr>
          <a:xfrm>
            <a:off x="1089150" y="2657791"/>
            <a:ext cx="5500891" cy="880790"/>
          </a:xfrm>
        </p:spPr>
        <p:txBody>
          <a:bodyPr/>
          <a:lstStyle/>
          <a:p>
            <a:pPr eaLnBrk="1" hangingPunct="1">
              <a:spcBef>
                <a:spcPct val="0"/>
              </a:spcBef>
              <a:buFontTx/>
              <a:buNone/>
            </a:pPr>
            <a:r>
              <a:rPr lang="en-US" altLang="en-US" sz="1800" dirty="0">
                <a:latin typeface="+mn-lt"/>
              </a:rPr>
              <a:t>Purdue University On-Campus Writing Lab</a:t>
            </a:r>
          </a:p>
          <a:p>
            <a:pPr eaLnBrk="1" hangingPunct="1">
              <a:spcBef>
                <a:spcPct val="0"/>
              </a:spcBef>
              <a:buFontTx/>
              <a:buNone/>
            </a:pPr>
            <a:r>
              <a:rPr lang="en-US" altLang="en-US" sz="1800" dirty="0" err="1">
                <a:latin typeface="+mn-lt"/>
              </a:rPr>
              <a:t>Krach</a:t>
            </a:r>
            <a:r>
              <a:rPr lang="en-US" altLang="en-US" sz="1800" dirty="0">
                <a:latin typeface="+mn-lt"/>
              </a:rPr>
              <a:t> Leadership Center (2</a:t>
            </a:r>
            <a:r>
              <a:rPr lang="en-US" altLang="en-US" sz="1800" baseline="30000" dirty="0">
                <a:latin typeface="+mn-lt"/>
              </a:rPr>
              <a:t>nd</a:t>
            </a:r>
            <a:r>
              <a:rPr lang="en-US" altLang="en-US" sz="1800" dirty="0">
                <a:latin typeface="+mn-lt"/>
              </a:rPr>
              <a:t> Floor)</a:t>
            </a:r>
          </a:p>
          <a:p>
            <a:pPr eaLnBrk="1" hangingPunct="1">
              <a:spcBef>
                <a:spcPct val="0"/>
              </a:spcBef>
              <a:buFontTx/>
              <a:buNone/>
            </a:pPr>
            <a:endParaRPr lang="en-US" altLang="en-US" sz="1800" dirty="0">
              <a:latin typeface="+mn-lt"/>
            </a:endParaRPr>
          </a:p>
          <a:p>
            <a:pPr eaLnBrk="1" hangingPunct="1">
              <a:spcBef>
                <a:spcPct val="0"/>
              </a:spcBef>
              <a:buClr>
                <a:schemeClr val="tx1"/>
              </a:buClr>
              <a:buFontTx/>
              <a:buNone/>
            </a:pPr>
            <a:r>
              <a:rPr lang="en-US" altLang="en-US" sz="1800" dirty="0">
                <a:latin typeface="+mn-lt"/>
              </a:rPr>
              <a:t>Web:  </a:t>
            </a:r>
            <a:r>
              <a:rPr lang="en-US" altLang="en-US" sz="1800" dirty="0">
                <a:latin typeface="+mn-lt"/>
                <a:hlinkClick r:id="" action="ppaction://noaction"/>
              </a:rPr>
              <a:t>http://owl.english.purdue.edu/</a:t>
            </a:r>
            <a:endParaRPr lang="en-US" altLang="en-US" sz="1800" dirty="0">
              <a:latin typeface="+mn-lt"/>
            </a:endParaRPr>
          </a:p>
          <a:p>
            <a:pPr eaLnBrk="1" hangingPunct="1">
              <a:spcBef>
                <a:spcPct val="0"/>
              </a:spcBef>
              <a:buClr>
                <a:schemeClr val="tx1"/>
              </a:buClr>
              <a:buFontTx/>
              <a:buNone/>
            </a:pPr>
            <a:r>
              <a:rPr lang="en-US" altLang="en-US" sz="1800" dirty="0">
                <a:latin typeface="+mn-lt"/>
              </a:rPr>
              <a:t>Phone: (765) 494-3723</a:t>
            </a:r>
          </a:p>
          <a:p>
            <a:pPr eaLnBrk="1" hangingPunct="1">
              <a:spcBef>
                <a:spcPct val="0"/>
              </a:spcBef>
              <a:buClr>
                <a:schemeClr val="tx1"/>
              </a:buClr>
              <a:buFontTx/>
              <a:buNone/>
            </a:pPr>
            <a:r>
              <a:rPr lang="en-US" altLang="en-US" sz="1800" dirty="0">
                <a:latin typeface="+mn-lt"/>
              </a:rPr>
              <a:t>Email: </a:t>
            </a:r>
            <a:r>
              <a:rPr lang="en-US" altLang="en-US" sz="1800" dirty="0">
                <a:latin typeface="+mn-lt"/>
                <a:hlinkClick r:id="rId3"/>
              </a:rPr>
              <a:t>owl@owl.english.purdue.edu</a:t>
            </a:r>
            <a:endParaRPr lang="en-US" altLang="en-US" sz="1800" dirty="0">
              <a:latin typeface="+mn-lt"/>
            </a:endParaRPr>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18</a:t>
            </a:fld>
            <a:endParaRPr lang="en-US" dirty="0"/>
          </a:p>
        </p:txBody>
      </p:sp>
      <p:pic>
        <p:nvPicPr>
          <p:cNvPr id="6" name="Purdue CoBrand">
            <a:extLst>
              <a:ext uri="{FF2B5EF4-FFF2-40B4-BE49-F238E27FC236}">
                <a16:creationId xmlns:a16="http://schemas.microsoft.com/office/drawing/2014/main" id="{7CDABF9C-5298-9848-8FAE-DD31CD5203A3}"/>
              </a:ext>
            </a:extLst>
          </p:cNvPr>
          <p:cNvPicPr>
            <a:picLocks noChangeAspect="1"/>
          </p:cNvPicPr>
          <p:nvPr/>
        </p:nvPicPr>
        <p:blipFill>
          <a:blip r:embed="rId4"/>
          <a:srcRect/>
          <a:stretch/>
        </p:blipFill>
        <p:spPr>
          <a:xfrm>
            <a:off x="462008" y="6072299"/>
            <a:ext cx="3370923" cy="365760"/>
          </a:xfrm>
          <a:prstGeom prst="rect">
            <a:avLst/>
          </a:prstGeom>
        </p:spPr>
      </p:pic>
    </p:spTree>
    <p:extLst>
      <p:ext uri="{BB962C8B-B14F-4D97-AF65-F5344CB8AC3E}">
        <p14:creationId xmlns:p14="http://schemas.microsoft.com/office/powerpoint/2010/main" val="348660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499534" y="278408"/>
            <a:ext cx="7913840" cy="683264"/>
          </a:xfrm>
        </p:spPr>
        <p:txBody>
          <a:bodyPr/>
          <a:lstStyle/>
          <a:p>
            <a:pPr eaLnBrk="1" hangingPunct="1"/>
            <a:r>
              <a:rPr lang="en-US" altLang="en-US" sz="4800" dirty="0"/>
              <a:t>Assessing Grammar Effectively</a:t>
            </a: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pic>
        <p:nvPicPr>
          <p:cNvPr id="7" name="Purdue CoBrand">
            <a:extLst>
              <a:ext uri="{FF2B5EF4-FFF2-40B4-BE49-F238E27FC236}">
                <a16:creationId xmlns:a16="http://schemas.microsoft.com/office/drawing/2014/main" id="{46F1D2E9-562E-2147-8B8E-8A9532E6B42D}"/>
              </a:ext>
            </a:extLst>
          </p:cNvPr>
          <p:cNvPicPr>
            <a:picLocks noChangeAspect="1"/>
          </p:cNvPicPr>
          <p:nvPr/>
        </p:nvPicPr>
        <p:blipFill>
          <a:blip r:embed="rId3"/>
          <a:srcRect/>
          <a:stretch/>
        </p:blipFill>
        <p:spPr>
          <a:xfrm>
            <a:off x="462008" y="6072299"/>
            <a:ext cx="3370923" cy="365760"/>
          </a:xfrm>
          <a:prstGeom prst="rect">
            <a:avLst/>
          </a:prstGeom>
        </p:spPr>
      </p:pic>
      <p:sp>
        <p:nvSpPr>
          <p:cNvPr id="8" name="TextBox 7">
            <a:extLst>
              <a:ext uri="{FF2B5EF4-FFF2-40B4-BE49-F238E27FC236}">
                <a16:creationId xmlns:a16="http://schemas.microsoft.com/office/drawing/2014/main" id="{117BEFD5-739D-78BC-8B4E-50E7F613F480}"/>
              </a:ext>
            </a:extLst>
          </p:cNvPr>
          <p:cNvSpPr txBox="1"/>
          <p:nvPr/>
        </p:nvSpPr>
        <p:spPr>
          <a:xfrm>
            <a:off x="462008" y="1397675"/>
            <a:ext cx="6773862" cy="2031325"/>
          </a:xfrm>
          <a:prstGeom prst="rect">
            <a:avLst/>
          </a:prstGeom>
          <a:noFill/>
        </p:spPr>
        <p:txBody>
          <a:bodyPr>
            <a:spAutoFit/>
          </a:bodyPr>
          <a:lstStyle/>
          <a:p>
            <a:pPr fontAlgn="auto">
              <a:spcBef>
                <a:spcPts val="0"/>
              </a:spcBef>
              <a:spcAft>
                <a:spcPts val="0"/>
              </a:spcAft>
              <a:defRPr/>
            </a:pPr>
            <a:r>
              <a:rPr lang="en-US" b="1" dirty="0">
                <a:ea typeface="+mn-ea"/>
                <a:cs typeface="Optima"/>
              </a:rPr>
              <a:t>This presentation will cover:</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Ways to address grammar in the writing classroom.</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Methods of marking grammatical errors in student papers.</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Grammar resources for students outside the classroom.</a:t>
            </a:r>
          </a:p>
        </p:txBody>
      </p:sp>
    </p:spTree>
    <p:extLst>
      <p:ext uri="{BB962C8B-B14F-4D97-AF65-F5344CB8AC3E}">
        <p14:creationId xmlns:p14="http://schemas.microsoft.com/office/powerpoint/2010/main" val="362382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462008" y="215054"/>
            <a:ext cx="6925732" cy="683264"/>
          </a:xfrm>
        </p:spPr>
        <p:txBody>
          <a:bodyPr/>
          <a:lstStyle/>
          <a:p>
            <a:pPr eaLnBrk="1" hangingPunct="1"/>
            <a:r>
              <a:rPr lang="en-US" altLang="en-US" sz="4800" dirty="0"/>
              <a:t>Students and Grammar</a:t>
            </a:r>
            <a:endParaRPr lang="en-US" altLang="en-US" sz="5400"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3</a:t>
            </a:fld>
            <a:endParaRPr lang="en-US" dirty="0"/>
          </a:p>
        </p:txBody>
      </p:sp>
      <p:pic>
        <p:nvPicPr>
          <p:cNvPr id="8" name="Purdue CoBrand">
            <a:extLst>
              <a:ext uri="{FF2B5EF4-FFF2-40B4-BE49-F238E27FC236}">
                <a16:creationId xmlns:a16="http://schemas.microsoft.com/office/drawing/2014/main" id="{754856AD-9DF9-CD41-9919-48B69E294564}"/>
              </a:ext>
            </a:extLst>
          </p:cNvPr>
          <p:cNvPicPr>
            <a:picLocks noChangeAspect="1"/>
          </p:cNvPicPr>
          <p:nvPr/>
        </p:nvPicPr>
        <p:blipFill>
          <a:blip r:embed="rId3"/>
          <a:srcRect/>
          <a:stretch/>
        </p:blipFill>
        <p:spPr>
          <a:xfrm>
            <a:off x="462008" y="6072299"/>
            <a:ext cx="3370923" cy="365760"/>
          </a:xfrm>
          <a:prstGeom prst="rect">
            <a:avLst/>
          </a:prstGeom>
        </p:spPr>
      </p:pic>
      <p:sp>
        <p:nvSpPr>
          <p:cNvPr id="6" name="TextBox 5">
            <a:extLst>
              <a:ext uri="{FF2B5EF4-FFF2-40B4-BE49-F238E27FC236}">
                <a16:creationId xmlns:a16="http://schemas.microsoft.com/office/drawing/2014/main" id="{E03175F4-D3E1-27FC-5020-DBFBAC679B4B}"/>
              </a:ext>
            </a:extLst>
          </p:cNvPr>
          <p:cNvSpPr txBox="1"/>
          <p:nvPr/>
        </p:nvSpPr>
        <p:spPr>
          <a:xfrm>
            <a:off x="462008" y="1393190"/>
            <a:ext cx="7000875" cy="3416320"/>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dirty="0">
                <a:latin typeface="+mn-lt"/>
              </a:rPr>
              <a:t>Students’ relationship with grammar is often an </a:t>
            </a:r>
            <a:r>
              <a:rPr lang="en-US" altLang="en-US" dirty="0">
                <a:solidFill>
                  <a:srgbClr val="FF0000"/>
                </a:solidFill>
                <a:latin typeface="+mn-lt"/>
              </a:rPr>
              <a:t>antagonistic</a:t>
            </a:r>
            <a:r>
              <a:rPr lang="en-US" altLang="en-US" dirty="0">
                <a:latin typeface="+mn-lt"/>
              </a:rPr>
              <a:t> one. They may believe that…</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Grammar isn’t as </a:t>
            </a:r>
            <a:br>
              <a:rPr lang="en-US" altLang="en-US" dirty="0">
                <a:latin typeface="+mn-lt"/>
              </a:rPr>
            </a:br>
            <a:r>
              <a:rPr lang="en-US" altLang="en-US" dirty="0">
                <a:latin typeface="+mn-lt"/>
              </a:rPr>
              <a:t>important as </a:t>
            </a:r>
            <a:r>
              <a:rPr lang="en-US" altLang="en-US" b="1" dirty="0">
                <a:latin typeface="+mn-lt"/>
              </a:rPr>
              <a:t>expression</a:t>
            </a:r>
            <a:r>
              <a:rPr lang="en-US" altLang="en-US" dirty="0">
                <a:latin typeface="+mn-lt"/>
              </a:rPr>
              <a:t>.</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If they’re bad at grammar,</a:t>
            </a:r>
            <a:br>
              <a:rPr lang="en-US" altLang="en-US" dirty="0">
                <a:latin typeface="+mn-lt"/>
              </a:rPr>
            </a:br>
            <a:r>
              <a:rPr lang="en-US" altLang="en-US" dirty="0">
                <a:latin typeface="+mn-lt"/>
              </a:rPr>
              <a:t>then they’re </a:t>
            </a:r>
            <a:r>
              <a:rPr lang="en-US" altLang="en-US" b="1" dirty="0">
                <a:latin typeface="+mn-lt"/>
              </a:rPr>
              <a:t>bad writers</a:t>
            </a:r>
            <a:r>
              <a:rPr lang="en-US" altLang="en-US" dirty="0">
                <a:latin typeface="+mn-lt"/>
              </a:rPr>
              <a:t>.</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Writing is </a:t>
            </a:r>
            <a:r>
              <a:rPr lang="en-US" altLang="en-US" b="1" dirty="0">
                <a:latin typeface="+mn-lt"/>
              </a:rPr>
              <a:t>only</a:t>
            </a:r>
            <a:r>
              <a:rPr lang="en-US" altLang="en-US" dirty="0">
                <a:latin typeface="+mn-lt"/>
              </a:rPr>
              <a:t> a matter </a:t>
            </a:r>
            <a:br>
              <a:rPr lang="en-US" altLang="en-US" dirty="0">
                <a:latin typeface="+mn-lt"/>
              </a:rPr>
            </a:br>
            <a:r>
              <a:rPr lang="en-US" altLang="en-US" dirty="0">
                <a:latin typeface="+mn-lt"/>
              </a:rPr>
              <a:t>of grammar.</a:t>
            </a:r>
          </a:p>
          <a:p>
            <a:endParaRPr lang="en-US" altLang="en-US" dirty="0">
              <a:latin typeface="+mn-lt"/>
            </a:endParaRPr>
          </a:p>
        </p:txBody>
      </p:sp>
    </p:spTree>
    <p:extLst>
      <p:ext uri="{BB962C8B-B14F-4D97-AF65-F5344CB8AC3E}">
        <p14:creationId xmlns:p14="http://schemas.microsoft.com/office/powerpoint/2010/main" val="31497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462008" y="215054"/>
            <a:ext cx="6925732" cy="683264"/>
          </a:xfrm>
        </p:spPr>
        <p:txBody>
          <a:bodyPr/>
          <a:lstStyle/>
          <a:p>
            <a:pPr eaLnBrk="1" hangingPunct="1"/>
            <a:r>
              <a:rPr lang="en-US" altLang="en-US" sz="4800" dirty="0"/>
              <a:t>Grammar in the Classroom</a:t>
            </a:r>
            <a:endParaRPr lang="en-US" altLang="en-US" sz="5400"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4</a:t>
            </a:fld>
            <a:endParaRPr lang="en-US" dirty="0"/>
          </a:p>
        </p:txBody>
      </p:sp>
      <p:pic>
        <p:nvPicPr>
          <p:cNvPr id="8" name="Purdue CoBrand">
            <a:extLst>
              <a:ext uri="{FF2B5EF4-FFF2-40B4-BE49-F238E27FC236}">
                <a16:creationId xmlns:a16="http://schemas.microsoft.com/office/drawing/2014/main" id="{754856AD-9DF9-CD41-9919-48B69E294564}"/>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9E928E2D-1943-1CE3-8CBA-B45F5C8BFE31}"/>
              </a:ext>
            </a:extLst>
          </p:cNvPr>
          <p:cNvSpPr txBox="1"/>
          <p:nvPr/>
        </p:nvSpPr>
        <p:spPr>
          <a:xfrm>
            <a:off x="462008" y="1332230"/>
            <a:ext cx="7000875" cy="3970318"/>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1033463" indent="-2349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latin typeface="+mn-lt"/>
              </a:rPr>
              <a:t>However…</a:t>
            </a:r>
          </a:p>
          <a:p>
            <a:endParaRPr lang="en-US" altLang="en-US" dirty="0">
              <a:latin typeface="+mn-lt"/>
            </a:endParaRPr>
          </a:p>
          <a:p>
            <a:pPr>
              <a:buFont typeface="Wingdings" pitchFamily="2" charset="2"/>
              <a:buChar char="§"/>
            </a:pPr>
            <a:r>
              <a:rPr lang="en-US" altLang="en-US" dirty="0">
                <a:latin typeface="+mn-lt"/>
              </a:rPr>
              <a:t>Grammar mistakes can distract the reader from their ideas/expression.</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Grammar affects a writer’s ethos:</a:t>
            </a:r>
          </a:p>
          <a:p>
            <a:pPr>
              <a:buFont typeface="Wingdings" pitchFamily="2" charset="2"/>
              <a:buChar char="§"/>
            </a:pPr>
            <a:endParaRPr lang="en-US" altLang="en-US" dirty="0">
              <a:latin typeface="+mn-lt"/>
            </a:endParaRPr>
          </a:p>
          <a:p>
            <a:pPr lvl="1">
              <a:buFont typeface="Arial" panose="020B0604020202020204" pitchFamily="34" charset="0"/>
              <a:buChar char="•"/>
            </a:pPr>
            <a:r>
              <a:rPr lang="en-US" altLang="en-US" dirty="0">
                <a:latin typeface="+mn-lt"/>
              </a:rPr>
              <a:t>Did the writer seem educated?</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Did s/he appear to take the work seriously?</a:t>
            </a:r>
          </a:p>
          <a:p>
            <a:pPr lvl="1"/>
            <a:endParaRPr lang="en-US" altLang="en-US" dirty="0">
              <a:latin typeface="+mn-lt"/>
            </a:endParaRPr>
          </a:p>
          <a:p>
            <a:pPr lvl="1">
              <a:buFont typeface="Wingdings" pitchFamily="2" charset="2"/>
              <a:buChar char="§"/>
            </a:pPr>
            <a:r>
              <a:rPr lang="en-US" altLang="en-US" dirty="0">
                <a:latin typeface="+mn-lt"/>
              </a:rPr>
              <a:t>Tools like spell check aren’t always accurate.</a:t>
            </a:r>
          </a:p>
          <a:p>
            <a:endParaRPr lang="en-US" altLang="en-US" dirty="0">
              <a:latin typeface="+mn-lt"/>
            </a:endParaRPr>
          </a:p>
          <a:p>
            <a:endParaRPr lang="en-US" altLang="en-US" dirty="0">
              <a:latin typeface="+mn-lt"/>
            </a:endParaRPr>
          </a:p>
        </p:txBody>
      </p:sp>
    </p:spTree>
    <p:extLst>
      <p:ext uri="{BB962C8B-B14F-4D97-AF65-F5344CB8AC3E}">
        <p14:creationId xmlns:p14="http://schemas.microsoft.com/office/powerpoint/2010/main" val="281898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Grammar in the Classroom</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5</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graphicFrame>
        <p:nvGraphicFramePr>
          <p:cNvPr id="3" name="Diagram 2">
            <a:extLst>
              <a:ext uri="{FF2B5EF4-FFF2-40B4-BE49-F238E27FC236}">
                <a16:creationId xmlns:a16="http://schemas.microsoft.com/office/drawing/2014/main" id="{7F1D6A51-9923-8E5F-D326-C9F349C532B3}"/>
              </a:ext>
            </a:extLst>
          </p:cNvPr>
          <p:cNvGraphicFramePr/>
          <p:nvPr>
            <p:extLst>
              <p:ext uri="{D42A27DB-BD31-4B8C-83A1-F6EECF244321}">
                <p14:modId xmlns:p14="http://schemas.microsoft.com/office/powerpoint/2010/main" val="3439859427"/>
              </p:ext>
            </p:extLst>
          </p:nvPr>
        </p:nvGraphicFramePr>
        <p:xfrm>
          <a:off x="1524000" y="184472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5">
            <a:extLst>
              <a:ext uri="{FF2B5EF4-FFF2-40B4-BE49-F238E27FC236}">
                <a16:creationId xmlns:a16="http://schemas.microsoft.com/office/drawing/2014/main" id="{66020C56-9C45-66C7-D420-480E4930ED18}"/>
              </a:ext>
            </a:extLst>
          </p:cNvPr>
          <p:cNvSpPr txBox="1">
            <a:spLocks noChangeArrowheads="1"/>
          </p:cNvSpPr>
          <p:nvPr/>
        </p:nvSpPr>
        <p:spPr bwMode="auto">
          <a:xfrm>
            <a:off x="424436" y="1208943"/>
            <a:ext cx="7000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a:latin typeface="+mn-lt"/>
              </a:rPr>
              <a:t>Methods of including grammar instruction:</a:t>
            </a:r>
          </a:p>
        </p:txBody>
      </p:sp>
    </p:spTree>
    <p:extLst>
      <p:ext uri="{BB962C8B-B14F-4D97-AF65-F5344CB8AC3E}">
        <p14:creationId xmlns:p14="http://schemas.microsoft.com/office/powerpoint/2010/main" val="311003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Weekly Mini-Lessons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FA1A2FB4-DE42-838B-B3D4-07174D4A1D5A}"/>
              </a:ext>
            </a:extLst>
          </p:cNvPr>
          <p:cNvSpPr txBox="1"/>
          <p:nvPr/>
        </p:nvSpPr>
        <p:spPr>
          <a:xfrm>
            <a:off x="462008" y="1332230"/>
            <a:ext cx="7000875" cy="3970318"/>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1033463" indent="-2349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solidFill>
                  <a:srgbClr val="0070C0"/>
                </a:solidFill>
                <a:latin typeface="+mn-lt"/>
              </a:rPr>
              <a:t>If your strength is lecture:</a:t>
            </a:r>
          </a:p>
          <a:p>
            <a:endParaRPr lang="en-US" altLang="en-US" dirty="0">
              <a:latin typeface="+mn-lt"/>
            </a:endParaRPr>
          </a:p>
          <a:p>
            <a:pPr>
              <a:buFont typeface="Wingdings" pitchFamily="2" charset="2"/>
              <a:buChar char="§"/>
            </a:pPr>
            <a:r>
              <a:rPr lang="en-US" altLang="en-US" dirty="0">
                <a:latin typeface="+mn-lt"/>
              </a:rPr>
              <a:t>Choose a common error you’ve noticed in students’ papers that week.</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Illustrate the error in context.</a:t>
            </a:r>
          </a:p>
          <a:p>
            <a:pPr>
              <a:buFont typeface="Wingdings" pitchFamily="2" charset="2"/>
              <a:buChar char="§"/>
            </a:pPr>
            <a:endParaRPr lang="en-US" altLang="en-US" dirty="0">
              <a:latin typeface="+mn-lt"/>
            </a:endParaRPr>
          </a:p>
          <a:p>
            <a:pPr lvl="1">
              <a:buFont typeface="Arial" panose="020B0604020202020204" pitchFamily="34" charset="0"/>
              <a:buChar char="•"/>
            </a:pPr>
            <a:r>
              <a:rPr lang="en-US" altLang="en-US" dirty="0">
                <a:latin typeface="+mn-lt"/>
              </a:rPr>
              <a:t>Bring photocopies of a paper excerpt.</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Work on an overhead copy.</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Offer methods of recognizing the error.</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Have students work in pairs on a sample text</a:t>
            </a:r>
          </a:p>
        </p:txBody>
      </p:sp>
    </p:spTree>
    <p:extLst>
      <p:ext uri="{BB962C8B-B14F-4D97-AF65-F5344CB8AC3E}">
        <p14:creationId xmlns:p14="http://schemas.microsoft.com/office/powerpoint/2010/main" val="40225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Weekly Mini-Lessons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4798D1E5-4F16-7AC2-8D41-55755117C7DF}"/>
              </a:ext>
            </a:extLst>
          </p:cNvPr>
          <p:cNvSpPr txBox="1"/>
          <p:nvPr/>
        </p:nvSpPr>
        <p:spPr>
          <a:xfrm>
            <a:off x="462008" y="1332230"/>
            <a:ext cx="7000875" cy="3970318"/>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latin typeface="+mn-lt"/>
              </a:rPr>
              <a:t>What to keep in mind with this approach:</a:t>
            </a:r>
          </a:p>
          <a:p>
            <a:endParaRPr lang="en-US" altLang="en-US" dirty="0">
              <a:latin typeface="+mn-lt"/>
            </a:endParaRPr>
          </a:p>
          <a:p>
            <a:pPr>
              <a:buFont typeface="Wingdings" pitchFamily="2" charset="2"/>
              <a:buChar char="§"/>
            </a:pPr>
            <a:r>
              <a:rPr lang="en-US" altLang="en-US" dirty="0">
                <a:latin typeface="+mn-lt"/>
              </a:rPr>
              <a:t>Inform students early on that their papers will be used as sample texts.</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Don’t identify the writers of sample papers.</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Nobody wants to be the “bad example.”</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Give students a chance to identify/fix the error before you give it away.</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Let students do the work</a:t>
            </a:r>
          </a:p>
          <a:p>
            <a:endParaRPr lang="en-US" altLang="en-US" dirty="0">
              <a:latin typeface="+mn-lt"/>
            </a:endParaRPr>
          </a:p>
        </p:txBody>
      </p:sp>
    </p:spTree>
    <p:extLst>
      <p:ext uri="{BB962C8B-B14F-4D97-AF65-F5344CB8AC3E}">
        <p14:creationId xmlns:p14="http://schemas.microsoft.com/office/powerpoint/2010/main" val="140208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553998"/>
          </a:xfrm>
        </p:spPr>
        <p:txBody>
          <a:bodyPr/>
          <a:lstStyle/>
          <a:p>
            <a:r>
              <a:rPr lang="en-US" sz="4000" dirty="0"/>
              <a:t>Student Grammar Presentations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8</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AE7AE533-069E-9150-AD3A-7341DC16BB72}"/>
              </a:ext>
            </a:extLst>
          </p:cNvPr>
          <p:cNvSpPr txBox="1"/>
          <p:nvPr/>
        </p:nvSpPr>
        <p:spPr>
          <a:xfrm>
            <a:off x="462008" y="1316990"/>
            <a:ext cx="7283450" cy="3693319"/>
          </a:xfrm>
          <a:prstGeom prst="rect">
            <a:avLst/>
          </a:prstGeom>
          <a:noFill/>
        </p:spPr>
        <p:txBody>
          <a:bodyPr>
            <a:spAutoFit/>
          </a:bodyPr>
          <a:lstStyle>
            <a:lvl1pPr>
              <a:defRPr>
                <a:solidFill>
                  <a:schemeClr val="tx1"/>
                </a:solidFill>
                <a:latin typeface="Book Antiqua" panose="02040602050305030304" pitchFamily="18" charset="0"/>
                <a:ea typeface="ＭＳ Ｐゴシック" panose="020B0600070205080204" pitchFamily="34" charset="-128"/>
              </a:defRPr>
            </a:lvl1pPr>
            <a:lvl2pPr marL="914400" indent="-223838">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r>
              <a:rPr lang="en-US" altLang="en-US" b="1" dirty="0">
                <a:solidFill>
                  <a:srgbClr val="0070C0"/>
                </a:solidFill>
                <a:latin typeface="+mn-lt"/>
              </a:rPr>
              <a:t>If you’re a fan of group work:</a:t>
            </a:r>
          </a:p>
          <a:p>
            <a:endParaRPr lang="en-US" altLang="en-US" dirty="0">
              <a:latin typeface="+mn-lt"/>
            </a:endParaRPr>
          </a:p>
          <a:p>
            <a:pPr>
              <a:buFont typeface="Wingdings" pitchFamily="2" charset="2"/>
              <a:buChar char="§"/>
            </a:pPr>
            <a:r>
              <a:rPr lang="en-US" altLang="en-US" dirty="0">
                <a:latin typeface="+mn-lt"/>
              </a:rPr>
              <a:t>Have students pair up and draw grammar topic from a hat. </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On their scheduled day, each pair will:</a:t>
            </a:r>
          </a:p>
          <a:p>
            <a:pPr>
              <a:buFont typeface="Wingdings" pitchFamily="2" charset="2"/>
              <a:buChar char="§"/>
            </a:pPr>
            <a:endParaRPr lang="en-US" altLang="en-US" dirty="0">
              <a:latin typeface="+mn-lt"/>
            </a:endParaRPr>
          </a:p>
          <a:p>
            <a:pPr lvl="1">
              <a:buFont typeface="Arial" panose="020B0604020202020204" pitchFamily="34" charset="0"/>
              <a:buChar char="•"/>
            </a:pPr>
            <a:r>
              <a:rPr lang="en-US" altLang="en-US" dirty="0">
                <a:latin typeface="+mn-lt"/>
              </a:rPr>
              <a:t>Give a 10-minute presentation.</a:t>
            </a:r>
          </a:p>
          <a:p>
            <a:pPr lvl="1">
              <a:buFont typeface="Arial" panose="020B0604020202020204" pitchFamily="34" charset="0"/>
              <a:buChar char="•"/>
            </a:pPr>
            <a:endParaRPr lang="en-US" altLang="en-US" dirty="0">
              <a:latin typeface="+mn-lt"/>
            </a:endParaRPr>
          </a:p>
          <a:p>
            <a:pPr lvl="1">
              <a:buFont typeface="Arial" panose="020B0604020202020204" pitchFamily="34" charset="0"/>
              <a:buChar char="•"/>
            </a:pPr>
            <a:r>
              <a:rPr lang="en-US" altLang="en-US" dirty="0">
                <a:latin typeface="+mn-lt"/>
              </a:rPr>
              <a:t>Create an accompanying handout for the class.</a:t>
            </a:r>
          </a:p>
          <a:p>
            <a:pPr>
              <a:buFont typeface="Wingdings" pitchFamily="2" charset="2"/>
              <a:buChar char="§"/>
            </a:pPr>
            <a:endParaRPr lang="en-US" altLang="en-US" dirty="0">
              <a:latin typeface="+mn-lt"/>
            </a:endParaRPr>
          </a:p>
          <a:p>
            <a:pPr>
              <a:buFont typeface="Wingdings" pitchFamily="2" charset="2"/>
              <a:buChar char="§"/>
            </a:pPr>
            <a:r>
              <a:rPr lang="en-US" altLang="en-US" dirty="0">
                <a:latin typeface="+mn-lt"/>
              </a:rPr>
              <a:t>Encourage students to make presentations fun (quiz shows with prizes, role playing, etc.).</a:t>
            </a:r>
          </a:p>
          <a:p>
            <a:endParaRPr lang="en-US" altLang="en-US" dirty="0">
              <a:latin typeface="+mn-lt"/>
            </a:endParaRPr>
          </a:p>
        </p:txBody>
      </p:sp>
    </p:spTree>
    <p:extLst>
      <p:ext uri="{BB962C8B-B14F-4D97-AF65-F5344CB8AC3E}">
        <p14:creationId xmlns:p14="http://schemas.microsoft.com/office/powerpoint/2010/main" val="3755687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553998"/>
          </a:xfrm>
        </p:spPr>
        <p:txBody>
          <a:bodyPr/>
          <a:lstStyle/>
          <a:p>
            <a:r>
              <a:rPr lang="en-US" sz="4000" dirty="0"/>
              <a:t>Student Grammar Presentations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9</a:t>
            </a:fld>
            <a:endParaRPr lang="en-US" dirty="0"/>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BD0CC485-5754-17D5-31AF-C19EAFDEA098}"/>
              </a:ext>
            </a:extLst>
          </p:cNvPr>
          <p:cNvSpPr txBox="1"/>
          <p:nvPr/>
        </p:nvSpPr>
        <p:spPr>
          <a:xfrm>
            <a:off x="462008" y="1362710"/>
            <a:ext cx="7283450" cy="2585323"/>
          </a:xfrm>
          <a:prstGeom prst="rect">
            <a:avLst/>
          </a:prstGeom>
          <a:noFill/>
        </p:spPr>
        <p:txBody>
          <a:bodyPr>
            <a:spAutoFit/>
          </a:bodyPr>
          <a:lstStyle/>
          <a:p>
            <a:pPr fontAlgn="auto">
              <a:spcBef>
                <a:spcPts val="0"/>
              </a:spcBef>
              <a:spcAft>
                <a:spcPts val="0"/>
              </a:spcAft>
              <a:defRPr/>
            </a:pPr>
            <a:r>
              <a:rPr lang="en-US" b="1" dirty="0">
                <a:ea typeface="+mn-ea"/>
                <a:cs typeface="Optima"/>
              </a:rPr>
              <a:t>What to keep in mind with this approach:</a:t>
            </a:r>
          </a:p>
          <a:p>
            <a:pPr fontAlgn="auto">
              <a:spcBef>
                <a:spcPts val="0"/>
              </a:spcBef>
              <a:spcAft>
                <a:spcPts val="0"/>
              </a:spcAft>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Point students to resources like the OWL or a writing handbook.</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Make sure students understand the grammatical jargon they encounter/use. Will their audience understand it?</a:t>
            </a:r>
          </a:p>
          <a:p>
            <a:pPr marL="465138" indent="-231775" fontAlgn="auto">
              <a:spcBef>
                <a:spcPts val="0"/>
              </a:spcBef>
              <a:spcAft>
                <a:spcPts val="0"/>
              </a:spcAft>
              <a:buFont typeface="Wingdings" panose="05000000000000000000" pitchFamily="2" charset="2"/>
              <a:buChar char="§"/>
              <a:defRPr/>
            </a:pPr>
            <a:endParaRPr lang="en-US" dirty="0">
              <a:ea typeface="+mn-ea"/>
              <a:cs typeface="Optima"/>
            </a:endParaRPr>
          </a:p>
          <a:p>
            <a:pPr marL="465138" indent="-231775" fontAlgn="auto">
              <a:spcBef>
                <a:spcPts val="0"/>
              </a:spcBef>
              <a:spcAft>
                <a:spcPts val="0"/>
              </a:spcAft>
              <a:buFont typeface="Wingdings" panose="05000000000000000000" pitchFamily="2" charset="2"/>
              <a:buChar char="§"/>
              <a:defRPr/>
            </a:pPr>
            <a:r>
              <a:rPr lang="en-US" dirty="0">
                <a:ea typeface="+mn-ea"/>
                <a:cs typeface="Optima"/>
              </a:rPr>
              <a:t>Meet with pairs during conferences to preview their presentations.</a:t>
            </a:r>
          </a:p>
        </p:txBody>
      </p:sp>
    </p:spTree>
    <p:extLst>
      <p:ext uri="{BB962C8B-B14F-4D97-AF65-F5344CB8AC3E}">
        <p14:creationId xmlns:p14="http://schemas.microsoft.com/office/powerpoint/2010/main" val="2724667650"/>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APA7" id="{95A2C0BD-5A8E-224A-ADDE-CE5525B01452}" vid="{8FECD612-194B-FC48-8AEF-6BA0ADAD19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67</TotalTime>
  <Words>3624</Words>
  <Application>Microsoft Macintosh PowerPoint</Application>
  <PresentationFormat>On-screen Show (4:3)</PresentationFormat>
  <Paragraphs>289</Paragraphs>
  <Slides>18</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Acumin Pro ExtraCondensed Smbd</vt:lpstr>
      <vt:lpstr>United Sans Rg Md</vt:lpstr>
      <vt:lpstr>Acumin Pro ExtraCondensed</vt:lpstr>
      <vt:lpstr>Acumin Pro</vt:lpstr>
      <vt:lpstr>Optima</vt:lpstr>
      <vt:lpstr>Acumin Pro Semibold</vt:lpstr>
      <vt:lpstr>United Sans Cd Md</vt:lpstr>
      <vt:lpstr>Book Antiqua</vt:lpstr>
      <vt:lpstr>Calibri</vt:lpstr>
      <vt:lpstr>Wingdings</vt:lpstr>
      <vt:lpstr>Acumin Pro Medium</vt:lpstr>
      <vt:lpstr>Arial</vt:lpstr>
      <vt:lpstr>Acumin Pro SemiCondensed</vt:lpstr>
      <vt:lpstr>Purdue1</vt:lpstr>
      <vt:lpstr>Teaching and assessing grammar in the writing classroom</vt:lpstr>
      <vt:lpstr>Assessing Grammar Effectively</vt:lpstr>
      <vt:lpstr>Students and Grammar</vt:lpstr>
      <vt:lpstr>Grammar in the Classroom</vt:lpstr>
      <vt:lpstr>Grammar in the Classroom</vt:lpstr>
      <vt:lpstr>Weekly Mini-Lessons</vt:lpstr>
      <vt:lpstr>Weekly Mini-Lessons</vt:lpstr>
      <vt:lpstr>Student Grammar Presentations</vt:lpstr>
      <vt:lpstr>Student Grammar Presentations</vt:lpstr>
      <vt:lpstr>Student Grammar Presentations</vt:lpstr>
      <vt:lpstr>Student Grammar Presentations</vt:lpstr>
      <vt:lpstr>Independent Study Guide</vt:lpstr>
      <vt:lpstr>Independent Study Guide</vt:lpstr>
      <vt:lpstr>Making Grammatical Errors</vt:lpstr>
      <vt:lpstr>Proofreading Strategies</vt:lpstr>
      <vt:lpstr>Proofreading Strategies</vt:lpstr>
      <vt:lpstr>Grading Follow-Up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dc:title>
  <dc:creator>Colon, Garrett Ivan</dc:creator>
  <cp:lastModifiedBy>Juan Carlos Montoya Lopez</cp:lastModifiedBy>
  <cp:revision>9</cp:revision>
  <dcterms:created xsi:type="dcterms:W3CDTF">2022-12-29T13:44:14Z</dcterms:created>
  <dcterms:modified xsi:type="dcterms:W3CDTF">2025-09-26T18:45:17Z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2022-12-14T17:52:10Z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363de9d3-6747-4948-a07a-488fb0aa48d1</vt:lpwstr>
  </property>
  <property fmtid="{D5CDD505-2E9C-101B-9397-08002B2CF9AE}" pid="8" name="MSIP_Label_4044bd30-2ed7-4c9d-9d12-46200872a97b_ContentBits">
    <vt:lpwstr>0</vt:lpwstr>
  </property>
</Properties>
</file>