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363" r:id="rId2"/>
    <p:sldId id="342" r:id="rId3"/>
    <p:sldId id="341" r:id="rId4"/>
    <p:sldId id="344" r:id="rId5"/>
    <p:sldId id="343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62" r:id="rId18"/>
    <p:sldId id="277" r:id="rId19"/>
  </p:sldIdLst>
  <p:sldSz cx="9144000" cy="6858000" type="screen4x3"/>
  <p:notesSz cx="6858000" cy="9144000"/>
  <p:embeddedFontLst>
    <p:embeddedFont>
      <p:font typeface="Avenir Next LT Pro" panose="020B0504020202020204" pitchFamily="34" charset="77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Franklin Gothic Medium Cond" panose="020B0606030402020204" pitchFamily="34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6F7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4654"/>
  </p:normalViewPr>
  <p:slideViewPr>
    <p:cSldViewPr snapToGrid="0">
      <p:cViewPr varScale="1">
        <p:scale>
          <a:sx n="104" d="100"/>
          <a:sy n="104" d="100"/>
        </p:scale>
        <p:origin x="2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531F-41E1-0642-B8A9-8B1867EF3D98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A203F-166C-CB40-A3F0-83BA02E1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A203F-166C-CB40-A3F0-83BA02E13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A203F-166C-CB40-A3F0-83BA02E13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A203F-166C-CB40-A3F0-83BA02E13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3C67C-FFAC-6403-9A95-060BE2F38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051016"/>
            <a:ext cx="5009780" cy="5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221A35A-2648-6F9F-10F9-603BA71E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409-E40C-4388-20C1-E2C34AAC7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7398C2-BD3A-2D3A-CE83-DB5609F6A8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3AAB972-9CEB-27DE-119B-74B391E6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07CF-EFC3-A085-E4B9-A7FB07BF76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E7951-0389-BBD4-AC32-707E73663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32772CED-5DF0-B9F2-A78A-4E9A3894D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15040-CB6D-5233-AA93-DD76CFE00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3553D-D112-249D-8977-A9E0AB1F8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44243070-2D61-965C-9E18-B3D7C6ECF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F588-A349-D254-17C4-4E24C922C1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0205F-7DE0-BB51-98A3-9C7BDD15E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E6C8536C-D431-05E3-65BF-25F437B3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8EA8-7459-5120-CB09-F686BB674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9B01C-6B22-765E-2A34-7C094C6DB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2895CD1-985A-0246-0A03-652625D8B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BBBE76-BB04-F5A1-7113-49430D9ADB0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9A350F-3736-2206-C122-46B2054F41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D14C6799-E59E-5D63-419A-734A1E4EC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C82E-83EC-CA0F-5313-8A450D39597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E9F41-8DD1-EC59-006F-3B5DE2376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FF1F47B4-C1F8-3104-7C95-F3C41016C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F3C0-B493-DBA3-7C75-1B8A2685FB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BDC05C-C7D7-FA80-D5C3-65F032445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71541E48-83C5-5EB5-97B8-98DFEB175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2C2AD-E170-6DFA-7E9F-837CA6A5C6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FFF98-6FCF-78C1-6D40-045C5DB613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493C21-4EE2-0FC6-BB33-B8E9F941653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98082-E187-BC6A-5277-5B3C0903A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16840224-B911-9DB4-12A7-EBDE3D447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A6FF5-B380-71E0-5A80-02C66128B9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4A97DDBF-179C-94C6-3E37-D16A4C82E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294F2-EC68-2D76-0903-15025DDF8C7C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B21D0-9B37-861A-95D4-6F42A4AE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C32A6-36FD-B92B-21F6-F198BD24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FA674-84FF-7A50-E57C-B8F4C832B7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203" y="5907797"/>
            <a:ext cx="5009780" cy="5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0A142358-0FE4-9B97-6440-26990DA32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1B22C-85ED-0FDF-E153-688207C39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1EDF2-6497-CC90-CFD1-1F7C473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14688-1208-2823-26A7-B4C532647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F65-E927-86B0-FC60-81F49DC6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0B60D-A8B4-7A69-03C2-D484DE14A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7" name="Purdue Logo" descr="Purdue Logo">
            <a:extLst>
              <a:ext uri="{FF2B5EF4-FFF2-40B4-BE49-F238E27FC236}">
                <a16:creationId xmlns:a16="http://schemas.microsoft.com/office/drawing/2014/main" id="{E5D3423E-06BB-9735-48C8-9AC284204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E2ED7-F46C-3808-A251-0EE750182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87819-0A27-B8C3-52E9-5F01BFFFD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EDABB844-3818-42EE-9372-04EA0739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9B2E1-CAD7-D7BC-B523-9F175D3336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77FDD-9DEA-9885-F8DF-B7B8A6615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D36B521-DA27-439D-D385-E7825E5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B1CBC-6790-5C40-1FCC-1AF80EF7DE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A0990-5D1E-8F78-85CD-AB34926E0D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64" y="6193522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10E42B-CA01-3C5C-40BB-5E88C5A0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09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D269-FE13-6633-11D7-C473ADF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ranklin Gothic Medium Cond"/>
              </a:rPr>
              <a:t>Teaching and Assessing Grammar In The Writing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0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301C1-986B-021C-52B5-68AC97F44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F7BD3-94DF-633D-78E7-E0599B2DD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E8377-208A-DBEF-296A-A9792C03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rgbClr val="CFB991"/>
                </a:solidFill>
                <a:latin typeface="Franklin Gothic Medium Cond"/>
              </a:rPr>
              <a:t>Student Grammar Presentations (cont. 2)</a:t>
            </a:r>
            <a:endParaRPr lang="en-US" sz="4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EA76-DFEA-1CBD-63E8-E2C52261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845370"/>
            <a:ext cx="7846992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If you need to use conference time: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Address grammar one -on-one in context.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Using the student’s recent writing: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Focus on one pattern of error at a time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Have the student identify and correct the errors in his/her own paper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Model revision techniques/alternatives</a:t>
            </a: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B97F544-CD9C-FD6D-6D26-E2E613F536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9066-D34C-D1A3-B522-01251759A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5CF42-289C-A328-27BD-9221C1E36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3575A5-E702-D17A-F7E5-7A3B4E13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rgbClr val="CFB991"/>
                </a:solidFill>
                <a:latin typeface="Franklin Gothic Medium Cond"/>
              </a:rPr>
              <a:t>Student Grammar Presentations (cont. 3)</a:t>
            </a:r>
            <a:endParaRPr lang="en-US" sz="4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C9486-45BE-32E6-5C6D-B4D79925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845370"/>
            <a:ext cx="7846992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What to keep in mind with this approach: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Don’t overwhelm the student. Focus on only one or two errors per conference.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Give students a mini -assignment or goal for next time: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Example: Eliminate comma splices in your next paper.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Example: Be able to summarize the rules for semi-colon use.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>
              <a:latin typeface="Avenir Next LT Pro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CED5B7-9B02-772F-0257-33831E338D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40B6-2F34-17C6-A0B3-03A9FDA6B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39E82D-FA99-C1C0-BFA3-5C18AB6B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810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-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26C8CC-EFC3-0C81-8293-1E3492CB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613061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Independent Study Guide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2BC8-5846-CA6E-AF54-76C8DE77E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2029988"/>
            <a:ext cx="7846992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If you’re a proponent of individual study: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Hand out a packet of grammar study materials at the beginning of the semester.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Use a sample text each week to illustrate a grammar rule from the packet.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Hold a class review session.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Schedule a test or quizzes over the materials.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venir Next LT Pro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BA23D1-586B-6A90-ADF1-3413D203C7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91C1-7A91-ECD9-0661-32E2A57B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758AA-16D1-2F7D-6B65-E3D84A488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2949D-9494-2688-02F3-5BB7DB6B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Independent Study Guide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F18C-CA9E-A658-D4F1-68197872A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845370"/>
            <a:ext cx="7846992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What to keep in mind with this approach: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Give students opportunities to see the grammar rules and concepts in context.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Review rules and concepts in conferences.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Have students work on sample texts in class.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venir Next LT Pro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F696EEB-9635-C061-ED29-D07B7197DD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DC5E-D7A1-D2DD-0D6A-B79F1E568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66926-07BD-0BBB-88E4-365F4DB4A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1497-09DA-2873-598F-F7659EAC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Making Grammatical Errors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515DB-57CA-CCBE-A315-2186F6DD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845370"/>
            <a:ext cx="7846992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When you’re grading papers: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Focus on a </a:t>
            </a:r>
            <a:r>
              <a:rPr lang="en-US" sz="2200" b="1" dirty="0"/>
              <a:t>pattern</a:t>
            </a:r>
            <a:r>
              <a:rPr lang="en-US" sz="2200" dirty="0"/>
              <a:t> of error.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Correct only the </a:t>
            </a:r>
            <a:r>
              <a:rPr lang="en-US" sz="2200" b="1" dirty="0"/>
              <a:t>first</a:t>
            </a:r>
            <a:r>
              <a:rPr lang="en-US" sz="2200" dirty="0"/>
              <a:t> </a:t>
            </a:r>
            <a:r>
              <a:rPr lang="en-US" sz="2200" b="1" dirty="0"/>
              <a:t>instance</a:t>
            </a:r>
            <a:r>
              <a:rPr lang="en-US" sz="2200" dirty="0"/>
              <a:t> of an error.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Place a check mark in the margin beside the line where the error occurs.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Discuss patterns during conferences.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Resist the urge to edit —let the student do the work!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502008-B843-6274-DA64-1806704AEA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EF579-3654-0E68-63E4-6F12B018B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3DB9F-F55B-8472-C34E-988D8E31F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8429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F56514-E49A-7ED8-8A40-FB7E3AD5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629351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Proofreading Strategies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14931-278A-7188-6532-943748316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2062567"/>
            <a:ext cx="7846992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Discuss proofreading strategies in class and encourage students to: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Read their papers out loud.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Have a friend or roommate read it out loud while they look on.</a:t>
            </a:r>
            <a:endParaRPr lang="en-US" sz="2200" dirty="0">
              <a:cs typeface="Arial"/>
            </a:endParaRPr>
          </a:p>
          <a:p>
            <a:endParaRPr lang="en-US" sz="2200" dirty="0">
              <a:latin typeface="Avenir Next LT Pro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pic>
        <p:nvPicPr>
          <p:cNvPr id="6" name="Picture 5" descr="A group of students collaborating&#10;&#10;">
            <a:extLst>
              <a:ext uri="{FF2B5EF4-FFF2-40B4-BE49-F238E27FC236}">
                <a16:creationId xmlns:a16="http://schemas.microsoft.com/office/drawing/2014/main" id="{A9BF7F2C-A63E-05DE-369F-B145C0F6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532" y="3790227"/>
            <a:ext cx="4076700" cy="21844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80251F-4A01-46AC-5B60-01F8340887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1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72B17-99AF-C7BB-64F2-FB8DA474F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300D-43CE-17FB-4B3D-5839758DC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8429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0DB56E-47E1-1495-F43B-B43DFF72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629351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Proofreading Strategies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EBAE-05BB-8DF7-54B6-2AA82158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040" y="2062567"/>
            <a:ext cx="8341115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3.	Read backwards (from last sentence to first) in order to focus 	the brain on sentence -level error. </a:t>
            </a:r>
          </a:p>
          <a:p>
            <a:r>
              <a:rPr lang="en-US" sz="2200" dirty="0"/>
              <a:t>4. 	Print a paper copy and edit by hand. Give students a handout 	of editorial symbols to help them.</a:t>
            </a:r>
            <a:endParaRPr lang="en-US" sz="2200" dirty="0">
              <a:cs typeface="Arial"/>
            </a:endParaRPr>
          </a:p>
          <a:p>
            <a:endParaRPr lang="en-US" sz="2200" b="1" dirty="0">
              <a:cs typeface="Arial"/>
            </a:endParaRPr>
          </a:p>
          <a:p>
            <a:endParaRPr lang="en-US" sz="2200" dirty="0"/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pic>
        <p:nvPicPr>
          <p:cNvPr id="6" name="Picture 5" descr="Key of editorial symbols">
            <a:extLst>
              <a:ext uri="{FF2B5EF4-FFF2-40B4-BE49-F238E27FC236}">
                <a16:creationId xmlns:a16="http://schemas.microsoft.com/office/drawing/2014/main" id="{3BDDE8F3-F060-D5C1-272A-2443FC3D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87" y="3558688"/>
            <a:ext cx="7625426" cy="219791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6308AB4-9D72-955A-7355-7B35188711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3EBD7-17DB-21DD-C030-9BB74DF7B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7790F-8034-1C2C-5718-FCFB5C7F8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87CCA8-A2E1-D8D8-864F-7E2BD3D6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Grading Follow-Up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6DF9A-6427-A074-F811-5AC7D5DE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096" y="1807361"/>
            <a:ext cx="7879571" cy="36940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Tips: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Encourage students to review and work on their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Discuss errors during conferences.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Have each student review and summarize comments on their paper.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How will they recognize and correct this error from now on?</a:t>
            </a:r>
            <a:endParaRPr lang="en-US" sz="2200" b="1" dirty="0">
              <a:cs typeface="Arial"/>
            </a:endParaRP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17313E-1F82-6A13-2075-850EF960B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2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991" y="3434011"/>
            <a:ext cx="5977812" cy="2807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Purdue </a:t>
            </a:r>
            <a:r>
              <a:rPr lang="en-US" dirty="0">
                <a:ea typeface="+mn-lt"/>
                <a:cs typeface="+mn-lt"/>
              </a:rPr>
              <a:t>OWL</a:t>
            </a:r>
            <a:r>
              <a:rPr lang="en-US" dirty="0"/>
              <a:t> </a:t>
            </a:r>
          </a:p>
          <a:p>
            <a:r>
              <a:rPr lang="en-US" dirty="0"/>
              <a:t>Krach </a:t>
            </a:r>
            <a:r>
              <a:rPr lang="en-US" dirty="0">
                <a:ea typeface="+mn-lt"/>
                <a:cs typeface="+mn-lt"/>
              </a:rPr>
              <a:t>Leadership Center</a:t>
            </a:r>
          </a:p>
          <a:p>
            <a:endParaRPr lang="en-US" dirty="0"/>
          </a:p>
          <a:p>
            <a:r>
              <a:rPr lang="en-US" dirty="0"/>
              <a:t>Web</a:t>
            </a:r>
            <a:r>
              <a:rPr lang="en-US" dirty="0">
                <a:ea typeface="+mn-lt"/>
                <a:cs typeface="+mn-lt"/>
              </a:rPr>
              <a:t>: https://</a:t>
            </a:r>
            <a:r>
              <a:rPr lang="en-US" dirty="0" err="1">
                <a:ea typeface="+mn-lt"/>
                <a:cs typeface="+mn-lt"/>
              </a:rPr>
              <a:t>owl.purdue.edu</a:t>
            </a:r>
            <a:r>
              <a:rPr lang="en-US" dirty="0">
                <a:ea typeface="+mn-lt"/>
                <a:cs typeface="+mn-lt"/>
              </a:rPr>
              <a:t>/</a:t>
            </a:r>
          </a:p>
          <a:p>
            <a:r>
              <a:rPr lang="en-US" dirty="0"/>
              <a:t>Phone</a:t>
            </a:r>
            <a:r>
              <a:rPr lang="en-US" dirty="0">
                <a:ea typeface="+mn-lt"/>
                <a:cs typeface="+mn-lt"/>
              </a:rPr>
              <a:t>: (765) 494-3723</a:t>
            </a:r>
          </a:p>
          <a:p>
            <a:r>
              <a:rPr lang="en-US" dirty="0"/>
              <a:t>Email: </a:t>
            </a:r>
            <a:r>
              <a:rPr lang="en-US" dirty="0" err="1"/>
              <a:t>writing.lab@purdue.edu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293C9-E497-2B9C-1362-4CACD0AA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F56FA8-CA1E-71F4-63C8-6F85DF48A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>
                <a:solidFill>
                  <a:srgbClr val="CFB991"/>
                </a:solidFill>
                <a:latin typeface="Franklin Gothic Medium Cond"/>
              </a:rPr>
              <a:t>Presentation Overview</a:t>
            </a:r>
            <a:endParaRPr lang="en-US" sz="4800">
              <a:solidFill>
                <a:srgbClr val="CFB99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F58F5-D7A6-1821-8747-75293817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51A8742-F1B1-EDD7-2683-0FB4375961BC}"/>
              </a:ext>
            </a:extLst>
          </p:cNvPr>
          <p:cNvSpPr txBox="1">
            <a:spLocks/>
          </p:cNvSpPr>
          <p:nvPr/>
        </p:nvSpPr>
        <p:spPr>
          <a:xfrm>
            <a:off x="351064" y="466453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1" kern="1200" cap="none" baseline="0" dirty="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Assessing Grammar Effectively</a:t>
            </a:r>
            <a:endParaRPr lang="en-US" sz="4800" dirty="0">
              <a:solidFill>
                <a:srgbClr val="CFB9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85D49-02C7-50E7-F90E-AA5CA45C0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144" y="1861660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This presentation will cover: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Ways to address grammar in the writing classroom.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Methods of marking grammatical errors in student papers.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Grammar resources for students outside the classroom.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7B1DE0-C38B-CF80-93AA-0041BA55DA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01E0-5319-7255-A5C0-1AD118E6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A0099B-C707-A73E-75D8-0A2772E4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a Problem</a:t>
            </a:r>
            <a:r>
              <a:rPr lang="en-US" baseline="0"/>
              <a:t> Statement?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BEAA1-0FF9-ACDB-32BE-3CA24E6E5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63" y="0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6174E17-67B7-4611-9B7E-CF96C035B149}"/>
              </a:ext>
            </a:extLst>
          </p:cNvPr>
          <p:cNvSpPr txBox="1">
            <a:spLocks/>
          </p:cNvSpPr>
          <p:nvPr/>
        </p:nvSpPr>
        <p:spPr>
          <a:xfrm>
            <a:off x="351064" y="466453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1" kern="1200" cap="none" baseline="0" dirty="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Students and Grammar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C6B11-DA83-47E8-1CF5-27C1A2B39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937678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Students’ relationship with grammar is often an </a:t>
            </a:r>
            <a:r>
              <a:rPr lang="en-US" sz="2200" b="1" dirty="0"/>
              <a:t>antagonistic</a:t>
            </a:r>
            <a:r>
              <a:rPr lang="en-US" sz="2200" dirty="0"/>
              <a:t> one. They may believe that…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Grammar isn’t as important as </a:t>
            </a:r>
            <a:r>
              <a:rPr lang="en-US" sz="2200" b="1" dirty="0"/>
              <a:t>expression</a:t>
            </a:r>
            <a:r>
              <a:rPr lang="en-US" sz="220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If they’re bad at grammar, then they’re </a:t>
            </a:r>
            <a:r>
              <a:rPr lang="en-US" sz="2200" b="1" dirty="0"/>
              <a:t>bad</a:t>
            </a:r>
            <a:r>
              <a:rPr lang="en-US" sz="2200" dirty="0"/>
              <a:t> </a:t>
            </a:r>
            <a:r>
              <a:rPr lang="en-US" sz="2200" b="1" dirty="0"/>
              <a:t>writers</a:t>
            </a:r>
            <a:r>
              <a:rPr lang="en-US" sz="2200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Writing is </a:t>
            </a:r>
            <a:r>
              <a:rPr lang="en-US" sz="2200" b="1" dirty="0"/>
              <a:t>only</a:t>
            </a:r>
            <a:r>
              <a:rPr lang="en-US" sz="2200" dirty="0"/>
              <a:t> a matter of grammar.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DDF75DD-97F6-D166-9458-09A784064F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30B7B-FB91-20CC-E972-A03F22F5B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039CD8-1AC7-28C5-D375-AD4E5E3DC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Formal Problem Statements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6E2DB-A2A9-4096-6B46-D20B3770F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59C4B5C-7EA7-F0E9-856B-54BA3C42039E}"/>
              </a:ext>
            </a:extLst>
          </p:cNvPr>
          <p:cNvSpPr txBox="1">
            <a:spLocks/>
          </p:cNvSpPr>
          <p:nvPr/>
        </p:nvSpPr>
        <p:spPr>
          <a:xfrm>
            <a:off x="351064" y="466453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1" kern="1200" cap="none" baseline="0" dirty="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Grammar in the Classroom</a:t>
            </a:r>
            <a:endParaRPr lang="en-US" sz="4800" dirty="0">
              <a:solidFill>
                <a:srgbClr val="CFB99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5C2E1-DC71-AD13-A72D-7C2B64E89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937678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However…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Grammar mistakes can distract the reader from their ideas/expression.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Grammar affects a writer’s ethos: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Did the writer seem educated?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Did they appear to take the work seriously?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Tools like spell check aren’t always accurate.</a:t>
            </a:r>
            <a:endParaRPr lang="en-US" sz="2200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CBBAFD-25D0-32FF-6DEA-9A85CC3F9C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FEDD0-A016-41F2-00C9-137D563E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A765D3-11F5-C9D0-D101-0E91FAAA2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9B134-1251-2015-6BBC-0221DC3D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Grammar in the Classroom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024A1-553B-99FB-3906-D1E0F3D38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937678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Methods of including grammar instruction:</a:t>
            </a:r>
          </a:p>
          <a:p>
            <a:pPr lvl="1">
              <a:lnSpc>
                <a:spcPct val="100000"/>
              </a:lnSpc>
            </a:pPr>
            <a:endParaRPr lang="en-US" sz="1800" dirty="0">
              <a:latin typeface="Avenir Next LT Pro"/>
            </a:endParaRPr>
          </a:p>
        </p:txBody>
      </p:sp>
      <p:pic>
        <p:nvPicPr>
          <p:cNvPr id="6" name="Picture 5" descr="Different Types of grammar instruction ideas:&#10;Weekly mini Lessons, Student grammar presentations, conference tutorials, and indepedent study guide and tests">
            <a:extLst>
              <a:ext uri="{FF2B5EF4-FFF2-40B4-BE49-F238E27FC236}">
                <a16:creationId xmlns:a16="http://schemas.microsoft.com/office/drawing/2014/main" id="{616EB104-D720-C56C-78C6-7101F2C9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77" y="2356606"/>
            <a:ext cx="5168646" cy="360173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5345A1-5996-F70A-66FF-87F98E33B4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5BE0F-1B37-F196-8C32-E2F9F291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0909AB-D36B-ADCF-73FA-56AA69199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Helping the Audience</a:t>
            </a:r>
            <a:r>
              <a:rPr lang="en-US" baseline="0"/>
              <a:t> Understand Your Work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6A408B-7C83-E41F-DFDB-BD54FC04F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6800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B817255-DA0E-CFBE-65E6-0119835DD23D}"/>
              </a:ext>
            </a:extLst>
          </p:cNvPr>
          <p:cNvSpPr txBox="1">
            <a:spLocks/>
          </p:cNvSpPr>
          <p:nvPr/>
        </p:nvSpPr>
        <p:spPr>
          <a:xfrm>
            <a:off x="351064" y="678220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1" kern="1200" cap="none" baseline="0" dirty="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Weekly Mini-Lessons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5F30E-6A8A-0D17-3AC6-68A6B916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2144016"/>
            <a:ext cx="7846992" cy="33953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If your strength is lecture: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Choose a common error you’ve noticed in students’ papers that week.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Illustrate the error in context.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Bring photocopies of a paper excerpt.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Work on an overhead copy.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Offer methods of recognizing the error.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Have students work in pairs on a sample text.</a:t>
            </a:r>
            <a:endParaRPr lang="en-US" sz="2200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0FDC4D9-4623-64C6-455A-FA12A9D4B2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0CF5-D95A-8268-F6B3-E3253ACD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6F674-2DD3-53AC-7993-321BBA8DE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D1E42-4095-1A8B-9A83-A8B13BA2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Weekly Mini-Lessons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929D4-65E7-BCE1-1EB1-3F0ADFBF9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937678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What to keep in mind with this approach: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Inform students early on that their papers will be used as sample texts.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Don’t identify the writers of sample papers.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Nobody wants to be the “bad example.”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Give students a chance to identify/fix the error before you give it away.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Let students do the work</a:t>
            </a:r>
            <a:endParaRPr lang="en-US" sz="2200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598BA5-D6BA-CBAD-6504-D170C597A3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C4BB-080C-8185-3E99-A67F5CB80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7EEA71-3204-A624-E297-726CB093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B78E75-FE6C-2377-BADD-2F46896B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FB991"/>
                </a:solidFill>
                <a:latin typeface="Franklin Gothic Medium Cond"/>
              </a:rPr>
              <a:t>Student Grammar Presentation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5F95-4C07-1226-0A92-3A643C887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937678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If you’re a fan of group work: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Have students pair up and draw grammar topic from a hat.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On their scheduled day, each pair will: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Give a 10 -minute presentation.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Create an accompanying handout for the class.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Encourage students to make presentations fun (quiz shows with prizes, Kahoot!, etc.)</a:t>
            </a:r>
            <a:endParaRPr lang="en-US" sz="2200" i="1" dirty="0"/>
          </a:p>
          <a:p>
            <a:pPr lvl="1">
              <a:lnSpc>
                <a:spcPct val="100000"/>
              </a:lnSpc>
            </a:pPr>
            <a:endParaRPr lang="en-US" sz="1800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595AAA-D6DD-B5E8-B4E7-0A88C6BB84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CB5D6-8D61-13AB-8EE8-A0F52B5C1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C6778A-C984-19A8-98AE-86EB5AEF5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6" y="1628"/>
            <a:ext cx="9146172" cy="15171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26B26-5A2F-CBD6-E06F-F0332203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466453"/>
            <a:ext cx="8450036" cy="589032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CFB991"/>
                </a:solidFill>
                <a:latin typeface="Franklin Gothic Medium Cond"/>
              </a:rPr>
              <a:t>Student Grammar Presentations (cont.)</a:t>
            </a:r>
            <a:endParaRPr lang="en-US" sz="4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18675-12DB-2906-C847-637209014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386" y="1937678"/>
            <a:ext cx="7846992" cy="3601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What to keep in mind with this approach: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Point students to resources like the OWL or a writing handbook.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Make sure students understand the grammatical jargon they encounter/use. Will their audience understand it?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Meet with pairs during conferences to preview their presentations.</a:t>
            </a:r>
          </a:p>
          <a:p>
            <a:pPr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600" i="1" dirty="0">
              <a:latin typeface="Avenir Next LT Pro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971816-0EA8-E9F2-FCCE-CDFD30DEC0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 Statements" id="{37DB91D9-0ED3-224E-B945-3BD5F28F41A5}" vid="{DF262C44-66F0-084A-A376-218FCFB1CC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867</Words>
  <Application>Microsoft Macintosh PowerPoint</Application>
  <PresentationFormat>On-screen Show (4:3)</PresentationFormat>
  <Paragraphs>132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Franklin Gothic Medium</vt:lpstr>
      <vt:lpstr>Avenir Next LT Pro</vt:lpstr>
      <vt:lpstr>Franklin Gothic Medium Cond</vt:lpstr>
      <vt:lpstr>Arial</vt:lpstr>
      <vt:lpstr>Franklin Gothic Book</vt:lpstr>
      <vt:lpstr>Calibri</vt:lpstr>
      <vt:lpstr>Wingdings</vt:lpstr>
      <vt:lpstr>Office Theme</vt:lpstr>
      <vt:lpstr>Teaching and Assessing Grammar In The Writing Classroom</vt:lpstr>
      <vt:lpstr>Presentation Overview</vt:lpstr>
      <vt:lpstr>What is a Problem Statement?</vt:lpstr>
      <vt:lpstr>Formal Problem Statements</vt:lpstr>
      <vt:lpstr>Grammar in the Classroom (cont.)</vt:lpstr>
      <vt:lpstr>Helping the Audience Understand Your Work</vt:lpstr>
      <vt:lpstr>Weekly Mini-Lessons (cont.)</vt:lpstr>
      <vt:lpstr>Student Grammar Presentation</vt:lpstr>
      <vt:lpstr>Student Grammar Presentations (cont.)</vt:lpstr>
      <vt:lpstr>Student Grammar Presentations (cont. 2)</vt:lpstr>
      <vt:lpstr>Student Grammar Presentations (cont. 3)</vt:lpstr>
      <vt:lpstr>Independent Study Guide</vt:lpstr>
      <vt:lpstr>Independent Study Guide (cont.)</vt:lpstr>
      <vt:lpstr>Making Grammatical Errors</vt:lpstr>
      <vt:lpstr>Proofreading Strategies</vt:lpstr>
      <vt:lpstr>Proofreading Strategies (cont.)</vt:lpstr>
      <vt:lpstr>Grading Follow-Up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Gnapika Birlangi</dc:creator>
  <cp:lastModifiedBy>Juan Carlos Montoya Lopez</cp:lastModifiedBy>
  <cp:revision>3</cp:revision>
  <dcterms:created xsi:type="dcterms:W3CDTF">2026-04-03T17:02:12Z</dcterms:created>
  <dcterms:modified xsi:type="dcterms:W3CDTF">2026-05-26T19:59:35Z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2025-07-22T18:26:55Z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3fdb6f54-ac96-421a-8edc-a38ee2b3efd3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50, 3, 0, 1</vt:lpwstr>
  </property>
</Properties>
</file>