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1"/>
  </p:notesMasterIdLst>
  <p:sldIdLst>
    <p:sldId id="257" r:id="rId2"/>
    <p:sldId id="258" r:id="rId3"/>
    <p:sldId id="259"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15" r:id="rId20"/>
  </p:sldIdLst>
  <p:sldSz cx="9144000" cy="6858000" type="screen4x3"/>
  <p:notesSz cx="6858000" cy="9144000"/>
  <p:embeddedFontLst>
    <p:embeddedFont>
      <p:font typeface="Acumin Pro" panose="020B0504020202020204" pitchFamily="34" charset="77"/>
      <p:regular r:id="rId22"/>
      <p:bold r:id="rId23"/>
      <p:italic r:id="rId24"/>
      <p:boldItalic r:id="rId25"/>
    </p:embeddedFont>
    <p:embeddedFont>
      <p:font typeface="Acumin Pro ExtraCondensed" panose="020B0508020202020204" pitchFamily="34" charset="77"/>
      <p:regular r:id="rId26"/>
      <p:bold r:id="rId27"/>
      <p:italic r:id="rId28"/>
      <p:boldItalic r:id="rId29"/>
    </p:embeddedFont>
    <p:embeddedFont>
      <p:font typeface="Acumin Pro ExtraCondensed Smbd"/>
      <p:regular r:id="rId30"/>
      <p:bold r:id="rId31"/>
      <p:italic r:id="rId32"/>
      <p:boldItalic r:id="rId33"/>
    </p:embeddedFont>
    <p:embeddedFont>
      <p:font typeface="Acumin Pro Medium" panose="020B0604020202020204" pitchFamily="34" charset="77"/>
      <p:regular r:id="rId34"/>
      <p:italic r:id="rId35"/>
    </p:embeddedFont>
    <p:embeddedFont>
      <p:font typeface="Acumin Pro Semibold" panose="020B0704020202020204" pitchFamily="34" charset="77"/>
      <p:regular r:id="rId36"/>
      <p:bold r:id="rId37"/>
      <p:italic r:id="rId38"/>
      <p:boldItalic r:id="rId39"/>
    </p:embeddedFont>
    <p:embeddedFont>
      <p:font typeface="Acumin Pro SemiCondensed" panose="020B0506020202020204" pitchFamily="34" charset="77"/>
      <p:regular r:id="rId40"/>
      <p:bold r:id="rId41"/>
      <p:italic r:id="rId42"/>
      <p:boldItalic r:id="rId43"/>
    </p:embeddedFont>
    <p:embeddedFont>
      <p:font typeface="Book Antiqua" panose="02040602050305030304" pitchFamily="18"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United Sans Cd Md" pitchFamily="2" charset="77"/>
      <p:regular r:id="rId52"/>
    </p:embeddedFont>
    <p:embeddedFont>
      <p:font typeface="United Sans Rg Md" pitchFamily="2" charset="77"/>
      <p:regular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80952"/>
  </p:normalViewPr>
  <p:slideViewPr>
    <p:cSldViewPr snapToGrid="0" snapToObjects="1">
      <p:cViewPr varScale="1">
        <p:scale>
          <a:sx n="102" d="100"/>
          <a:sy n="102" d="100"/>
        </p:scale>
        <p:origin x="1936" y="1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font" Target="fonts/font3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73C89C-399F-442E-B283-5BF01B1E7978}"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06F70B2-B0EE-4869-8D9B-31816A7738A6}" type="pres">
      <dgm:prSet presAssocID="{D573C89C-399F-442E-B283-5BF01B1E7978}" presName="linearFlow" presStyleCnt="0">
        <dgm:presLayoutVars>
          <dgm:resizeHandles val="exact"/>
        </dgm:presLayoutVars>
      </dgm:prSet>
      <dgm:spPr/>
    </dgm:pt>
  </dgm:ptLst>
  <dgm:cxnLst>
    <dgm:cxn modelId="{F651D02E-DE3E-45EF-8389-81B373F96A3E}" type="presOf" srcId="{D573C89C-399F-442E-B283-5BF01B1E7978}" destId="{B06F70B2-B0EE-4869-8D9B-31816A7738A6}"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2/24/23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Rationale:  </a:t>
            </a:r>
            <a:r>
              <a:rPr lang="en-US" altLang="en-US" dirty="0"/>
              <a:t>Welcome to “Crossing the Finish Line:  Writing a Job Acceptance Letter.”  The facilitator may use these PowerPoint slides in an interactive presentation to help students understand how to prepare a job acceptance letter.  This presentation is ideal for students who are involved in the job search process.</a:t>
            </a:r>
          </a:p>
          <a:p>
            <a:pPr>
              <a:spcBef>
                <a:spcPct val="0"/>
              </a:spcBef>
            </a:pPr>
            <a:endParaRPr lang="en-US" altLang="en-US" dirty="0"/>
          </a:p>
          <a:p>
            <a:pPr>
              <a:spcBef>
                <a:spcPct val="0"/>
              </a:spcBef>
            </a:pPr>
            <a:r>
              <a:rPr lang="en-US" altLang="en-US" dirty="0"/>
              <a:t>Design Contributor and Revising Author: Arielle McKee, 2014; Garrett Iván Colón, 2023</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a:t>
            </a:fld>
            <a:endParaRPr lang="en-US"/>
          </a:p>
        </p:txBody>
      </p:sp>
    </p:spTree>
    <p:extLst>
      <p:ext uri="{BB962C8B-B14F-4D97-AF65-F5344CB8AC3E}">
        <p14:creationId xmlns:p14="http://schemas.microsoft.com/office/powerpoint/2010/main" val="310448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This slide discusses the appropriate tone that the applicant should utilize in the acceptance letter.  The facilitator should begin by defining “tone” and the way in which a job acceptance letter should be written.  The following slides will address this topic in more detail.</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417645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This slide highlights the tone that should be used in a job acceptance letter. Each topic will be covered in greater detail in the following slides.</a:t>
            </a:r>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344150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A job acceptance letter should exhibit the self-confidence of an applicant.  After all, the applicant has been offered the position for which he/she has applied.  The employer has recognized the applicant’s talents and abilities.</a:t>
            </a:r>
          </a:p>
          <a:p>
            <a:pPr>
              <a:spcBef>
                <a:spcPct val="0"/>
              </a:spcBef>
            </a:pPr>
            <a:r>
              <a:rPr lang="en-US" altLang="en-US" dirty="0"/>
              <a:t>However, the facilitator may stress that the applicant should avoid sounding arrogant or presumptuous.  A tone that is over-confident will often deter an employer and can create tension and/or an uncomfortable situation.</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283453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A job acceptance letter should clearly express gratitude for the offer.  However, a tone should be used that appears gracious while remaining sincere.  Excessive flattery or outrageous expressions of gratitude will immediately sound “fake” and “phony.”  Because the “tone” of the letter is a direct reflection of the writer, the applicant should always assume a tone that is honest and sincere.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13</a:t>
            </a:fld>
            <a:endParaRPr lang="en-US"/>
          </a:p>
        </p:txBody>
      </p:sp>
    </p:spTree>
    <p:extLst>
      <p:ext uri="{BB962C8B-B14F-4D97-AF65-F5344CB8AC3E}">
        <p14:creationId xmlns:p14="http://schemas.microsoft.com/office/powerpoint/2010/main" val="126772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Concepts:</a:t>
            </a:r>
          </a:p>
          <a:p>
            <a:pPr>
              <a:spcBef>
                <a:spcPct val="0"/>
              </a:spcBef>
            </a:pPr>
            <a:r>
              <a:rPr lang="en-US" altLang="en-US" dirty="0"/>
              <a:t>A job acceptance letter should always use nondiscriminatory language that does not show bias or express discriminatory messages.  Discriminatory language is never acceptable in a professional work setting. In fact, most companies have policies and regulations that state the equal employment opportunities enforced.  Accordingly, an applicant should never use discriminatory remarks in a job acceptance letter; this will immediately present a negative image of the applicant and can create tension between the applicant and the employer.</a:t>
            </a:r>
          </a:p>
          <a:p>
            <a:pPr>
              <a:spcBef>
                <a:spcPct val="0"/>
              </a:spcBef>
            </a:pPr>
            <a:endParaRPr lang="en-US" altLang="en-US" dirty="0"/>
          </a:p>
          <a:p>
            <a:pPr>
              <a:spcBef>
                <a:spcPct val="0"/>
              </a:spcBef>
            </a:pPr>
            <a:r>
              <a:rPr lang="en-US" altLang="en-US" b="1" dirty="0"/>
              <a:t>Examples:</a:t>
            </a:r>
          </a:p>
          <a:p>
            <a:pPr>
              <a:spcBef>
                <a:spcPct val="0"/>
              </a:spcBef>
            </a:pPr>
            <a:r>
              <a:rPr lang="en-US" altLang="en-US" dirty="0"/>
              <a:t>Avoid demeaning or stereotypical terms. </a:t>
            </a:r>
          </a:p>
          <a:p>
            <a:pPr>
              <a:spcBef>
                <a:spcPct val="0"/>
              </a:spcBef>
            </a:pPr>
            <a:r>
              <a:rPr lang="en-US" altLang="en-US" i="1" dirty="0"/>
              <a:t>Not:  </a:t>
            </a:r>
            <a:r>
              <a:rPr lang="en-US" altLang="en-US" dirty="0"/>
              <a:t>After the girls in the office receive an order, our office fills it within 24 hours.</a:t>
            </a:r>
          </a:p>
          <a:p>
            <a:pPr>
              <a:spcBef>
                <a:spcPct val="0"/>
              </a:spcBef>
            </a:pPr>
            <a:r>
              <a:rPr lang="en-US" altLang="en-US" i="1" dirty="0"/>
              <a:t>Instead:  </a:t>
            </a:r>
            <a:r>
              <a:rPr lang="en-US" altLang="en-US" dirty="0"/>
              <a:t>When orders are received from the office, they are filled within 24 hours.</a:t>
            </a:r>
          </a:p>
          <a:p>
            <a:pPr>
              <a:spcBef>
                <a:spcPct val="0"/>
              </a:spcBef>
            </a:pPr>
            <a:endParaRPr lang="en-US" altLang="en-US" dirty="0"/>
          </a:p>
          <a:p>
            <a:pPr>
              <a:spcBef>
                <a:spcPct val="0"/>
              </a:spcBef>
            </a:pPr>
            <a:r>
              <a:rPr lang="en-US" altLang="en-US" i="1" dirty="0"/>
              <a:t>Not:  </a:t>
            </a:r>
            <a:r>
              <a:rPr lang="en-US" altLang="en-US" dirty="0"/>
              <a:t>The Hispanic sales representative was easy to understand.</a:t>
            </a:r>
          </a:p>
          <a:p>
            <a:pPr>
              <a:spcBef>
                <a:spcPct val="0"/>
              </a:spcBef>
            </a:pPr>
            <a:r>
              <a:rPr lang="en-US" altLang="en-US" i="1" dirty="0"/>
              <a:t>Instead:  </a:t>
            </a:r>
            <a:r>
              <a:rPr lang="en-US" altLang="en-US" dirty="0"/>
              <a:t>The sales representative spoke clearly.</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14</a:t>
            </a:fld>
            <a:endParaRPr lang="en-US"/>
          </a:p>
        </p:txBody>
      </p:sp>
    </p:spTree>
    <p:extLst>
      <p:ext uri="{BB962C8B-B14F-4D97-AF65-F5344CB8AC3E}">
        <p14:creationId xmlns:p14="http://schemas.microsoft.com/office/powerpoint/2010/main" val="151970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The facilitator should stress the importance of utilizing the “you” (user/reader-centered) attitude.  Most often, the employer considers the skills/experience of the applicant and what he/she may offer to the company.  This is a primary concern of the employer.  Accordingly, when an applicant prepares a job acceptance letter, he/she should keep in mind the goals and objectives of the employer.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15</a:t>
            </a:fld>
            <a:endParaRPr lang="en-US"/>
          </a:p>
        </p:txBody>
      </p:sp>
    </p:spTree>
    <p:extLst>
      <p:ext uri="{BB962C8B-B14F-4D97-AF65-F5344CB8AC3E}">
        <p14:creationId xmlns:p14="http://schemas.microsoft.com/office/powerpoint/2010/main" val="256400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The facilitator should stress that the acceptance letter should be written in a manner that matches the readability and knowledge level of the reader.  This will ensure that the message is conveyed in an effective and accurate format.  For example, it is not appropriate to use language that is highly technical and scientific when the reader is not familiar with such vocabulary.  On the other hand, as the example on the slide illustrates, it is not appropriate to use vocabulary that is too simple or vague, when the reader has a larger vocabulary and knowledge base.  In general, if the text and the message in the letter does not match the readability and knowledge level of the reader, the content of the letter may not be accurately interpreted by the employer.</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16</a:t>
            </a:fld>
            <a:endParaRPr lang="en-US"/>
          </a:p>
        </p:txBody>
      </p:sp>
    </p:spTree>
    <p:extLst>
      <p:ext uri="{BB962C8B-B14F-4D97-AF65-F5344CB8AC3E}">
        <p14:creationId xmlns:p14="http://schemas.microsoft.com/office/powerpoint/2010/main" val="23687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The facilitator should explain the structural elements of a job acceptance letter.  Define all elements in detail:</a:t>
            </a:r>
          </a:p>
          <a:p>
            <a:pPr>
              <a:spcBef>
                <a:spcPct val="0"/>
              </a:spcBef>
            </a:pPr>
            <a:r>
              <a:rPr lang="en-US" altLang="en-US" dirty="0"/>
              <a:t>Block Form-- All components flush with left margin (note that other letter formats are also acceptable - visit the Purdue OWL for alternate professional letter formats: modified block, mixed, etc.)</a:t>
            </a:r>
          </a:p>
          <a:p>
            <a:pPr>
              <a:spcBef>
                <a:spcPct val="0"/>
              </a:spcBef>
            </a:pPr>
            <a:r>
              <a:rPr lang="en-US" altLang="en-US" dirty="0"/>
              <a:t>1 inch margins-- allow plenty of white space for readers’ eyes so text doesn’t seem cramped</a:t>
            </a:r>
          </a:p>
          <a:p>
            <a:pPr>
              <a:spcBef>
                <a:spcPct val="0"/>
              </a:spcBef>
            </a:pPr>
            <a:r>
              <a:rPr lang="en-US" altLang="en-US" dirty="0"/>
              <a:t>Personal Address-- address of the person sending letter</a:t>
            </a:r>
          </a:p>
          <a:p>
            <a:pPr>
              <a:spcBef>
                <a:spcPct val="0"/>
              </a:spcBef>
            </a:pPr>
            <a:r>
              <a:rPr lang="en-US" altLang="en-US" dirty="0"/>
              <a:t>Recipient Address—address of the person receiving the letter</a:t>
            </a:r>
          </a:p>
          <a:p>
            <a:pPr>
              <a:spcBef>
                <a:spcPct val="0"/>
              </a:spcBef>
            </a:pPr>
            <a:r>
              <a:rPr lang="en-US" altLang="en-US" dirty="0"/>
              <a:t>Salutation:  Dear Ms./Mrs./</a:t>
            </a:r>
            <a:r>
              <a:rPr lang="en-US" altLang="en-US" dirty="0" err="1"/>
              <a:t>Mr.Smith</a:t>
            </a:r>
            <a:r>
              <a:rPr lang="en-US" altLang="en-US" dirty="0"/>
              <a:t>: </a:t>
            </a:r>
          </a:p>
          <a:p>
            <a:pPr>
              <a:spcBef>
                <a:spcPct val="0"/>
              </a:spcBef>
            </a:pPr>
            <a:r>
              <a:rPr lang="en-US" altLang="en-US" dirty="0"/>
              <a:t>Notations-- enclosures, typist initials</a:t>
            </a:r>
          </a:p>
          <a:p>
            <a:pPr>
              <a:spcBef>
                <a:spcPct val="0"/>
              </a:spcBef>
            </a:pPr>
            <a:r>
              <a:rPr lang="en-US" altLang="en-US" dirty="0"/>
              <a:t>Recommended Font Styles</a:t>
            </a:r>
          </a:p>
          <a:p>
            <a:pPr>
              <a:spcBef>
                <a:spcPct val="0"/>
              </a:spcBef>
            </a:pPr>
            <a:endParaRPr lang="en-US" altLang="en-US" dirty="0"/>
          </a:p>
          <a:p>
            <a:pPr>
              <a:spcBef>
                <a:spcPct val="0"/>
              </a:spcBef>
            </a:pPr>
            <a:r>
              <a:rPr lang="en-US" altLang="en-US" dirty="0"/>
              <a:t>The facilitator should explain why this format is important to follow. This is the standard business letter format.  It keeps the text uniform and organized in appearance.  Preparing a business letter in this format will carry the message and intent of the letter most effectively.</a:t>
            </a:r>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17</a:t>
            </a:fld>
            <a:endParaRPr lang="en-US"/>
          </a:p>
        </p:txBody>
      </p:sp>
    </p:spTree>
    <p:extLst>
      <p:ext uri="{BB962C8B-B14F-4D97-AF65-F5344CB8AC3E}">
        <p14:creationId xmlns:p14="http://schemas.microsoft.com/office/powerpoint/2010/main" val="177901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Concepts:</a:t>
            </a:r>
          </a:p>
          <a:p>
            <a:pPr>
              <a:spcBef>
                <a:spcPct val="0"/>
              </a:spcBef>
            </a:pPr>
            <a:r>
              <a:rPr lang="en-US" altLang="en-US" dirty="0"/>
              <a:t>This slide is a model of a job acceptance letter.  The facilitator may review the structure, content, and style so the audience will clearly understand.</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18</a:t>
            </a:fld>
            <a:endParaRPr lang="en-US"/>
          </a:p>
        </p:txBody>
      </p:sp>
    </p:spTree>
    <p:extLst>
      <p:ext uri="{BB962C8B-B14F-4D97-AF65-F5344CB8AC3E}">
        <p14:creationId xmlns:p14="http://schemas.microsoft.com/office/powerpoint/2010/main" val="79043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t>Purdue students in West Lafayette, IN may visit the On-Campus Writing Lab in </a:t>
            </a:r>
            <a:r>
              <a:rPr lang="en-US" altLang="en-US" dirty="0" err="1"/>
              <a:t>Krach</a:t>
            </a:r>
            <a:r>
              <a:rPr lang="en-US" altLang="en-US" dirty="0"/>
              <a:t> Leadership Center, 2</a:t>
            </a:r>
            <a:r>
              <a:rPr lang="en-US" altLang="en-US" baseline="30000" dirty="0"/>
              <a:t>nd</a:t>
            </a:r>
            <a:r>
              <a:rPr lang="en-US" altLang="en-US" dirty="0"/>
              <a:t> Floor. Worldwide users may call the grammar hotline with short questions.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19</a:t>
            </a:fld>
            <a:endParaRPr lang="en-US"/>
          </a:p>
        </p:txBody>
      </p:sp>
    </p:spTree>
    <p:extLst>
      <p:ext uri="{BB962C8B-B14F-4D97-AF65-F5344CB8AC3E}">
        <p14:creationId xmlns:p14="http://schemas.microsoft.com/office/powerpoint/2010/main" val="422669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Concepts:  </a:t>
            </a:r>
          </a:p>
          <a:p>
            <a:pPr>
              <a:spcBef>
                <a:spcPct val="0"/>
              </a:spcBef>
            </a:pPr>
            <a:r>
              <a:rPr lang="en-US" altLang="en-US" dirty="0"/>
              <a:t>The facilitator should begin by briefly stating what will be covered during the presentation.  The bulleted information on this page highlights the main points that will be covered in the following slides.</a:t>
            </a:r>
          </a:p>
          <a:p>
            <a:pPr>
              <a:spcBef>
                <a:spcPct val="0"/>
              </a:spcBef>
            </a:pPr>
            <a:endParaRPr lang="en-US" altLang="en-US" dirty="0"/>
          </a:p>
          <a:p>
            <a:pPr>
              <a:spcBef>
                <a:spcPct val="0"/>
              </a:spcBef>
            </a:pPr>
            <a:r>
              <a:rPr lang="en-US" altLang="en-US" b="1" dirty="0"/>
              <a:t>Rationale:</a:t>
            </a:r>
          </a:p>
          <a:p>
            <a:pPr>
              <a:spcBef>
                <a:spcPct val="0"/>
              </a:spcBef>
            </a:pPr>
            <a:r>
              <a:rPr lang="en-US" altLang="en-US" dirty="0"/>
              <a:t>The facilitator may point out at this time why it is important to write a job acceptance letter.  A job acceptance letter is a written confirmation accepting a position that an employer has offered an applicant.  It is proper business etiquette to acknowledge the offer and respond in a timely manner. The following presentation will highlight specific details that should be included.</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The primary intent of a job acceptance letter is to accept a job offer.  The facilitator should stress that this letter reaffirms the offer in order to complete the legal contract between the applicant and the firm.  While the job acceptance letter may request additional information or clarification, this should be done carefully.  </a:t>
            </a:r>
          </a:p>
          <a:p>
            <a:pPr>
              <a:spcBef>
                <a:spcPct val="0"/>
              </a:spcBef>
            </a:pPr>
            <a:endParaRPr lang="en-US" altLang="en-US" dirty="0"/>
          </a:p>
          <a:p>
            <a:pPr>
              <a:spcBef>
                <a:spcPct val="0"/>
              </a:spcBef>
            </a:pPr>
            <a:r>
              <a:rPr lang="en-US" altLang="en-US" dirty="0"/>
              <a:t>If an applicant has a great deal of uncertainty about their terms of employment, it is not appropriate to raise these concerns in an acceptance letter.  Ideally, an applicant should request clarification prior to accepting a position.  If this is not possible, the job acceptance letter should clearly state that the applicant is interested and willing to accept the position </a:t>
            </a:r>
            <a:r>
              <a:rPr lang="en-US" altLang="en-US" u="sng" dirty="0"/>
              <a:t>if</a:t>
            </a:r>
            <a:r>
              <a:rPr lang="en-US" altLang="en-US" dirty="0"/>
              <a:t> certain terms are understood by both parties.</a:t>
            </a:r>
          </a:p>
          <a:p>
            <a:pPr>
              <a:spcBef>
                <a:spcPct val="0"/>
              </a:spcBef>
            </a:pPr>
            <a:endParaRPr lang="en-US" altLang="en-US" dirty="0"/>
          </a:p>
          <a:p>
            <a:pPr>
              <a:spcBef>
                <a:spcPct val="0"/>
              </a:spcBef>
            </a:pPr>
            <a:r>
              <a:rPr lang="en-US" altLang="en-US" b="1" dirty="0"/>
              <a:t>Activate each item in the list with a single mouse click.</a:t>
            </a:r>
            <a:r>
              <a:rPr lang="en-US" altLang="en-US" dirty="0"/>
              <a:t>  </a:t>
            </a:r>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Concepts:  </a:t>
            </a:r>
            <a:r>
              <a:rPr lang="en-US" altLang="en-US" dirty="0"/>
              <a:t>This slide highlights the main elements that should be included in a job acceptance letter. Each will be covered in greater detail in the following slides.</a:t>
            </a:r>
            <a:endParaRPr lang="en-US" altLang="en-US" sz="1400" b="1" dirty="0"/>
          </a:p>
          <a:p>
            <a:pPr>
              <a:spcBef>
                <a:spcPct val="0"/>
              </a:spcBef>
            </a:pPr>
            <a:endParaRPr lang="en-US" altLang="en-US" sz="1400" b="1"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123055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Concepts:  </a:t>
            </a:r>
            <a:r>
              <a:rPr lang="en-US" altLang="en-US" dirty="0"/>
              <a:t>The facilitator should highlight each area covered on this page.  Explain to the audience the appropriate way to express their appreciativeness of the offer.  It is critical to stress the importance of sounding grateful while being completely sincere.  When reaffirming the offer, it is important to clearly restate the position (title) and the company name.  This will personalize the letter  and tailor it for the reader.</a:t>
            </a:r>
            <a:endParaRPr lang="en-US" altLang="en-US" b="1"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81816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The statement of acceptance needs to be very clear and free from misunderstanding.  </a:t>
            </a:r>
          </a:p>
          <a:p>
            <a:pPr>
              <a:spcBef>
                <a:spcPct val="0"/>
              </a:spcBef>
            </a:pPr>
            <a:endParaRPr lang="en-US" altLang="en-US" dirty="0"/>
          </a:p>
          <a:p>
            <a:pPr>
              <a:spcBef>
                <a:spcPct val="0"/>
              </a:spcBef>
            </a:pPr>
            <a:r>
              <a:rPr lang="en-US" altLang="en-US" b="1" dirty="0"/>
              <a:t>Examples:</a:t>
            </a:r>
          </a:p>
          <a:p>
            <a:pPr>
              <a:spcBef>
                <a:spcPct val="0"/>
              </a:spcBef>
            </a:pPr>
            <a:r>
              <a:rPr lang="en-US" altLang="en-US" dirty="0"/>
              <a:t>The facilitator can give an example to the audience. </a:t>
            </a:r>
          </a:p>
          <a:p>
            <a:pPr>
              <a:spcBef>
                <a:spcPct val="0"/>
              </a:spcBef>
            </a:pPr>
            <a:r>
              <a:rPr lang="en-US" altLang="en-US" i="1" dirty="0"/>
              <a:t>I would like to accept this position.  </a:t>
            </a:r>
            <a:r>
              <a:rPr lang="en-US" altLang="en-US" dirty="0"/>
              <a:t>OR</a:t>
            </a:r>
          </a:p>
          <a:p>
            <a:pPr>
              <a:spcBef>
                <a:spcPct val="0"/>
              </a:spcBef>
            </a:pPr>
            <a:r>
              <a:rPr lang="en-US" altLang="en-US" i="1" dirty="0"/>
              <a:t>I wish to accept the position in Aviation Administration.  </a:t>
            </a:r>
            <a:r>
              <a:rPr lang="en-US" altLang="en-US" dirty="0"/>
              <a:t>OR</a:t>
            </a:r>
          </a:p>
          <a:p>
            <a:pPr>
              <a:spcBef>
                <a:spcPct val="0"/>
              </a:spcBef>
            </a:pPr>
            <a:r>
              <a:rPr lang="en-US" altLang="en-US" i="1" dirty="0"/>
              <a:t>I graciously accept the position as Vice-President of Tanner Ind.  </a:t>
            </a:r>
          </a:p>
          <a:p>
            <a:pPr>
              <a:spcBef>
                <a:spcPct val="0"/>
              </a:spcBef>
            </a:pPr>
            <a:endParaRPr lang="en-US" altLang="en-US" dirty="0"/>
          </a:p>
          <a:p>
            <a:pPr>
              <a:spcBef>
                <a:spcPct val="0"/>
              </a:spcBef>
            </a:pPr>
            <a:r>
              <a:rPr lang="en-US" altLang="en-US" dirty="0"/>
              <a:t>The style of this statement will vary depending on the structure and content of previous and following sentences.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99479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Concepts: </a:t>
            </a:r>
          </a:p>
          <a:p>
            <a:pPr>
              <a:spcBef>
                <a:spcPct val="0"/>
              </a:spcBef>
            </a:pPr>
            <a:r>
              <a:rPr lang="en-US" altLang="en-US" dirty="0"/>
              <a:t>To restate the conditions of employment is to confirm for a final time certain details of your acceptance. This may include the salary, benefits, vacation time, contracts, etc.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14513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The facilitator should emphasize that it is not appropriate to address serious questions or concerns when writing a job acceptance letter.  </a:t>
            </a:r>
          </a:p>
          <a:p>
            <a:pPr>
              <a:spcBef>
                <a:spcPct val="0"/>
              </a:spcBef>
            </a:pPr>
            <a:endParaRPr lang="en-US" altLang="en-US" dirty="0"/>
          </a:p>
          <a:p>
            <a:pPr>
              <a:spcBef>
                <a:spcPct val="0"/>
              </a:spcBef>
            </a:pPr>
            <a:r>
              <a:rPr lang="en-US" altLang="en-US" b="1" dirty="0"/>
              <a:t>Rationale:</a:t>
            </a:r>
          </a:p>
          <a:p>
            <a:pPr>
              <a:spcBef>
                <a:spcPct val="0"/>
              </a:spcBef>
            </a:pPr>
            <a:r>
              <a:rPr lang="en-US" altLang="en-US" dirty="0"/>
              <a:t>Ultimately, if the applicant knows the exact terms and conditions of the job before accepting it, he/she may use this information in considering whether or not to accept the position.  </a:t>
            </a:r>
          </a:p>
          <a:p>
            <a:pPr>
              <a:spcBef>
                <a:spcPct val="0"/>
              </a:spcBef>
            </a:pPr>
            <a:endParaRPr lang="en-US" altLang="en-US" dirty="0"/>
          </a:p>
          <a:p>
            <a:pPr>
              <a:spcBef>
                <a:spcPct val="0"/>
              </a:spcBef>
            </a:pPr>
            <a:r>
              <a:rPr lang="en-US" altLang="en-US" dirty="0"/>
              <a:t>Placing a final confirmation of the conditions of acceptance in your job acceptance letter is done simply to reiterate the agreed-upon terms in which you chose to accept the position.  This will act as a reminder to the employer and serve as a written statement of your terms of acceptance.</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299013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p>
          <a:p>
            <a:pPr>
              <a:spcBef>
                <a:spcPct val="0"/>
              </a:spcBef>
            </a:pPr>
            <a:r>
              <a:rPr lang="en-US" altLang="en-US" dirty="0"/>
              <a:t>This is an important part of preparing for the job.  The facilitator should stress that asking for these necessary instructions to begin employment shows organizational skills on the part of the applicant, and it allows the applicant to be well-informed and ready for their new job!</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776603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2/24/23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2/24/23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emf"/><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emf"/><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emf"/><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emf"/><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emf"/><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emf"/><Relationship Id="rId7"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emf"/><Relationship Id="rId7" Type="http://schemas.openxmlformats.org/officeDocument/2006/relationships/diagramColors" Target="../diagrams/colors1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emf"/><Relationship Id="rId7" Type="http://schemas.openxmlformats.org/officeDocument/2006/relationships/diagramColors" Target="../diagrams/colors1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emf"/><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em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emf"/><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emf"/><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emf"/><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emf"/><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emf"/><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116116" y="1626245"/>
            <a:ext cx="6640518" cy="1523494"/>
          </a:xfrm>
        </p:spPr>
        <p:txBody>
          <a:bodyPr/>
          <a:lstStyle/>
          <a:p>
            <a:pPr fontAlgn="auto">
              <a:spcBef>
                <a:spcPts val="0"/>
              </a:spcBef>
              <a:spcAft>
                <a:spcPts val="0"/>
              </a:spcAft>
              <a:defRPr/>
            </a:pPr>
            <a:r>
              <a:rPr lang="en-US" altLang="en-US" sz="6000" dirty="0">
                <a:latin typeface="+mn-lt"/>
                <a:ea typeface="+mn-ea"/>
              </a:rPr>
              <a:t>Crossing the finish line</a:t>
            </a:r>
            <a:endParaRPr lang="en-US" sz="6000" cap="none" spc="-100" dirty="0">
              <a:latin typeface="Book Antiqua"/>
              <a:ea typeface="+mn-ea"/>
              <a:cs typeface="Book Antiqua"/>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Lst>
          </p:cNvPr>
          <p:cNvPicPr>
            <a:picLocks noChangeAspect="1"/>
          </p:cNvPicPr>
          <p:nvPr/>
        </p:nvPicPr>
        <p:blipFill>
          <a:blip r:embed="rId3"/>
          <a:srcRect/>
          <a:stretch/>
        </p:blipFill>
        <p:spPr>
          <a:xfrm>
            <a:off x="462008" y="6084825"/>
            <a:ext cx="3370923" cy="365760"/>
          </a:xfrm>
          <a:prstGeom prst="rect">
            <a:avLst/>
          </a:prstGeom>
        </p:spPr>
      </p:pic>
      <p:sp>
        <p:nvSpPr>
          <p:cNvPr id="3" name="TextBox 2">
            <a:extLst>
              <a:ext uri="{FF2B5EF4-FFF2-40B4-BE49-F238E27FC236}">
                <a16:creationId xmlns:a16="http://schemas.microsoft.com/office/drawing/2014/main" id="{EB0A4BDA-89C7-B384-CF76-0DDF7947518C}"/>
              </a:ext>
            </a:extLst>
          </p:cNvPr>
          <p:cNvSpPr txBox="1"/>
          <p:nvPr/>
        </p:nvSpPr>
        <p:spPr>
          <a:xfrm>
            <a:off x="1003840" y="3149739"/>
            <a:ext cx="4389343" cy="430887"/>
          </a:xfrm>
          <a:prstGeom prst="rect">
            <a:avLst/>
          </a:prstGeom>
          <a:noFill/>
        </p:spPr>
        <p:txBody>
          <a:bodyPr wrap="none" rtlCol="0">
            <a:spAutoFit/>
          </a:bodyPr>
          <a:lstStyle/>
          <a:p>
            <a:r>
              <a:rPr lang="en-US" sz="2200" b="1" dirty="0">
                <a:solidFill>
                  <a:schemeClr val="bg1">
                    <a:lumMod val="65000"/>
                    <a:lumOff val="35000"/>
                  </a:schemeClr>
                </a:solidFill>
              </a:rPr>
              <a:t>Writing a Job Acceptance Letter</a:t>
            </a:r>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5">
            <a:extLst>
              <a:ext uri="{FF2B5EF4-FFF2-40B4-BE49-F238E27FC236}">
                <a16:creationId xmlns:a16="http://schemas.microsoft.com/office/drawing/2014/main" id="{4B319B13-E4E0-4F50-03AE-74165767C5A3}"/>
              </a:ext>
            </a:extLst>
          </p:cNvPr>
          <p:cNvSpPr txBox="1">
            <a:spLocks noChangeArrowheads="1"/>
          </p:cNvSpPr>
          <p:nvPr/>
        </p:nvSpPr>
        <p:spPr bwMode="auto">
          <a:xfrm>
            <a:off x="357187" y="1435100"/>
            <a:ext cx="8429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560388"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800" b="1" dirty="0">
                <a:latin typeface="+mn-lt"/>
              </a:rPr>
              <a:t>The Tone of your Letter:</a:t>
            </a:r>
          </a:p>
          <a:p>
            <a:endParaRPr lang="en-US" altLang="en-US" sz="2000" i="1" dirty="0">
              <a:latin typeface="+mn-lt"/>
            </a:endParaRPr>
          </a:p>
          <a:p>
            <a:pPr lvl="1">
              <a:buFont typeface="Arial" panose="020B0604020202020204" pitchFamily="34" charset="0"/>
              <a:buChar char="•"/>
            </a:pPr>
            <a:r>
              <a:rPr lang="en-US" altLang="en-US" sz="2400" dirty="0">
                <a:latin typeface="+mn-lt"/>
              </a:rPr>
              <a:t>Tone = a </a:t>
            </a:r>
            <a:r>
              <a:rPr lang="en-US" altLang="en-US" sz="2400" b="1" dirty="0">
                <a:solidFill>
                  <a:srgbClr val="0070C0"/>
                </a:solidFill>
                <a:latin typeface="+mn-lt"/>
              </a:rPr>
              <a:t>writer’s</a:t>
            </a:r>
            <a:r>
              <a:rPr lang="en-US" altLang="en-US" sz="2400" dirty="0">
                <a:latin typeface="+mn-lt"/>
              </a:rPr>
              <a:t> </a:t>
            </a:r>
            <a:r>
              <a:rPr lang="en-US" altLang="en-US" sz="2400" b="1" dirty="0">
                <a:solidFill>
                  <a:srgbClr val="0070C0"/>
                </a:solidFill>
                <a:latin typeface="+mn-lt"/>
              </a:rPr>
              <a:t>attitude</a:t>
            </a:r>
            <a:r>
              <a:rPr lang="en-US" altLang="en-US" sz="2400" dirty="0">
                <a:latin typeface="+mn-lt"/>
              </a:rPr>
              <a:t> toward the reader and the subject of the message.</a:t>
            </a:r>
          </a:p>
          <a:p>
            <a:pPr lvl="1">
              <a:buFont typeface="Arial" panose="020B0604020202020204" pitchFamily="34" charset="0"/>
              <a:buChar char="•"/>
            </a:pPr>
            <a:r>
              <a:rPr lang="en-US" altLang="en-US" sz="2400" dirty="0">
                <a:latin typeface="+mn-lt"/>
              </a:rPr>
              <a:t>Your tone </a:t>
            </a:r>
            <a:r>
              <a:rPr lang="en-US" altLang="en-US" sz="2400" b="1" dirty="0">
                <a:solidFill>
                  <a:srgbClr val="0070C0"/>
                </a:solidFill>
                <a:latin typeface="+mn-lt"/>
              </a:rPr>
              <a:t>affects the way the message is conveyed </a:t>
            </a:r>
            <a:r>
              <a:rPr lang="en-US" altLang="en-US" sz="2400" dirty="0">
                <a:latin typeface="+mn-lt"/>
              </a:rPr>
              <a:t>and how effectively the reader will understand and act upon your writing.</a:t>
            </a:r>
          </a:p>
        </p:txBody>
      </p:sp>
      <p:pic>
        <p:nvPicPr>
          <p:cNvPr id="5" name="Picture 3" descr="C:\Users\Arielle\AppData\Local\Microsoft\Windows\Temporary Internet Files\Content.IE5\74485V2L\MC900297977[1].wmf">
            <a:extLst>
              <a:ext uri="{FF2B5EF4-FFF2-40B4-BE49-F238E27FC236}">
                <a16:creationId xmlns:a16="http://schemas.microsoft.com/office/drawing/2014/main" id="{9E04858B-F8B2-9254-95CA-F1513F1630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0550"/>
          <a:stretch>
            <a:fillRect/>
          </a:stretch>
        </p:blipFill>
        <p:spPr bwMode="auto">
          <a:xfrm>
            <a:off x="4910138" y="4444262"/>
            <a:ext cx="320833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94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1">
            <a:extLst>
              <a:ext uri="{FF2B5EF4-FFF2-40B4-BE49-F238E27FC236}">
                <a16:creationId xmlns:a16="http://schemas.microsoft.com/office/drawing/2014/main" id="{A0927A0F-31FD-A4B9-ABF0-A234407E0517}"/>
              </a:ext>
            </a:extLst>
          </p:cNvPr>
          <p:cNvSpPr txBox="1">
            <a:spLocks noChangeArrowheads="1"/>
          </p:cNvSpPr>
          <p:nvPr/>
        </p:nvSpPr>
        <p:spPr bwMode="auto">
          <a:xfrm>
            <a:off x="462008" y="1493838"/>
            <a:ext cx="74612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800" b="1" dirty="0">
                <a:latin typeface="+mn-lt"/>
              </a:rPr>
              <a:t>What kind of “tone” should I use?</a:t>
            </a:r>
          </a:p>
          <a:p>
            <a:endParaRPr lang="en-US" altLang="en-US" sz="2400" dirty="0">
              <a:latin typeface="+mn-lt"/>
            </a:endParaRPr>
          </a:p>
          <a:p>
            <a:pPr lvl="1">
              <a:buFont typeface="Arial" panose="020B0604020202020204" pitchFamily="34" charset="0"/>
              <a:buChar char="•"/>
            </a:pPr>
            <a:r>
              <a:rPr lang="en-US" altLang="en-US" sz="2400" dirty="0">
                <a:latin typeface="+mn-lt"/>
              </a:rPr>
              <a:t>Write </a:t>
            </a:r>
            <a:r>
              <a:rPr lang="en-US" altLang="en-US" sz="2400" b="1" dirty="0">
                <a:solidFill>
                  <a:srgbClr val="0070C0"/>
                </a:solidFill>
                <a:latin typeface="+mn-lt"/>
              </a:rPr>
              <a:t>confidently</a:t>
            </a:r>
            <a:r>
              <a:rPr lang="en-US" altLang="en-US" sz="2400" dirty="0">
                <a:latin typeface="+mn-lt"/>
              </a:rPr>
              <a:t>--but not too confidently</a:t>
            </a:r>
          </a:p>
          <a:p>
            <a:pPr lvl="1">
              <a:buFont typeface="Arial" panose="020B0604020202020204" pitchFamily="34" charset="0"/>
              <a:buChar char="•"/>
            </a:pPr>
            <a:r>
              <a:rPr lang="en-US" altLang="en-US" sz="2400" dirty="0">
                <a:latin typeface="+mn-lt"/>
              </a:rPr>
              <a:t>Be </a:t>
            </a:r>
            <a:r>
              <a:rPr lang="en-US" altLang="en-US" sz="2400" b="1" dirty="0">
                <a:solidFill>
                  <a:srgbClr val="0070C0"/>
                </a:solidFill>
                <a:latin typeface="+mn-lt"/>
              </a:rPr>
              <a:t>courteous </a:t>
            </a:r>
            <a:r>
              <a:rPr lang="en-US" altLang="en-US" sz="2400" dirty="0">
                <a:latin typeface="+mn-lt"/>
              </a:rPr>
              <a:t>and </a:t>
            </a:r>
            <a:r>
              <a:rPr lang="en-US" altLang="en-US" sz="2400" b="1" dirty="0">
                <a:solidFill>
                  <a:srgbClr val="0070C0"/>
                </a:solidFill>
                <a:latin typeface="+mn-lt"/>
              </a:rPr>
              <a:t>sincere</a:t>
            </a:r>
          </a:p>
          <a:p>
            <a:pPr lvl="1">
              <a:buFont typeface="Arial" panose="020B0604020202020204" pitchFamily="34" charset="0"/>
              <a:buChar char="•"/>
            </a:pPr>
            <a:r>
              <a:rPr lang="en-US" altLang="en-US" sz="2400" dirty="0">
                <a:latin typeface="+mn-lt"/>
              </a:rPr>
              <a:t>Use </a:t>
            </a:r>
            <a:r>
              <a:rPr lang="en-US" altLang="en-US" sz="2400" b="1" dirty="0">
                <a:solidFill>
                  <a:srgbClr val="0070C0"/>
                </a:solidFill>
                <a:latin typeface="+mn-lt"/>
              </a:rPr>
              <a:t>nondiscriminatory language</a:t>
            </a:r>
          </a:p>
          <a:p>
            <a:pPr lvl="1">
              <a:buFont typeface="Arial" panose="020B0604020202020204" pitchFamily="34" charset="0"/>
              <a:buChar char="•"/>
            </a:pPr>
            <a:r>
              <a:rPr lang="en-US" altLang="en-US" sz="2400" dirty="0">
                <a:latin typeface="+mn-lt"/>
              </a:rPr>
              <a:t>Stress the </a:t>
            </a:r>
            <a:r>
              <a:rPr lang="en-US" altLang="en-US" sz="2400" b="1" dirty="0">
                <a:solidFill>
                  <a:srgbClr val="0070C0"/>
                </a:solidFill>
                <a:latin typeface="+mn-lt"/>
              </a:rPr>
              <a:t>“You” Attitude</a:t>
            </a:r>
          </a:p>
          <a:p>
            <a:pPr lvl="1">
              <a:buFont typeface="Arial" panose="020B0604020202020204" pitchFamily="34" charset="0"/>
              <a:buChar char="•"/>
            </a:pPr>
            <a:r>
              <a:rPr lang="en-US" altLang="en-US" sz="2400" dirty="0">
                <a:latin typeface="+mn-lt"/>
              </a:rPr>
              <a:t>Utilize an </a:t>
            </a:r>
            <a:r>
              <a:rPr lang="en-US" altLang="en-US" sz="2400" b="1" dirty="0">
                <a:solidFill>
                  <a:srgbClr val="0070C0"/>
                </a:solidFill>
                <a:latin typeface="+mn-lt"/>
              </a:rPr>
              <a:t>appropriate level of difficulty</a:t>
            </a:r>
          </a:p>
        </p:txBody>
      </p:sp>
    </p:spTree>
    <p:extLst>
      <p:ext uri="{BB962C8B-B14F-4D97-AF65-F5344CB8AC3E}">
        <p14:creationId xmlns:p14="http://schemas.microsoft.com/office/powerpoint/2010/main" val="70455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8197AE7-B384-D5A7-EFDA-C4FB2D76F195}"/>
              </a:ext>
            </a:extLst>
          </p:cNvPr>
          <p:cNvSpPr txBox="1"/>
          <p:nvPr/>
        </p:nvSpPr>
        <p:spPr>
          <a:xfrm>
            <a:off x="462008" y="1259681"/>
            <a:ext cx="8447087" cy="4338638"/>
          </a:xfrm>
          <a:prstGeom prst="rect">
            <a:avLst/>
          </a:prstGeom>
          <a:noFill/>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938">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lvl="1"/>
            <a:r>
              <a:rPr lang="en-US" altLang="en-US" sz="2400" b="1" dirty="0">
                <a:latin typeface="+mn-lt"/>
              </a:rPr>
              <a:t>1. Writing with Confidence</a:t>
            </a:r>
            <a:endParaRPr lang="en-US" altLang="en-US" sz="2400" dirty="0">
              <a:latin typeface="+mn-lt"/>
            </a:endParaRPr>
          </a:p>
          <a:p>
            <a:pPr lvl="1">
              <a:buFont typeface="Arial" panose="020B0604020202020204" pitchFamily="34" charset="0"/>
              <a:buChar char="•"/>
            </a:pPr>
            <a:r>
              <a:rPr lang="en-US" altLang="en-US" sz="2400" dirty="0">
                <a:latin typeface="+mn-lt"/>
              </a:rPr>
              <a:t>An employer will welcome a confident attitude and a self-assured personality.</a:t>
            </a:r>
          </a:p>
          <a:p>
            <a:pPr lvl="1">
              <a:buFont typeface="Arial" panose="020B0604020202020204" pitchFamily="34" charset="0"/>
              <a:buChar char="•"/>
            </a:pPr>
            <a:r>
              <a:rPr lang="en-US" altLang="en-US" sz="2400" u="sng" dirty="0">
                <a:latin typeface="+mn-lt"/>
              </a:rPr>
              <a:t>However</a:t>
            </a:r>
            <a:r>
              <a:rPr lang="en-US" altLang="en-US" sz="2400" dirty="0">
                <a:latin typeface="+mn-lt"/>
              </a:rPr>
              <a:t>, an over-confident attitude may come across as arrogant or presumptuous.</a:t>
            </a:r>
          </a:p>
          <a:p>
            <a:br>
              <a:rPr lang="en-US" altLang="en-US" sz="2400" i="1" dirty="0">
                <a:latin typeface="+mn-lt"/>
              </a:rPr>
            </a:br>
            <a:endParaRPr lang="en-US" altLang="en-US" sz="2400" i="1" dirty="0">
              <a:latin typeface="+mn-lt"/>
            </a:endParaRPr>
          </a:p>
          <a:p>
            <a:r>
              <a:rPr lang="en-US" altLang="en-US" sz="2400" i="1" dirty="0">
                <a:solidFill>
                  <a:srgbClr val="FF0000"/>
                </a:solidFill>
                <a:latin typeface="+mn-lt"/>
              </a:rPr>
              <a:t>NOT: “I am a valuable addition to your team </a:t>
            </a:r>
          </a:p>
          <a:p>
            <a:r>
              <a:rPr lang="en-US" altLang="en-US" sz="2400" i="1" dirty="0">
                <a:solidFill>
                  <a:srgbClr val="FF0000"/>
                </a:solidFill>
                <a:latin typeface="+mn-lt"/>
              </a:rPr>
              <a:t>	and will meet and surpass your expectations.”</a:t>
            </a:r>
          </a:p>
          <a:p>
            <a:pPr algn="r"/>
            <a:endParaRPr lang="en-US" altLang="en-US" sz="1200" i="1" dirty="0">
              <a:solidFill>
                <a:srgbClr val="0070C0"/>
              </a:solidFill>
              <a:latin typeface="+mn-lt"/>
            </a:endParaRPr>
          </a:p>
          <a:p>
            <a:pPr algn="r"/>
            <a:r>
              <a:rPr lang="en-US" altLang="en-US" sz="2400" i="1" dirty="0">
                <a:solidFill>
                  <a:srgbClr val="0070C0"/>
                </a:solidFill>
                <a:latin typeface="+mn-lt"/>
              </a:rPr>
              <a:t>INSTEAD: “I look forward to joining your team </a:t>
            </a:r>
          </a:p>
          <a:p>
            <a:pPr algn="r"/>
            <a:r>
              <a:rPr lang="en-US" altLang="en-US" sz="2400" i="1" dirty="0">
                <a:solidFill>
                  <a:srgbClr val="0070C0"/>
                </a:solidFill>
                <a:latin typeface="+mn-lt"/>
              </a:rPr>
              <a:t>and striving to meet and surpass job expectations.”</a:t>
            </a:r>
          </a:p>
        </p:txBody>
      </p:sp>
    </p:spTree>
    <p:extLst>
      <p:ext uri="{BB962C8B-B14F-4D97-AF65-F5344CB8AC3E}">
        <p14:creationId xmlns:p14="http://schemas.microsoft.com/office/powerpoint/2010/main" val="297960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1">
            <a:extLst>
              <a:ext uri="{FF2B5EF4-FFF2-40B4-BE49-F238E27FC236}">
                <a16:creationId xmlns:a16="http://schemas.microsoft.com/office/drawing/2014/main" id="{96492667-2A91-220B-EE92-504FDD5230AD}"/>
              </a:ext>
            </a:extLst>
          </p:cNvPr>
          <p:cNvSpPr txBox="1">
            <a:spLocks noChangeArrowheads="1"/>
          </p:cNvSpPr>
          <p:nvPr/>
        </p:nvSpPr>
        <p:spPr bwMode="auto">
          <a:xfrm>
            <a:off x="462008" y="1279429"/>
            <a:ext cx="81803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800100" indent="-34290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2. Courteous &amp; Sincere</a:t>
            </a:r>
          </a:p>
          <a:p>
            <a:pPr lvl="1">
              <a:buFont typeface="Arial" panose="020B0604020202020204" pitchFamily="34" charset="0"/>
              <a:buChar char="•"/>
            </a:pPr>
            <a:r>
              <a:rPr lang="en-US" altLang="en-US" sz="2400" dirty="0">
                <a:latin typeface="+mn-lt"/>
              </a:rPr>
              <a:t>Show your appreciation for the offer sincerely</a:t>
            </a:r>
          </a:p>
          <a:p>
            <a:endParaRPr lang="en-US" altLang="en-US" sz="2400" i="1" dirty="0">
              <a:latin typeface="+mn-lt"/>
            </a:endParaRPr>
          </a:p>
          <a:p>
            <a:br>
              <a:rPr lang="en-US" altLang="en-US" sz="2400" i="1" dirty="0">
                <a:latin typeface="+mn-lt"/>
              </a:rPr>
            </a:br>
            <a:endParaRPr lang="en-US" altLang="en-US" sz="2400" i="1" dirty="0">
              <a:latin typeface="+mn-lt"/>
            </a:endParaRPr>
          </a:p>
          <a:p>
            <a:endParaRPr lang="en-US" altLang="en-US" sz="2400" i="1" dirty="0">
              <a:latin typeface="+mn-lt"/>
            </a:endParaRPr>
          </a:p>
          <a:p>
            <a:endParaRPr lang="en-US" altLang="en-US" sz="1600" i="1" dirty="0">
              <a:latin typeface="+mn-lt"/>
            </a:endParaRPr>
          </a:p>
          <a:p>
            <a:r>
              <a:rPr lang="en-US" altLang="en-US" sz="2400" i="1" dirty="0">
                <a:solidFill>
                  <a:srgbClr val="FF0000"/>
                </a:solidFill>
                <a:latin typeface="+mn-lt"/>
              </a:rPr>
              <a:t>NOT: “You are truly wonderful for offering me</a:t>
            </a:r>
          </a:p>
          <a:p>
            <a:r>
              <a:rPr lang="en-US" altLang="en-US" sz="2400" i="1" dirty="0">
                <a:solidFill>
                  <a:srgbClr val="FF0000"/>
                </a:solidFill>
                <a:latin typeface="+mn-lt"/>
              </a:rPr>
              <a:t>	such a prestigious position.”</a:t>
            </a:r>
          </a:p>
          <a:p>
            <a:pPr algn="r"/>
            <a:endParaRPr lang="en-US" altLang="en-US" sz="2400" i="1" dirty="0">
              <a:latin typeface="+mn-lt"/>
            </a:endParaRPr>
          </a:p>
          <a:p>
            <a:pPr algn="r"/>
            <a:r>
              <a:rPr lang="en-US" altLang="en-US" sz="2400" i="1" dirty="0">
                <a:solidFill>
                  <a:srgbClr val="0070C0"/>
                </a:solidFill>
                <a:latin typeface="+mn-lt"/>
              </a:rPr>
              <a:t>INSTEAD: “Thank you for offering me a </a:t>
            </a:r>
          </a:p>
          <a:p>
            <a:pPr algn="r"/>
            <a:r>
              <a:rPr lang="en-US" altLang="en-US" sz="2400" i="1" dirty="0">
                <a:solidFill>
                  <a:srgbClr val="0070C0"/>
                </a:solidFill>
                <a:latin typeface="+mn-lt"/>
              </a:rPr>
              <a:t>Sales Representative position.”</a:t>
            </a:r>
          </a:p>
        </p:txBody>
      </p:sp>
    </p:spTree>
    <p:extLst>
      <p:ext uri="{BB962C8B-B14F-4D97-AF65-F5344CB8AC3E}">
        <p14:creationId xmlns:p14="http://schemas.microsoft.com/office/powerpoint/2010/main" val="291192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5">
            <a:extLst>
              <a:ext uri="{FF2B5EF4-FFF2-40B4-BE49-F238E27FC236}">
                <a16:creationId xmlns:a16="http://schemas.microsoft.com/office/drawing/2014/main" id="{28B2DF21-8038-0B57-CC04-5CB3F32B3D50}"/>
              </a:ext>
            </a:extLst>
          </p:cNvPr>
          <p:cNvSpPr txBox="1">
            <a:spLocks noChangeArrowheads="1"/>
          </p:cNvSpPr>
          <p:nvPr/>
        </p:nvSpPr>
        <p:spPr bwMode="auto">
          <a:xfrm>
            <a:off x="462008" y="1266856"/>
            <a:ext cx="8013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3. Use Nondiscriminatory Language</a:t>
            </a:r>
            <a:endParaRPr lang="en-US" altLang="en-US" sz="2400" dirty="0">
              <a:latin typeface="+mn-lt"/>
            </a:endParaRPr>
          </a:p>
          <a:p>
            <a:pPr lvl="1">
              <a:buFont typeface="Arial" panose="020B0604020202020204" pitchFamily="34" charset="0"/>
              <a:buChar char="•"/>
            </a:pPr>
            <a:r>
              <a:rPr lang="en-US" altLang="en-US" sz="2400" b="1" i="1" dirty="0">
                <a:latin typeface="+mn-lt"/>
              </a:rPr>
              <a:t>Never</a:t>
            </a:r>
            <a:r>
              <a:rPr lang="en-US" altLang="en-US" sz="2400" dirty="0">
                <a:latin typeface="+mn-lt"/>
              </a:rPr>
              <a:t> use language or convey messages that discriminate against any group or individual.</a:t>
            </a:r>
          </a:p>
          <a:p>
            <a:pPr lvl="1">
              <a:buFont typeface="Arial" panose="020B0604020202020204" pitchFamily="34" charset="0"/>
              <a:buChar char="•"/>
            </a:pPr>
            <a:endParaRPr lang="en-US" altLang="en-US" sz="2400" dirty="0">
              <a:latin typeface="+mn-lt"/>
            </a:endParaRPr>
          </a:p>
          <a:p>
            <a:pPr lvl="1">
              <a:buFont typeface="Arial" panose="020B0604020202020204" pitchFamily="34" charset="0"/>
              <a:buChar char="•"/>
            </a:pPr>
            <a:r>
              <a:rPr lang="en-US" altLang="en-US" sz="2400" dirty="0">
                <a:latin typeface="+mn-lt"/>
              </a:rPr>
              <a:t>It is unprofessional to exhibit prejudicial behavior or to stereotype individuals.</a:t>
            </a:r>
          </a:p>
        </p:txBody>
      </p:sp>
    </p:spTree>
    <p:extLst>
      <p:ext uri="{BB962C8B-B14F-4D97-AF65-F5344CB8AC3E}">
        <p14:creationId xmlns:p14="http://schemas.microsoft.com/office/powerpoint/2010/main" val="78600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15</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8D993AB-B82F-31DE-3BC0-32883DA98DDB}"/>
              </a:ext>
            </a:extLst>
          </p:cNvPr>
          <p:cNvSpPr txBox="1"/>
          <p:nvPr/>
        </p:nvSpPr>
        <p:spPr>
          <a:xfrm>
            <a:off x="462008" y="1258887"/>
            <a:ext cx="8378825" cy="4340225"/>
          </a:xfrm>
          <a:prstGeom prst="rect">
            <a:avLst/>
          </a:prstGeom>
          <a:noFill/>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marL="0" lvl="1"/>
            <a:r>
              <a:rPr lang="en-US" altLang="en-US" sz="2400" b="1" dirty="0">
                <a:latin typeface="+mn-lt"/>
              </a:rPr>
              <a:t>4. Stress the “You” Attitude</a:t>
            </a:r>
            <a:endParaRPr lang="en-US" altLang="en-US" sz="2400" dirty="0">
              <a:latin typeface="+mn-lt"/>
            </a:endParaRPr>
          </a:p>
          <a:p>
            <a:pPr marL="685800" lvl="2">
              <a:buFont typeface="Arial" panose="020B0604020202020204" pitchFamily="34" charset="0"/>
              <a:buChar char="•"/>
            </a:pPr>
            <a:r>
              <a:rPr lang="en-US" altLang="en-US" sz="2400" dirty="0">
                <a:latin typeface="+mn-lt"/>
              </a:rPr>
              <a:t>Emphasize employer and company interests rather than your interests as the writer / future employee.</a:t>
            </a:r>
            <a:br>
              <a:rPr lang="en-US" altLang="en-US" sz="2400" dirty="0">
                <a:latin typeface="+mn-lt"/>
              </a:rPr>
            </a:br>
            <a:endParaRPr lang="en-US" altLang="en-US" sz="2400" dirty="0">
              <a:latin typeface="+mn-lt"/>
            </a:endParaRPr>
          </a:p>
          <a:p>
            <a:br>
              <a:rPr lang="en-US" altLang="en-US" sz="2400" i="1" dirty="0">
                <a:latin typeface="+mn-lt"/>
              </a:rPr>
            </a:br>
            <a:endParaRPr lang="en-US" altLang="en-US" sz="2400" i="1" dirty="0">
              <a:latin typeface="+mn-lt"/>
            </a:endParaRPr>
          </a:p>
          <a:p>
            <a:endParaRPr lang="en-US" altLang="en-US" sz="1200" i="1" dirty="0">
              <a:latin typeface="+mn-lt"/>
            </a:endParaRPr>
          </a:p>
          <a:p>
            <a:r>
              <a:rPr lang="en-US" altLang="en-US" sz="2400" i="1" dirty="0">
                <a:solidFill>
                  <a:srgbClr val="FF0000"/>
                </a:solidFill>
                <a:latin typeface="+mn-lt"/>
              </a:rPr>
              <a:t>NOT: “I hope to gain valuable experience as a</a:t>
            </a:r>
          </a:p>
          <a:p>
            <a:r>
              <a:rPr lang="en-US" altLang="en-US" sz="2400" i="1" dirty="0">
                <a:solidFill>
                  <a:srgbClr val="FF0000"/>
                </a:solidFill>
                <a:latin typeface="+mn-lt"/>
              </a:rPr>
              <a:t>	Sales Representative at Forest Foods International.”</a:t>
            </a:r>
          </a:p>
          <a:p>
            <a:pPr algn="r"/>
            <a:endParaRPr lang="en-US" altLang="en-US" sz="2400" i="1" dirty="0">
              <a:solidFill>
                <a:srgbClr val="0070C0"/>
              </a:solidFill>
              <a:latin typeface="+mn-lt"/>
            </a:endParaRPr>
          </a:p>
          <a:p>
            <a:pPr algn="r"/>
            <a:r>
              <a:rPr lang="en-US" altLang="en-US" sz="2400" i="1" dirty="0">
                <a:solidFill>
                  <a:srgbClr val="0070C0"/>
                </a:solidFill>
                <a:latin typeface="+mn-lt"/>
              </a:rPr>
              <a:t>INSTEAD: “As a Sales Representative, </a:t>
            </a:r>
          </a:p>
          <a:p>
            <a:pPr algn="r"/>
            <a:r>
              <a:rPr lang="en-US" altLang="en-US" sz="2400" i="1" dirty="0">
                <a:solidFill>
                  <a:srgbClr val="0070C0"/>
                </a:solidFill>
                <a:latin typeface="+mn-lt"/>
              </a:rPr>
              <a:t>my objective is to maximize client relations.”</a:t>
            </a:r>
          </a:p>
        </p:txBody>
      </p:sp>
    </p:spTree>
    <p:extLst>
      <p:ext uri="{BB962C8B-B14F-4D97-AF65-F5344CB8AC3E}">
        <p14:creationId xmlns:p14="http://schemas.microsoft.com/office/powerpoint/2010/main" val="409274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Tone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2D81679D-1EF3-BD03-E39B-AD6B0011656C}"/>
              </a:ext>
            </a:extLst>
          </p:cNvPr>
          <p:cNvSpPr txBox="1">
            <a:spLocks noChangeArrowheads="1"/>
          </p:cNvSpPr>
          <p:nvPr/>
        </p:nvSpPr>
        <p:spPr bwMode="auto">
          <a:xfrm>
            <a:off x="462008" y="1217517"/>
            <a:ext cx="8610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5. Utilize appropriate language</a:t>
            </a:r>
            <a:endParaRPr lang="en-US" altLang="en-US" sz="2400" dirty="0">
              <a:latin typeface="+mn-lt"/>
            </a:endParaRPr>
          </a:p>
          <a:p>
            <a:pPr lvl="1">
              <a:buFont typeface="Arial" panose="020B0604020202020204" pitchFamily="34" charset="0"/>
              <a:buChar char="•"/>
            </a:pPr>
            <a:r>
              <a:rPr lang="en-US" altLang="en-US" sz="2400" dirty="0">
                <a:latin typeface="+mn-lt"/>
              </a:rPr>
              <a:t> The text and message of your letter should match your audience’s needs and expectations</a:t>
            </a:r>
          </a:p>
          <a:p>
            <a:endParaRPr lang="en-US" altLang="en-US" sz="2400" i="1" dirty="0">
              <a:latin typeface="+mn-lt"/>
            </a:endParaRPr>
          </a:p>
          <a:p>
            <a:endParaRPr lang="en-US" altLang="en-US" sz="2400" i="1" dirty="0">
              <a:latin typeface="+mn-lt"/>
            </a:endParaRPr>
          </a:p>
          <a:p>
            <a:endParaRPr lang="en-US" altLang="en-US" sz="1200" i="1" dirty="0">
              <a:latin typeface="+mn-lt"/>
            </a:endParaRPr>
          </a:p>
          <a:p>
            <a:endParaRPr lang="en-US" altLang="en-US" sz="1200" i="1" dirty="0">
              <a:latin typeface="+mn-lt"/>
            </a:endParaRPr>
          </a:p>
          <a:p>
            <a:pPr algn="ctr"/>
            <a:r>
              <a:rPr lang="en-US" altLang="en-US" sz="2400" i="1" u="sng" dirty="0">
                <a:latin typeface="+mn-lt"/>
              </a:rPr>
              <a:t>An acceptance for an internship in Aviation Administration:</a:t>
            </a:r>
          </a:p>
          <a:p>
            <a:pPr algn="ctr"/>
            <a:endParaRPr lang="en-US" altLang="en-US" sz="800" i="1" dirty="0">
              <a:latin typeface="+mn-lt"/>
            </a:endParaRPr>
          </a:p>
          <a:p>
            <a:r>
              <a:rPr lang="en-US" altLang="en-US" sz="2400" i="1" dirty="0">
                <a:solidFill>
                  <a:srgbClr val="FF0000"/>
                </a:solidFill>
                <a:latin typeface="+mn-lt"/>
              </a:rPr>
              <a:t>NOT: “I look forward to learning about airplanes.”</a:t>
            </a:r>
          </a:p>
          <a:p>
            <a:pPr algn="r"/>
            <a:endParaRPr lang="en-US" altLang="en-US" sz="2400" i="1" dirty="0">
              <a:solidFill>
                <a:srgbClr val="0070C0"/>
              </a:solidFill>
              <a:latin typeface="+mn-lt"/>
            </a:endParaRPr>
          </a:p>
          <a:p>
            <a:pPr algn="r"/>
            <a:r>
              <a:rPr lang="en-US" altLang="en-US" sz="2400" i="1" dirty="0">
                <a:solidFill>
                  <a:srgbClr val="0070C0"/>
                </a:solidFill>
                <a:latin typeface="+mn-lt"/>
              </a:rPr>
              <a:t>INSTEAD: “I look forward to learning about the</a:t>
            </a:r>
          </a:p>
          <a:p>
            <a:pPr algn="r"/>
            <a:r>
              <a:rPr lang="en-US" altLang="en-US" sz="2400" i="1" dirty="0">
                <a:solidFill>
                  <a:srgbClr val="0070C0"/>
                </a:solidFill>
                <a:latin typeface="+mn-lt"/>
              </a:rPr>
              <a:t>manufacturing of aircraft and engines and</a:t>
            </a:r>
          </a:p>
          <a:p>
            <a:pPr algn="r"/>
            <a:r>
              <a:rPr lang="en-US" altLang="en-US" sz="2400" i="1" dirty="0">
                <a:solidFill>
                  <a:srgbClr val="0070C0"/>
                </a:solidFill>
                <a:latin typeface="+mn-lt"/>
              </a:rPr>
              <a:t>working with marketing divisions of various airlines.”</a:t>
            </a:r>
          </a:p>
        </p:txBody>
      </p:sp>
    </p:spTree>
    <p:extLst>
      <p:ext uri="{BB962C8B-B14F-4D97-AF65-F5344CB8AC3E}">
        <p14:creationId xmlns:p14="http://schemas.microsoft.com/office/powerpoint/2010/main" val="38604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Format</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17</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9">
            <a:extLst>
              <a:ext uri="{FF2B5EF4-FFF2-40B4-BE49-F238E27FC236}">
                <a16:creationId xmlns:a16="http://schemas.microsoft.com/office/drawing/2014/main" id="{37754A38-6D7D-AAC3-7A0D-CD3934DACA78}"/>
              </a:ext>
            </a:extLst>
          </p:cNvPr>
          <p:cNvSpPr txBox="1">
            <a:spLocks noChangeArrowheads="1"/>
          </p:cNvSpPr>
          <p:nvPr/>
        </p:nvSpPr>
        <p:spPr bwMode="auto">
          <a:xfrm>
            <a:off x="700088" y="1351756"/>
            <a:ext cx="42846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Block Form:</a:t>
            </a:r>
          </a:p>
          <a:p>
            <a:pPr lvl="1"/>
            <a:r>
              <a:rPr lang="en-US" altLang="en-US" sz="2400" dirty="0">
                <a:latin typeface="+mn-lt"/>
              </a:rPr>
              <a:t>1 inch margins</a:t>
            </a:r>
          </a:p>
          <a:p>
            <a:pPr lvl="1"/>
            <a:endParaRPr lang="en-US" altLang="en-US" sz="2400" dirty="0">
              <a:latin typeface="+mn-lt"/>
            </a:endParaRPr>
          </a:p>
          <a:p>
            <a:r>
              <a:rPr lang="en-US" altLang="en-US" sz="2400" b="1" dirty="0">
                <a:latin typeface="+mn-lt"/>
              </a:rPr>
              <a:t>Components:</a:t>
            </a:r>
          </a:p>
          <a:p>
            <a:pPr lvl="1"/>
            <a:r>
              <a:rPr lang="en-US" altLang="en-US" sz="2400" dirty="0">
                <a:latin typeface="+mn-lt"/>
              </a:rPr>
              <a:t>Personal Address</a:t>
            </a:r>
          </a:p>
          <a:p>
            <a:pPr lvl="1"/>
            <a:r>
              <a:rPr lang="en-US" altLang="en-US" sz="2400" dirty="0">
                <a:latin typeface="+mn-lt"/>
              </a:rPr>
              <a:t>Recipient Address</a:t>
            </a:r>
          </a:p>
          <a:p>
            <a:pPr lvl="1"/>
            <a:r>
              <a:rPr lang="en-US" altLang="en-US" sz="2400" dirty="0">
                <a:latin typeface="+mn-lt"/>
              </a:rPr>
              <a:t>Salutation</a:t>
            </a:r>
          </a:p>
          <a:p>
            <a:pPr lvl="1"/>
            <a:r>
              <a:rPr lang="en-US" altLang="en-US" sz="2400" dirty="0">
                <a:latin typeface="+mn-lt"/>
              </a:rPr>
              <a:t>Body</a:t>
            </a:r>
          </a:p>
          <a:p>
            <a:pPr lvl="1"/>
            <a:r>
              <a:rPr lang="en-US" altLang="en-US" sz="2400" dirty="0">
                <a:latin typeface="+mn-lt"/>
              </a:rPr>
              <a:t>Closing</a:t>
            </a:r>
          </a:p>
          <a:p>
            <a:pPr lvl="1"/>
            <a:r>
              <a:rPr lang="en-US" altLang="en-US" sz="2400" dirty="0">
                <a:latin typeface="+mn-lt"/>
              </a:rPr>
              <a:t>Signature</a:t>
            </a:r>
          </a:p>
          <a:p>
            <a:pPr lvl="1"/>
            <a:r>
              <a:rPr lang="en-US" altLang="en-US" sz="2400" dirty="0">
                <a:latin typeface="+mn-lt"/>
              </a:rPr>
              <a:t>Notations</a:t>
            </a:r>
          </a:p>
        </p:txBody>
      </p:sp>
      <p:sp>
        <p:nvSpPr>
          <p:cNvPr id="5" name="TextBox 10">
            <a:extLst>
              <a:ext uri="{FF2B5EF4-FFF2-40B4-BE49-F238E27FC236}">
                <a16:creationId xmlns:a16="http://schemas.microsoft.com/office/drawing/2014/main" id="{A245DFD7-6418-78E6-9FFE-D8635AE3F649}"/>
              </a:ext>
            </a:extLst>
          </p:cNvPr>
          <p:cNvSpPr txBox="1">
            <a:spLocks noChangeArrowheads="1"/>
          </p:cNvSpPr>
          <p:nvPr/>
        </p:nvSpPr>
        <p:spPr bwMode="auto">
          <a:xfrm>
            <a:off x="4984750" y="2459037"/>
            <a:ext cx="33337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Optima" panose="02000503060000020004" pitchFamily="2" charset="0"/>
              </a:rPr>
              <a:t>Fonts: </a:t>
            </a:r>
            <a:r>
              <a:rPr lang="en-US" altLang="en-US" sz="2400" dirty="0">
                <a:latin typeface="Optima" panose="02000503060000020004" pitchFamily="2" charset="0"/>
              </a:rPr>
              <a:t>(Size 12)</a:t>
            </a:r>
            <a:endParaRPr lang="en-US" altLang="en-US" sz="2400" b="1" dirty="0">
              <a:latin typeface="Optima" panose="02000503060000020004" pitchFamily="2" charset="0"/>
            </a:endParaRPr>
          </a:p>
          <a:p>
            <a:pPr lvl="1"/>
            <a:r>
              <a:rPr lang="en-US" altLang="en-US" sz="2400" dirty="0">
                <a:latin typeface="Optima" panose="02000503060000020004" pitchFamily="2" charset="0"/>
              </a:rPr>
              <a:t>Times New Roman</a:t>
            </a:r>
          </a:p>
          <a:p>
            <a:pPr lvl="1"/>
            <a:r>
              <a:rPr lang="en-US" altLang="en-US" sz="2400" dirty="0">
                <a:latin typeface="Optima" panose="02000503060000020004" pitchFamily="2" charset="0"/>
              </a:rPr>
              <a:t>Helvetica</a:t>
            </a:r>
          </a:p>
          <a:p>
            <a:pPr lvl="1"/>
            <a:r>
              <a:rPr lang="en-US" altLang="en-US" sz="2400" dirty="0">
                <a:latin typeface="Optima" panose="02000503060000020004" pitchFamily="2" charset="0"/>
              </a:rPr>
              <a:t>Arial</a:t>
            </a:r>
          </a:p>
          <a:p>
            <a:pPr lvl="1"/>
            <a:r>
              <a:rPr lang="en-US" altLang="en-US" sz="2400" dirty="0">
                <a:latin typeface="Optima" panose="02000503060000020004" pitchFamily="2" charset="0"/>
              </a:rPr>
              <a:t>Garamond</a:t>
            </a:r>
          </a:p>
        </p:txBody>
      </p:sp>
    </p:spTree>
    <p:extLst>
      <p:ext uri="{BB962C8B-B14F-4D97-AF65-F5344CB8AC3E}">
        <p14:creationId xmlns:p14="http://schemas.microsoft.com/office/powerpoint/2010/main" val="97636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Letter Model</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18</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6">
            <a:extLst>
              <a:ext uri="{FF2B5EF4-FFF2-40B4-BE49-F238E27FC236}">
                <a16:creationId xmlns:a16="http://schemas.microsoft.com/office/drawing/2014/main" id="{C1477860-FBBC-1D9D-E612-D0B52C882D13}"/>
              </a:ext>
            </a:extLst>
          </p:cNvPr>
          <p:cNvSpPr>
            <a:spLocks noChangeArrowheads="1"/>
          </p:cNvSpPr>
          <p:nvPr/>
        </p:nvSpPr>
        <p:spPr bwMode="auto">
          <a:xfrm>
            <a:off x="2168852" y="1097592"/>
            <a:ext cx="5095723" cy="466281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900" dirty="0">
                <a:latin typeface="Times New Roman" panose="02020603050405020304" pitchFamily="18" charset="0"/>
              </a:rPr>
              <a:t>Date</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First and Last Name</a:t>
            </a:r>
          </a:p>
          <a:p>
            <a:r>
              <a:rPr lang="en-US" altLang="en-US" sz="900" dirty="0">
                <a:latin typeface="Times New Roman" panose="02020603050405020304" pitchFamily="18" charset="0"/>
              </a:rPr>
              <a:t>Their position/title</a:t>
            </a:r>
          </a:p>
          <a:p>
            <a:r>
              <a:rPr lang="en-US" altLang="en-US" sz="900" dirty="0">
                <a:latin typeface="Times New Roman" panose="02020603050405020304" pitchFamily="18" charset="0"/>
              </a:rPr>
              <a:t>Company Name</a:t>
            </a:r>
          </a:p>
          <a:p>
            <a:r>
              <a:rPr lang="en-US" altLang="en-US" sz="900" dirty="0">
                <a:latin typeface="Times New Roman" panose="02020603050405020304" pitchFamily="18" charset="0"/>
              </a:rPr>
              <a:t>Address</a:t>
            </a:r>
          </a:p>
          <a:p>
            <a:r>
              <a:rPr lang="en-US" altLang="en-US" sz="900" dirty="0">
                <a:latin typeface="Times New Roman" panose="02020603050405020304" pitchFamily="18" charset="0"/>
              </a:rPr>
              <a:t>Address</a:t>
            </a:r>
          </a:p>
          <a:p>
            <a:r>
              <a:rPr lang="en-US" altLang="en-US" sz="900" dirty="0">
                <a:latin typeface="Times New Roman" panose="02020603050405020304" pitchFamily="18" charset="0"/>
              </a:rPr>
              <a:t>City, State, Zip Code</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Dear Ms./Mr./Dr. Last Name:</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The first paragraph of your job acceptance letter should contain your appreciation for the offer.  This will reaffirm the offer.  In addition, include a statement of acceptance that clearly states that you accept the position.  Reiterate the position/job title/responsibilities at ______ company, and on what basis:  Full-time, Internship, Part-Time, Semester Basis, </a:t>
            </a:r>
            <a:r>
              <a:rPr lang="en-US" altLang="en-US" sz="900" dirty="0" err="1">
                <a:latin typeface="Times New Roman" panose="02020603050405020304" pitchFamily="18" charset="0"/>
              </a:rPr>
              <a:t>etc</a:t>
            </a:r>
            <a:r>
              <a:rPr lang="en-US" altLang="en-US" sz="900" dirty="0">
                <a:latin typeface="Times New Roman" panose="02020603050405020304" pitchFamily="18" charset="0"/>
              </a:rPr>
              <a:t>…</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In the body paragraph, include a reaffirmation of employment conditions.  In other words, you are restating the conditions of your employment.  This is not the time to include critical items or concerns you have.  It is recommended to address any questions or issues you may have, prior to accepting a position.</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In addition, in the body paragraphs request instructions based on your employment.  If necessary, ask when you will began employment, if there is any additional information needed, or if you need any new contact information.  This is part of the preparation for your employment, it shows that you are organized and detailed-oriented.</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Your conclusion should briefly thank your employer again for the offer.  Show your excitement and interest to begin a new job with their company.  </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Sincerely,</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Your Signature (handwritten)</a:t>
            </a:r>
          </a:p>
          <a:p>
            <a:r>
              <a:rPr lang="en-US" altLang="en-US" sz="900" dirty="0">
                <a:latin typeface="Times New Roman" panose="02020603050405020304" pitchFamily="18" charset="0"/>
              </a:rPr>
              <a:t> </a:t>
            </a:r>
          </a:p>
          <a:p>
            <a:r>
              <a:rPr lang="en-US" altLang="en-US" sz="900" dirty="0">
                <a:latin typeface="Times New Roman" panose="02020603050405020304" pitchFamily="18" charset="0"/>
              </a:rPr>
              <a:t>Your First and Last Name  (typed) </a:t>
            </a:r>
          </a:p>
        </p:txBody>
      </p:sp>
    </p:spTree>
    <p:extLst>
      <p:ext uri="{BB962C8B-B14F-4D97-AF65-F5344CB8AC3E}">
        <p14:creationId xmlns:p14="http://schemas.microsoft.com/office/powerpoint/2010/main" val="363919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089150" y="2783051"/>
            <a:ext cx="5500891" cy="880790"/>
          </a:xfrm>
        </p:spPr>
        <p:txBody>
          <a:bodyPr/>
          <a:lstStyle/>
          <a:p>
            <a:pPr eaLnBrk="1" hangingPunct="1">
              <a:spcBef>
                <a:spcPct val="0"/>
              </a:spcBef>
              <a:buFontTx/>
              <a:buNone/>
            </a:pPr>
            <a:r>
              <a:rPr lang="en-US" altLang="en-US" sz="1800" dirty="0">
                <a:latin typeface="+mn-lt"/>
              </a:rPr>
              <a:t>Purdue University On-Campus Writing Lab</a:t>
            </a:r>
          </a:p>
          <a:p>
            <a:pPr eaLnBrk="1" hangingPunct="1">
              <a:spcBef>
                <a:spcPct val="0"/>
              </a:spcBef>
              <a:buFontTx/>
              <a:buNone/>
            </a:pPr>
            <a:r>
              <a:rPr lang="en-US" altLang="en-US" sz="1800" dirty="0" err="1">
                <a:latin typeface="+mn-lt"/>
              </a:rPr>
              <a:t>Krach</a:t>
            </a:r>
            <a:r>
              <a:rPr lang="en-US" altLang="en-US" sz="1800" dirty="0">
                <a:latin typeface="+mn-lt"/>
              </a:rPr>
              <a:t> Leadership Center (2</a:t>
            </a:r>
            <a:r>
              <a:rPr lang="en-US" altLang="en-US" sz="1800" baseline="30000" dirty="0">
                <a:latin typeface="+mn-lt"/>
              </a:rPr>
              <a:t>nd</a:t>
            </a:r>
            <a:r>
              <a:rPr lang="en-US" altLang="en-US" sz="1800" dirty="0">
                <a:latin typeface="+mn-lt"/>
              </a:rPr>
              <a:t> Floor)</a:t>
            </a:r>
          </a:p>
          <a:p>
            <a:pPr eaLnBrk="1" hangingPunct="1">
              <a:spcBef>
                <a:spcPct val="0"/>
              </a:spcBef>
              <a:buFontTx/>
              <a:buNone/>
            </a:pPr>
            <a:endParaRPr lang="en-US" altLang="en-US" sz="1800" dirty="0">
              <a:latin typeface="+mn-lt"/>
            </a:endParaRPr>
          </a:p>
          <a:p>
            <a:pPr eaLnBrk="1" hangingPunct="1">
              <a:spcBef>
                <a:spcPct val="0"/>
              </a:spcBef>
              <a:buClr>
                <a:schemeClr val="tx1"/>
              </a:buClr>
              <a:buFontTx/>
              <a:buNone/>
            </a:pPr>
            <a:r>
              <a:rPr lang="en-US" altLang="en-US" sz="1800" dirty="0">
                <a:latin typeface="+mn-lt"/>
              </a:rPr>
              <a:t>Web:  </a:t>
            </a:r>
            <a:r>
              <a:rPr lang="en-US" altLang="en-US" sz="1800" dirty="0">
                <a:latin typeface="+mn-lt"/>
                <a:hlinkClick r:id="" action="ppaction://noaction"/>
              </a:rPr>
              <a:t>http://owl.english.purdue.edu/</a:t>
            </a:r>
            <a:endParaRPr lang="en-US" altLang="en-US" sz="1800" dirty="0">
              <a:latin typeface="+mn-lt"/>
            </a:endParaRPr>
          </a:p>
          <a:p>
            <a:pPr eaLnBrk="1" hangingPunct="1">
              <a:spcBef>
                <a:spcPct val="0"/>
              </a:spcBef>
              <a:buClr>
                <a:schemeClr val="tx1"/>
              </a:buClr>
              <a:buFontTx/>
              <a:buNone/>
            </a:pPr>
            <a:r>
              <a:rPr lang="en-US" altLang="en-US" sz="1800" dirty="0">
                <a:latin typeface="+mn-lt"/>
              </a:rPr>
              <a:t>Phone: (765) 494-3723</a:t>
            </a:r>
          </a:p>
          <a:p>
            <a:pPr eaLnBrk="1" hangingPunct="1">
              <a:spcBef>
                <a:spcPct val="0"/>
              </a:spcBef>
              <a:buClr>
                <a:schemeClr val="tx1"/>
              </a:buClr>
              <a:buFontTx/>
              <a:buNone/>
            </a:pPr>
            <a:r>
              <a:rPr lang="en-US" altLang="en-US" sz="1800" dirty="0">
                <a:latin typeface="+mn-lt"/>
              </a:rPr>
              <a:t>Email: </a:t>
            </a:r>
            <a:r>
              <a:rPr lang="en-US" altLang="en-US" sz="1800" dirty="0">
                <a:latin typeface="+mn-lt"/>
                <a:hlinkClick r:id="rId3"/>
              </a:rPr>
              <a:t>owl@owl.english.purdue.edu</a:t>
            </a:r>
            <a:endParaRPr lang="en-US" altLang="en-US" sz="1800" dirty="0">
              <a:latin typeface="+mn-lt"/>
            </a:endParaRP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6" name="Purdue CoBrand">
            <a:extLst>
              <a:ext uri="{FF2B5EF4-FFF2-40B4-BE49-F238E27FC236}">
                <a16:creationId xmlns:a16="http://schemas.microsoft.com/office/drawing/2014/main" id="{7CDABF9C-5298-9848-8FAE-DD31CD5203A3}"/>
              </a:ext>
            </a:extLst>
          </p:cNvPr>
          <p:cNvPicPr>
            <a:picLocks noChangeAspect="1"/>
          </p:cNvPicPr>
          <p:nvPr/>
        </p:nvPicPr>
        <p:blipFill>
          <a:blip r:embed="rId4"/>
          <a:srcRect/>
          <a:stretch/>
        </p:blipFill>
        <p:spPr>
          <a:xfrm>
            <a:off x="462008" y="6072299"/>
            <a:ext cx="3370923" cy="365760"/>
          </a:xfrm>
          <a:prstGeom prst="rect">
            <a:avLst/>
          </a:prstGeom>
        </p:spPr>
      </p:pic>
    </p:spTree>
    <p:extLst>
      <p:ext uri="{BB962C8B-B14F-4D97-AF65-F5344CB8AC3E}">
        <p14:creationId xmlns:p14="http://schemas.microsoft.com/office/powerpoint/2010/main" val="3486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683264"/>
          </a:xfrm>
        </p:spPr>
        <p:txBody>
          <a:bodyPr/>
          <a:lstStyle/>
          <a:p>
            <a:pPr eaLnBrk="1" hangingPunct="1"/>
            <a:r>
              <a:rPr lang="en-US" altLang="en-US" sz="4800" dirty="0"/>
              <a:t>Letter Content</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7">
            <a:extLst>
              <a:ext uri="{FF2B5EF4-FFF2-40B4-BE49-F238E27FC236}">
                <a16:creationId xmlns:a16="http://schemas.microsoft.com/office/drawing/2014/main" id="{8D23B025-40C2-1D94-2826-29798E118556}"/>
              </a:ext>
            </a:extLst>
          </p:cNvPr>
          <p:cNvSpPr txBox="1"/>
          <p:nvPr/>
        </p:nvSpPr>
        <p:spPr>
          <a:xfrm>
            <a:off x="266324" y="1287462"/>
            <a:ext cx="8147050" cy="4016375"/>
          </a:xfrm>
          <a:prstGeom prst="rect">
            <a:avLst/>
          </a:prstGeom>
          <a:noFill/>
        </p:spPr>
        <p:txBody>
          <a:bodyPr>
            <a:spAutoFit/>
          </a:bodyPr>
          <a:lstStyle>
            <a:lvl1pPr marL="342900" indent="-342900">
              <a:defRPr>
                <a:solidFill>
                  <a:schemeClr val="tx1"/>
                </a:solidFill>
                <a:latin typeface="Book Antiqua" panose="02040602050305030304" pitchFamily="18" charset="0"/>
                <a:ea typeface="ＭＳ Ｐゴシック" panose="020B0600070205080204" pitchFamily="34" charset="-128"/>
              </a:defRPr>
            </a:lvl1pPr>
            <a:lvl2pPr marL="7938">
              <a:defRPr>
                <a:solidFill>
                  <a:schemeClr val="tx1"/>
                </a:solidFill>
                <a:latin typeface="Book Antiqua" panose="02040602050305030304" pitchFamily="18" charset="0"/>
                <a:ea typeface="ＭＳ Ｐゴシック" panose="020B0600070205080204" pitchFamily="34" charset="-128"/>
              </a:defRPr>
            </a:lvl2pPr>
            <a:lvl3pPr marL="1371600" indent="-4572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lvl="1" algn="ctr"/>
            <a:r>
              <a:rPr lang="en-US" altLang="en-US" sz="2600" dirty="0">
                <a:latin typeface="+mn-lt"/>
              </a:rPr>
              <a:t>You won the Race! You have the job of your dreams!</a:t>
            </a:r>
            <a:br>
              <a:rPr lang="en-US" altLang="en-US" sz="2600" dirty="0">
                <a:latin typeface="+mn-lt"/>
              </a:rPr>
            </a:br>
            <a:r>
              <a:rPr lang="en-US" altLang="en-US" sz="2600" dirty="0">
                <a:latin typeface="+mn-lt"/>
              </a:rPr>
              <a:t>Now it’s time to write the Job Acceptance Letter.</a:t>
            </a:r>
          </a:p>
          <a:p>
            <a:pPr lvl="1"/>
            <a:endParaRPr lang="en-US" altLang="en-US" sz="2000" dirty="0">
              <a:latin typeface="+mn-lt"/>
            </a:endParaRPr>
          </a:p>
          <a:p>
            <a:pPr lvl="1"/>
            <a:r>
              <a:rPr lang="en-US" altLang="en-US" sz="3200" b="1" dirty="0">
                <a:latin typeface="+mn-lt"/>
              </a:rPr>
              <a:t>	</a:t>
            </a:r>
            <a:r>
              <a:rPr lang="en-US" altLang="en-US" sz="3500" b="1" dirty="0">
                <a:latin typeface="+mn-lt"/>
              </a:rPr>
              <a:t>Topics Covered:</a:t>
            </a:r>
          </a:p>
          <a:p>
            <a:pPr lvl="2">
              <a:buFont typeface="Arial" panose="020B0604020202020204" pitchFamily="34" charset="0"/>
              <a:buChar char="•"/>
            </a:pPr>
            <a:r>
              <a:rPr lang="en-US" altLang="en-US" sz="2600" dirty="0">
                <a:latin typeface="+mn-lt"/>
              </a:rPr>
              <a:t>Purpose of the Letter</a:t>
            </a:r>
          </a:p>
          <a:p>
            <a:pPr lvl="2">
              <a:buFont typeface="Arial" panose="020B0604020202020204" pitchFamily="34" charset="0"/>
              <a:buChar char="•"/>
            </a:pPr>
            <a:r>
              <a:rPr lang="en-US" altLang="en-US" sz="2600" dirty="0">
                <a:latin typeface="+mn-lt"/>
              </a:rPr>
              <a:t>What to Include</a:t>
            </a:r>
          </a:p>
          <a:p>
            <a:pPr lvl="2">
              <a:buFont typeface="Arial" panose="020B0604020202020204" pitchFamily="34" charset="0"/>
              <a:buChar char="•"/>
            </a:pPr>
            <a:r>
              <a:rPr lang="en-US" altLang="en-US" sz="2600" dirty="0">
                <a:latin typeface="+mn-lt"/>
              </a:rPr>
              <a:t>Specifics</a:t>
            </a:r>
          </a:p>
          <a:p>
            <a:pPr lvl="2">
              <a:buFont typeface="Arial" panose="020B0604020202020204" pitchFamily="34" charset="0"/>
              <a:buChar char="•"/>
            </a:pPr>
            <a:r>
              <a:rPr lang="en-US" altLang="en-US" sz="2600" dirty="0">
                <a:latin typeface="+mn-lt"/>
              </a:rPr>
              <a:t>Format</a:t>
            </a:r>
          </a:p>
          <a:p>
            <a:pPr lvl="2">
              <a:buFont typeface="Arial" panose="020B0604020202020204" pitchFamily="34" charset="0"/>
              <a:buChar char="•"/>
            </a:pPr>
            <a:r>
              <a:rPr lang="en-US" altLang="en-US" sz="2600" dirty="0">
                <a:latin typeface="+mn-lt"/>
              </a:rPr>
              <a:t>Tone</a:t>
            </a:r>
          </a:p>
          <a:p>
            <a:pPr lvl="1"/>
            <a:endParaRPr lang="en-US" altLang="en-US" dirty="0">
              <a:latin typeface="+mn-lt"/>
            </a:endParaRPr>
          </a:p>
        </p:txBody>
      </p:sp>
      <p:pic>
        <p:nvPicPr>
          <p:cNvPr id="9" name="Picture 2" descr="C:\Users\Arielle\AppData\Local\Microsoft\Windows\Temporary Internet Files\Content.IE5\74485V2L\MC900431536[1].png">
            <a:extLst>
              <a:ext uri="{FF2B5EF4-FFF2-40B4-BE49-F238E27FC236}">
                <a16:creationId xmlns:a16="http://schemas.microsoft.com/office/drawing/2014/main" id="{6EA44DD4-A5E7-A663-A4C5-B8BDCEC00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787" y="3055937"/>
            <a:ext cx="22875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The Purpose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extLst>
              <p:ext uri="{D42A27DB-BD31-4B8C-83A1-F6EECF244321}">
                <p14:modId xmlns:p14="http://schemas.microsoft.com/office/powerpoint/2010/main" val="2712392195"/>
              </p:ext>
            </p:extLst>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AA98C87-214C-2505-2E71-98064413B3E5}"/>
              </a:ext>
            </a:extLst>
          </p:cNvPr>
          <p:cNvSpPr txBox="1"/>
          <p:nvPr/>
        </p:nvSpPr>
        <p:spPr>
          <a:xfrm>
            <a:off x="462008" y="1381125"/>
            <a:ext cx="7913688" cy="3232150"/>
          </a:xfrm>
          <a:prstGeom prst="rect">
            <a:avLst/>
          </a:prstGeom>
          <a:noFill/>
        </p:spPr>
        <p:txBody>
          <a:bodyPr>
            <a:spAutoFit/>
          </a:bodyPr>
          <a:lstStyle/>
          <a:p>
            <a:pPr marL="457200" indent="-457200" fontAlgn="auto">
              <a:spcBef>
                <a:spcPts val="0"/>
              </a:spcBef>
              <a:spcAft>
                <a:spcPts val="0"/>
              </a:spcAft>
              <a:defRPr/>
            </a:pPr>
            <a:r>
              <a:rPr lang="en-US" altLang="en-US" sz="2800" b="1" dirty="0">
                <a:ea typeface="+mn-ea"/>
              </a:rPr>
              <a:t>The Job Acceptance Letter:</a:t>
            </a:r>
          </a:p>
          <a:p>
            <a:pPr marL="457200" indent="-457200" fontAlgn="auto">
              <a:spcBef>
                <a:spcPts val="0"/>
              </a:spcBef>
              <a:spcAft>
                <a:spcPts val="0"/>
              </a:spcAft>
              <a:defRPr/>
            </a:pPr>
            <a:endParaRPr lang="en-US" altLang="en-US" dirty="0">
              <a:ea typeface="+mn-ea"/>
            </a:endParaRPr>
          </a:p>
          <a:p>
            <a:pPr marL="914400" lvl="1" indent="-457200" fontAlgn="auto">
              <a:spcBef>
                <a:spcPts val="0"/>
              </a:spcBef>
              <a:spcAft>
                <a:spcPts val="0"/>
              </a:spcAft>
              <a:buClr>
                <a:schemeClr val="tx1"/>
              </a:buClr>
              <a:buFont typeface="Arial" panose="020B0604020202020204" pitchFamily="34" charset="0"/>
              <a:buChar char="•"/>
              <a:defRPr/>
            </a:pPr>
            <a:r>
              <a:rPr lang="en-US" altLang="en-US" sz="2800" b="1" dirty="0">
                <a:solidFill>
                  <a:srgbClr val="0070C0"/>
                </a:solidFill>
                <a:ea typeface="+mn-ea"/>
              </a:rPr>
              <a:t>Accepts</a:t>
            </a:r>
            <a:r>
              <a:rPr lang="en-US" altLang="en-US" sz="2800" dirty="0">
                <a:solidFill>
                  <a:srgbClr val="0070C0"/>
                </a:solidFill>
                <a:ea typeface="+mn-ea"/>
              </a:rPr>
              <a:t> </a:t>
            </a:r>
            <a:r>
              <a:rPr lang="en-US" altLang="en-US" sz="2800" dirty="0">
                <a:ea typeface="+mn-ea"/>
              </a:rPr>
              <a:t>a job offer</a:t>
            </a:r>
          </a:p>
          <a:p>
            <a:pPr marL="914400" lvl="1" indent="-457200" fontAlgn="auto">
              <a:spcBef>
                <a:spcPts val="0"/>
              </a:spcBef>
              <a:spcAft>
                <a:spcPts val="0"/>
              </a:spcAft>
              <a:buClr>
                <a:schemeClr val="tx1"/>
              </a:buClr>
              <a:buFont typeface="Arial" panose="020B0604020202020204" pitchFamily="34" charset="0"/>
              <a:buChar char="•"/>
              <a:defRPr/>
            </a:pPr>
            <a:r>
              <a:rPr lang="en-US" altLang="en-US" sz="2800" b="1" dirty="0">
                <a:solidFill>
                  <a:srgbClr val="0070C0"/>
                </a:solidFill>
                <a:ea typeface="+mn-ea"/>
              </a:rPr>
              <a:t>Briefly reaffirms</a:t>
            </a:r>
            <a:r>
              <a:rPr lang="en-US" altLang="en-US" sz="2800" dirty="0">
                <a:solidFill>
                  <a:srgbClr val="0070C0"/>
                </a:solidFill>
                <a:ea typeface="+mn-ea"/>
              </a:rPr>
              <a:t> </a:t>
            </a:r>
            <a:r>
              <a:rPr lang="en-US" altLang="en-US" sz="2800" dirty="0">
                <a:ea typeface="+mn-ea"/>
              </a:rPr>
              <a:t>the offer in order </a:t>
            </a:r>
            <a:r>
              <a:rPr lang="en-US" altLang="en-US" sz="2800" u="sng" dirty="0">
                <a:ea typeface="+mn-ea"/>
              </a:rPr>
              <a:t>to complete the legal contract</a:t>
            </a:r>
            <a:r>
              <a:rPr lang="en-US" altLang="en-US" sz="2800" dirty="0">
                <a:ea typeface="+mn-ea"/>
              </a:rPr>
              <a:t> between you and the firm</a:t>
            </a:r>
          </a:p>
          <a:p>
            <a:pPr marL="914400" lvl="1" indent="-457200" fontAlgn="auto">
              <a:spcBef>
                <a:spcPts val="0"/>
              </a:spcBef>
              <a:spcAft>
                <a:spcPts val="0"/>
              </a:spcAft>
              <a:buFont typeface="Arial" panose="020B0604020202020204" pitchFamily="34" charset="0"/>
              <a:buChar char="•"/>
              <a:defRPr/>
            </a:pPr>
            <a:r>
              <a:rPr lang="en-US" altLang="en-US" sz="2800" dirty="0">
                <a:ea typeface="+mn-ea"/>
              </a:rPr>
              <a:t>May request </a:t>
            </a:r>
            <a:r>
              <a:rPr lang="en-US" altLang="en-US" sz="2800" b="1" dirty="0">
                <a:solidFill>
                  <a:srgbClr val="0070C0"/>
                </a:solidFill>
                <a:ea typeface="+mn-ea"/>
              </a:rPr>
              <a:t>clarification </a:t>
            </a:r>
          </a:p>
          <a:p>
            <a:pPr marL="742950" lvl="1" indent="-285750" fontAlgn="auto">
              <a:spcBef>
                <a:spcPts val="0"/>
              </a:spcBef>
              <a:spcAft>
                <a:spcPts val="0"/>
              </a:spcAft>
              <a:buFont typeface="Arial"/>
              <a:buChar char="•"/>
              <a:defRPr/>
            </a:pPr>
            <a:endParaRPr lang="en-US" dirty="0">
              <a:ea typeface="+mn-ea"/>
              <a:cs typeface="Optima"/>
            </a:endParaRPr>
          </a:p>
        </p:txBody>
      </p:sp>
    </p:spTree>
    <p:extLst>
      <p:ext uri="{BB962C8B-B14F-4D97-AF65-F5344CB8AC3E}">
        <p14:creationId xmlns:p14="http://schemas.microsoft.com/office/powerpoint/2010/main" val="3149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What to Include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5">
            <a:extLst>
              <a:ext uri="{FF2B5EF4-FFF2-40B4-BE49-F238E27FC236}">
                <a16:creationId xmlns:a16="http://schemas.microsoft.com/office/drawing/2014/main" id="{DE4F67F0-43B6-71C1-D89E-C2F4107997FE}"/>
              </a:ext>
            </a:extLst>
          </p:cNvPr>
          <p:cNvSpPr txBox="1">
            <a:spLocks noChangeArrowheads="1"/>
          </p:cNvSpPr>
          <p:nvPr/>
        </p:nvSpPr>
        <p:spPr bwMode="auto">
          <a:xfrm>
            <a:off x="462008" y="1381974"/>
            <a:ext cx="8029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3200" b="1" dirty="0">
                <a:latin typeface="+mn-lt"/>
              </a:rPr>
              <a:t>The Letter Should:</a:t>
            </a:r>
          </a:p>
          <a:p>
            <a:pPr>
              <a:buFont typeface="Arial" panose="020B0604020202020204" pitchFamily="34" charset="0"/>
              <a:buChar char="•"/>
            </a:pPr>
            <a:r>
              <a:rPr lang="en-US" altLang="en-US" sz="3200" dirty="0">
                <a:latin typeface="+mn-lt"/>
              </a:rPr>
              <a:t>Express </a:t>
            </a:r>
            <a:r>
              <a:rPr lang="en-US" altLang="en-US" sz="3200" b="1" dirty="0">
                <a:solidFill>
                  <a:srgbClr val="0070C0"/>
                </a:solidFill>
                <a:latin typeface="+mn-lt"/>
              </a:rPr>
              <a:t>appreciation </a:t>
            </a:r>
            <a:r>
              <a:rPr lang="en-US" altLang="en-US" sz="3200" dirty="0">
                <a:latin typeface="+mn-lt"/>
              </a:rPr>
              <a:t>for the offer</a:t>
            </a:r>
          </a:p>
          <a:p>
            <a:pPr>
              <a:buFont typeface="Arial" panose="020B0604020202020204" pitchFamily="34" charset="0"/>
              <a:buChar char="•"/>
            </a:pPr>
            <a:r>
              <a:rPr lang="en-US" altLang="en-US" sz="3200" dirty="0">
                <a:latin typeface="+mn-lt"/>
              </a:rPr>
              <a:t>State your </a:t>
            </a:r>
            <a:r>
              <a:rPr lang="en-US" altLang="en-US" sz="3200" b="1" dirty="0">
                <a:solidFill>
                  <a:srgbClr val="0070C0"/>
                </a:solidFill>
                <a:latin typeface="+mn-lt"/>
              </a:rPr>
              <a:t>acceptance</a:t>
            </a:r>
          </a:p>
          <a:p>
            <a:pPr>
              <a:buFont typeface="Arial" panose="020B0604020202020204" pitchFamily="34" charset="0"/>
              <a:buChar char="•"/>
            </a:pPr>
            <a:r>
              <a:rPr lang="en-US" altLang="en-US" sz="3200" dirty="0">
                <a:latin typeface="+mn-lt"/>
              </a:rPr>
              <a:t>Briefly </a:t>
            </a:r>
            <a:r>
              <a:rPr lang="en-US" altLang="en-US" sz="3200" b="1" dirty="0">
                <a:solidFill>
                  <a:srgbClr val="0070C0"/>
                </a:solidFill>
                <a:latin typeface="+mn-lt"/>
              </a:rPr>
              <a:t>reaffirm employment</a:t>
            </a:r>
            <a:r>
              <a:rPr lang="en-US" altLang="en-US" sz="3200" dirty="0">
                <a:latin typeface="+mn-lt"/>
              </a:rPr>
              <a:t> </a:t>
            </a:r>
            <a:r>
              <a:rPr lang="en-US" altLang="en-US" sz="3200" b="1" dirty="0">
                <a:solidFill>
                  <a:srgbClr val="0070C0"/>
                </a:solidFill>
                <a:latin typeface="+mn-lt"/>
              </a:rPr>
              <a:t>conditions</a:t>
            </a:r>
          </a:p>
          <a:p>
            <a:pPr>
              <a:buFont typeface="Arial" panose="020B0604020202020204" pitchFamily="34" charset="0"/>
              <a:buChar char="•"/>
            </a:pPr>
            <a:r>
              <a:rPr lang="en-US" altLang="en-US" sz="3200" dirty="0">
                <a:latin typeface="+mn-lt"/>
              </a:rPr>
              <a:t>Seek any </a:t>
            </a:r>
            <a:r>
              <a:rPr lang="en-US" altLang="en-US" sz="3200" b="1" dirty="0">
                <a:solidFill>
                  <a:srgbClr val="0070C0"/>
                </a:solidFill>
                <a:latin typeface="+mn-lt"/>
              </a:rPr>
              <a:t>needed instructions </a:t>
            </a:r>
            <a:r>
              <a:rPr lang="en-US" altLang="en-US" sz="3200" dirty="0">
                <a:latin typeface="+mn-lt"/>
              </a:rPr>
              <a:t>based on employment or notices</a:t>
            </a:r>
          </a:p>
        </p:txBody>
      </p:sp>
    </p:spTree>
    <p:extLst>
      <p:ext uri="{BB962C8B-B14F-4D97-AF65-F5344CB8AC3E}">
        <p14:creationId xmlns:p14="http://schemas.microsoft.com/office/powerpoint/2010/main" val="396978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What to Include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9291B266-70F9-E4F8-5B27-3861D5F798F1}"/>
              </a:ext>
            </a:extLst>
          </p:cNvPr>
          <p:cNvSpPr txBox="1"/>
          <p:nvPr/>
        </p:nvSpPr>
        <p:spPr>
          <a:xfrm>
            <a:off x="462008" y="1371600"/>
            <a:ext cx="8013700" cy="3786188"/>
          </a:xfrm>
          <a:prstGeom prst="rect">
            <a:avLst/>
          </a:prstGeom>
          <a:noFill/>
        </p:spPr>
        <p:txBody>
          <a:bodyPr>
            <a:spAutoFit/>
          </a:bodyPr>
          <a:lstStyle>
            <a:lvl1pPr marL="457200" indent="-457200">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1. Appreciation for the Offer</a:t>
            </a:r>
            <a:endParaRPr lang="en-US" altLang="en-US" sz="2400" dirty="0">
              <a:latin typeface="+mn-lt"/>
            </a:endParaRPr>
          </a:p>
          <a:p>
            <a:pPr lvl="1">
              <a:buFont typeface="Arial" panose="020B0604020202020204" pitchFamily="34" charset="0"/>
              <a:buChar char="•"/>
            </a:pPr>
            <a:r>
              <a:rPr lang="en-US" altLang="en-US" sz="2400" dirty="0">
                <a:latin typeface="+mn-lt"/>
              </a:rPr>
              <a:t>Placement: First Paragraph</a:t>
            </a:r>
          </a:p>
          <a:p>
            <a:pPr lvl="1">
              <a:buFont typeface="Arial" panose="020B0604020202020204" pitchFamily="34" charset="0"/>
              <a:buChar char="•"/>
            </a:pPr>
            <a:r>
              <a:rPr lang="en-US" altLang="en-US" sz="2400" dirty="0">
                <a:latin typeface="+mn-lt"/>
              </a:rPr>
              <a:t>Be appreciative and sincere</a:t>
            </a:r>
          </a:p>
          <a:p>
            <a:pPr lvl="1">
              <a:buFont typeface="Arial" panose="020B0604020202020204" pitchFamily="34" charset="0"/>
              <a:buChar char="•"/>
            </a:pPr>
            <a:r>
              <a:rPr lang="en-US" altLang="en-US" sz="2400" dirty="0">
                <a:latin typeface="+mn-lt"/>
              </a:rPr>
              <a:t>Reaffirm Offer: Clearly restate the job offer you received.</a:t>
            </a:r>
          </a:p>
          <a:p>
            <a:pPr lvl="1">
              <a:buFont typeface="Arial" panose="020B0604020202020204" pitchFamily="34" charset="0"/>
              <a:buChar char="•"/>
            </a:pPr>
            <a:endParaRPr lang="en-US" altLang="en-US" sz="2400" dirty="0">
              <a:latin typeface="+mn-lt"/>
            </a:endParaRPr>
          </a:p>
          <a:p>
            <a:pPr lvl="1">
              <a:buFont typeface="Arial" panose="020B0604020202020204" pitchFamily="34" charset="0"/>
              <a:buChar char="•"/>
            </a:pPr>
            <a:endParaRPr lang="en-US" altLang="en-US" sz="2400" dirty="0">
              <a:latin typeface="+mn-lt"/>
            </a:endParaRPr>
          </a:p>
          <a:p>
            <a:pPr lvl="1">
              <a:buFont typeface="Arial" panose="020B0604020202020204" pitchFamily="34" charset="0"/>
              <a:buChar char="•"/>
            </a:pPr>
            <a:endParaRPr lang="en-US" altLang="en-US" sz="2400" dirty="0">
              <a:latin typeface="+mn-lt"/>
            </a:endParaRPr>
          </a:p>
          <a:p>
            <a:pPr algn="r"/>
            <a:r>
              <a:rPr lang="en-US" altLang="en-US" sz="2400" i="1" dirty="0">
                <a:solidFill>
                  <a:srgbClr val="0070C0"/>
                </a:solidFill>
                <a:latin typeface="+mn-lt"/>
              </a:rPr>
              <a:t>“Thank you for offering me a </a:t>
            </a:r>
          </a:p>
          <a:p>
            <a:pPr algn="r"/>
            <a:r>
              <a:rPr lang="en-US" altLang="en-US" sz="2400" i="1" dirty="0">
                <a:solidFill>
                  <a:srgbClr val="0070C0"/>
                </a:solidFill>
                <a:latin typeface="+mn-lt"/>
              </a:rPr>
              <a:t>Sales Associate Position at Denmark Inc.” </a:t>
            </a:r>
          </a:p>
        </p:txBody>
      </p:sp>
    </p:spTree>
    <p:extLst>
      <p:ext uri="{BB962C8B-B14F-4D97-AF65-F5344CB8AC3E}">
        <p14:creationId xmlns:p14="http://schemas.microsoft.com/office/powerpoint/2010/main" val="230899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What to Include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5">
            <a:extLst>
              <a:ext uri="{FF2B5EF4-FFF2-40B4-BE49-F238E27FC236}">
                <a16:creationId xmlns:a16="http://schemas.microsoft.com/office/drawing/2014/main" id="{5A0E80E9-A705-E1D8-AD0C-67A4A201D9AA}"/>
              </a:ext>
            </a:extLst>
          </p:cNvPr>
          <p:cNvSpPr txBox="1">
            <a:spLocks noChangeArrowheads="1"/>
          </p:cNvSpPr>
          <p:nvPr/>
        </p:nvSpPr>
        <p:spPr bwMode="auto">
          <a:xfrm>
            <a:off x="462008" y="1334350"/>
            <a:ext cx="79470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2. Statement of Acceptance</a:t>
            </a:r>
            <a:endParaRPr lang="en-US" altLang="en-US" sz="2400" dirty="0">
              <a:latin typeface="+mn-lt"/>
            </a:endParaRPr>
          </a:p>
          <a:p>
            <a:pPr lvl="1">
              <a:buFont typeface="Arial" panose="020B0604020202020204" pitchFamily="34" charset="0"/>
              <a:buChar char="•"/>
            </a:pPr>
            <a:r>
              <a:rPr lang="en-US" altLang="en-US" sz="2400" dirty="0">
                <a:latin typeface="+mn-lt"/>
              </a:rPr>
              <a:t>Placement: Follows the “Appreciation for the Offer” in the First Paragraph</a:t>
            </a:r>
          </a:p>
          <a:p>
            <a:pPr lvl="1">
              <a:buFont typeface="Arial" panose="020B0604020202020204" pitchFamily="34" charset="0"/>
              <a:buChar char="•"/>
            </a:pPr>
            <a:r>
              <a:rPr lang="en-US" altLang="en-US" sz="2400" dirty="0">
                <a:latin typeface="+mn-lt"/>
              </a:rPr>
              <a:t>Clearly states that you accept the position that was offered to you</a:t>
            </a:r>
          </a:p>
          <a:p>
            <a:endParaRPr lang="en-US" altLang="en-US" sz="2400" dirty="0">
              <a:latin typeface="+mn-lt"/>
            </a:endParaRPr>
          </a:p>
          <a:p>
            <a:endParaRPr lang="en-US" altLang="en-US" sz="2400" dirty="0">
              <a:latin typeface="+mn-lt"/>
            </a:endParaRPr>
          </a:p>
          <a:p>
            <a:endParaRPr lang="en-US" altLang="en-US" sz="2400" dirty="0">
              <a:latin typeface="+mn-lt"/>
            </a:endParaRPr>
          </a:p>
          <a:p>
            <a:pPr algn="r"/>
            <a:r>
              <a:rPr lang="en-US" altLang="en-US" sz="2400" i="1" dirty="0">
                <a:solidFill>
                  <a:srgbClr val="0070C0"/>
                </a:solidFill>
                <a:latin typeface="+mn-lt"/>
              </a:rPr>
              <a:t>“I am pleased to accept the position…”</a:t>
            </a:r>
          </a:p>
        </p:txBody>
      </p:sp>
    </p:spTree>
    <p:extLst>
      <p:ext uri="{BB962C8B-B14F-4D97-AF65-F5344CB8AC3E}">
        <p14:creationId xmlns:p14="http://schemas.microsoft.com/office/powerpoint/2010/main" val="335890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What to Include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5">
            <a:extLst>
              <a:ext uri="{FF2B5EF4-FFF2-40B4-BE49-F238E27FC236}">
                <a16:creationId xmlns:a16="http://schemas.microsoft.com/office/drawing/2014/main" id="{A7AA436B-BD0B-BD9B-5CC3-19B487EDBA66}"/>
              </a:ext>
            </a:extLst>
          </p:cNvPr>
          <p:cNvSpPr txBox="1">
            <a:spLocks noChangeArrowheads="1"/>
          </p:cNvSpPr>
          <p:nvPr/>
        </p:nvSpPr>
        <p:spPr bwMode="auto">
          <a:xfrm>
            <a:off x="462008" y="1345406"/>
            <a:ext cx="81629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3. Reaffirmation of Employment Conditions</a:t>
            </a:r>
            <a:endParaRPr lang="en-US" altLang="en-US" sz="2400" dirty="0">
              <a:latin typeface="+mn-lt"/>
            </a:endParaRPr>
          </a:p>
          <a:p>
            <a:pPr lvl="1">
              <a:buFont typeface="Arial" panose="020B0604020202020204" pitchFamily="34" charset="0"/>
              <a:buChar char="•"/>
            </a:pPr>
            <a:r>
              <a:rPr lang="en-US" altLang="en-US" sz="2400" dirty="0">
                <a:latin typeface="+mn-lt"/>
              </a:rPr>
              <a:t>Placement: Within the body of the letter, in the paragraphs following the first paragraph</a:t>
            </a:r>
            <a:endParaRPr lang="en-US" altLang="en-US" sz="2400" u="sng" dirty="0">
              <a:latin typeface="+mn-lt"/>
            </a:endParaRPr>
          </a:p>
          <a:p>
            <a:pPr lvl="1">
              <a:buFont typeface="Arial" panose="020B0604020202020204" pitchFamily="34" charset="0"/>
              <a:buChar char="•"/>
            </a:pPr>
            <a:r>
              <a:rPr lang="en-US" altLang="en-US" sz="2400" dirty="0">
                <a:latin typeface="+mn-lt"/>
              </a:rPr>
              <a:t>Restate the conditions of your employment which should have been pre-determined and accepted by both parties.</a:t>
            </a:r>
          </a:p>
          <a:p>
            <a:pPr lvl="1">
              <a:buFont typeface="Arial" panose="020B0604020202020204" pitchFamily="34" charset="0"/>
              <a:buChar char="•"/>
            </a:pPr>
            <a:r>
              <a:rPr lang="en-US" altLang="en-US" sz="2400" dirty="0">
                <a:latin typeface="+mn-lt"/>
              </a:rPr>
              <a:t>This is not the time to include critical items or concerns you have.  </a:t>
            </a:r>
            <a:r>
              <a:rPr lang="en-US" altLang="en-US" sz="2400" i="1" dirty="0">
                <a:latin typeface="+mn-lt"/>
              </a:rPr>
              <a:t>It is recommended to address any questions or issues you may have, prior to accepting a position</a:t>
            </a:r>
            <a:r>
              <a:rPr lang="en-US" altLang="en-US" sz="2400" dirty="0">
                <a:latin typeface="+mn-lt"/>
              </a:rPr>
              <a:t>.</a:t>
            </a:r>
            <a:endParaRPr lang="en-US" altLang="en-US" sz="2400" i="1" dirty="0">
              <a:latin typeface="+mn-lt"/>
            </a:endParaRPr>
          </a:p>
        </p:txBody>
      </p:sp>
    </p:spTree>
    <p:extLst>
      <p:ext uri="{BB962C8B-B14F-4D97-AF65-F5344CB8AC3E}">
        <p14:creationId xmlns:p14="http://schemas.microsoft.com/office/powerpoint/2010/main" val="355286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What to Include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C18FEAA-4C4E-C358-866B-77C2DE7494AC}"/>
              </a:ext>
            </a:extLst>
          </p:cNvPr>
          <p:cNvSpPr txBox="1"/>
          <p:nvPr/>
        </p:nvSpPr>
        <p:spPr>
          <a:xfrm>
            <a:off x="500636" y="1085850"/>
            <a:ext cx="6624064" cy="4708981"/>
          </a:xfrm>
          <a:prstGeom prst="rect">
            <a:avLst/>
          </a:prstGeom>
          <a:noFill/>
        </p:spPr>
        <p:txBody>
          <a:bodyPr wrap="square">
            <a:spAutoFit/>
          </a:bodyPr>
          <a:lstStyle/>
          <a:p>
            <a:pPr algn="ctr" fontAlgn="auto">
              <a:spcBef>
                <a:spcPts val="0"/>
              </a:spcBef>
              <a:spcAft>
                <a:spcPts val="0"/>
              </a:spcAft>
              <a:defRPr/>
            </a:pPr>
            <a:r>
              <a:rPr lang="en-US" altLang="en-US" sz="2400" b="1" i="1" dirty="0">
                <a:solidFill>
                  <a:srgbClr val="0070C0"/>
                </a:solidFill>
                <a:ea typeface="+mn-ea"/>
              </a:rPr>
              <a:t>Can I still negotiate job conditions in my acceptance letter?</a:t>
            </a:r>
          </a:p>
          <a:p>
            <a:pPr algn="ctr" fontAlgn="auto">
              <a:spcBef>
                <a:spcPts val="0"/>
              </a:spcBef>
              <a:spcAft>
                <a:spcPts val="0"/>
              </a:spcAft>
              <a:defRPr/>
            </a:pPr>
            <a:endParaRPr lang="en-US" altLang="en-US" i="1" dirty="0">
              <a:ea typeface="+mn-ea"/>
            </a:endParaRPr>
          </a:p>
          <a:p>
            <a:pPr marL="342900" indent="-342900" fontAlgn="auto">
              <a:spcBef>
                <a:spcPts val="0"/>
              </a:spcBef>
              <a:spcAft>
                <a:spcPts val="0"/>
              </a:spcAft>
              <a:buFont typeface="Arial" panose="020B0604020202020204" pitchFamily="34" charset="0"/>
              <a:buChar char="•"/>
              <a:defRPr/>
            </a:pPr>
            <a:r>
              <a:rPr lang="en-US" altLang="en-US" sz="2200" dirty="0">
                <a:ea typeface="+mn-ea"/>
              </a:rPr>
              <a:t>Any issues or job details that may be negotiable, should </a:t>
            </a:r>
            <a:r>
              <a:rPr lang="en-US" altLang="en-US" sz="2200" b="1" i="1" dirty="0">
                <a:ea typeface="+mn-ea"/>
              </a:rPr>
              <a:t>not</a:t>
            </a:r>
            <a:r>
              <a:rPr lang="en-US" altLang="en-US" sz="2200" dirty="0">
                <a:ea typeface="+mn-ea"/>
              </a:rPr>
              <a:t> be addressed for the first time in the acceptance letter.</a:t>
            </a:r>
          </a:p>
          <a:p>
            <a:pPr marL="342900" indent="-342900" fontAlgn="auto">
              <a:spcBef>
                <a:spcPts val="0"/>
              </a:spcBef>
              <a:spcAft>
                <a:spcPts val="0"/>
              </a:spcAft>
              <a:buFont typeface="Arial" panose="020B0604020202020204" pitchFamily="34" charset="0"/>
              <a:buChar char="•"/>
              <a:defRPr/>
            </a:pPr>
            <a:endParaRPr lang="en-US" altLang="en-US" dirty="0">
              <a:ea typeface="+mn-ea"/>
            </a:endParaRPr>
          </a:p>
          <a:p>
            <a:pPr marL="342900" indent="-342900" fontAlgn="auto">
              <a:spcBef>
                <a:spcPts val="0"/>
              </a:spcBef>
              <a:spcAft>
                <a:spcPts val="0"/>
              </a:spcAft>
              <a:buFont typeface="Arial" panose="020B0604020202020204" pitchFamily="34" charset="0"/>
              <a:buChar char="•"/>
              <a:defRPr/>
            </a:pPr>
            <a:r>
              <a:rPr lang="en-US" altLang="en-US" sz="2200" dirty="0">
                <a:ea typeface="+mn-ea"/>
              </a:rPr>
              <a:t>When accepting, the applicant should have a </a:t>
            </a:r>
            <a:r>
              <a:rPr lang="en-US" altLang="en-US" sz="2200" b="1" i="1" dirty="0">
                <a:ea typeface="+mn-ea"/>
              </a:rPr>
              <a:t>complete understanding</a:t>
            </a:r>
            <a:r>
              <a:rPr lang="en-US" altLang="en-US" sz="2200" dirty="0">
                <a:ea typeface="+mn-ea"/>
              </a:rPr>
              <a:t> of the position and related details.</a:t>
            </a:r>
          </a:p>
          <a:p>
            <a:pPr marL="342900" indent="-342900" fontAlgn="auto">
              <a:spcBef>
                <a:spcPts val="0"/>
              </a:spcBef>
              <a:spcAft>
                <a:spcPts val="0"/>
              </a:spcAft>
              <a:buFont typeface="Arial" panose="020B0604020202020204" pitchFamily="34" charset="0"/>
              <a:buChar char="•"/>
              <a:defRPr/>
            </a:pPr>
            <a:endParaRPr lang="en-US" altLang="en-US" dirty="0">
              <a:ea typeface="+mn-ea"/>
            </a:endParaRPr>
          </a:p>
          <a:p>
            <a:pPr marL="342900" indent="-342900" fontAlgn="auto">
              <a:spcBef>
                <a:spcPts val="0"/>
              </a:spcBef>
              <a:spcAft>
                <a:spcPts val="0"/>
              </a:spcAft>
              <a:buFont typeface="Arial" panose="020B0604020202020204" pitchFamily="34" charset="0"/>
              <a:buChar char="•"/>
              <a:defRPr/>
            </a:pPr>
            <a:r>
              <a:rPr lang="en-US" altLang="en-US" sz="2200" dirty="0">
                <a:ea typeface="+mn-ea"/>
              </a:rPr>
              <a:t>It is not appropriate to address serious issues or concerns after accepting; questions or concerns should be </a:t>
            </a:r>
            <a:r>
              <a:rPr lang="en-US" altLang="en-US" sz="2200" b="1" i="1" dirty="0">
                <a:ea typeface="+mn-ea"/>
              </a:rPr>
              <a:t>discussed</a:t>
            </a:r>
            <a:r>
              <a:rPr lang="en-US" altLang="en-US" sz="2200" dirty="0">
                <a:ea typeface="+mn-ea"/>
              </a:rPr>
              <a:t> </a:t>
            </a:r>
            <a:r>
              <a:rPr lang="en-US" altLang="en-US" sz="2200" b="1" i="1" dirty="0">
                <a:ea typeface="+mn-ea"/>
              </a:rPr>
              <a:t>before you accept </a:t>
            </a:r>
            <a:r>
              <a:rPr lang="en-US" altLang="en-US" sz="2200" dirty="0">
                <a:ea typeface="+mn-ea"/>
              </a:rPr>
              <a:t>an offer.</a:t>
            </a:r>
            <a:endParaRPr lang="en-US" sz="2200" dirty="0">
              <a:ea typeface="+mn-ea"/>
              <a:cs typeface="Optima"/>
            </a:endParaRPr>
          </a:p>
        </p:txBody>
      </p:sp>
      <p:pic>
        <p:nvPicPr>
          <p:cNvPr id="5" name="Picture 2" descr="C:\Users\Arielle\AppData\Local\Microsoft\Windows\Temporary Internet Files\Content.IE5\TBRI41YC\MC900431560[1].png">
            <a:extLst>
              <a:ext uri="{FF2B5EF4-FFF2-40B4-BE49-F238E27FC236}">
                <a16:creationId xmlns:a16="http://schemas.microsoft.com/office/drawing/2014/main" id="{A059CDA6-B409-63FC-6683-E48AC649C1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1083" y="2605912"/>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0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What to Include</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graphicFrame>
        <p:nvGraphicFramePr>
          <p:cNvPr id="9" name="Diagram 8">
            <a:extLst>
              <a:ext uri="{FF2B5EF4-FFF2-40B4-BE49-F238E27FC236}">
                <a16:creationId xmlns:a16="http://schemas.microsoft.com/office/drawing/2014/main" id="{19065699-B32B-72BE-C616-25B465ECD2C4}"/>
              </a:ext>
            </a:extLst>
          </p:cNvPr>
          <p:cNvGraphicFramePr/>
          <p:nvPr/>
        </p:nvGraphicFramePr>
        <p:xfrm>
          <a:off x="3167743" y="1782824"/>
          <a:ext cx="5095723" cy="164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5">
            <a:extLst>
              <a:ext uri="{FF2B5EF4-FFF2-40B4-BE49-F238E27FC236}">
                <a16:creationId xmlns:a16="http://schemas.microsoft.com/office/drawing/2014/main" id="{E57B9111-C295-23D2-5A41-AC67EAADA448}"/>
              </a:ext>
            </a:extLst>
          </p:cNvPr>
          <p:cNvSpPr txBox="1">
            <a:spLocks noChangeArrowheads="1"/>
          </p:cNvSpPr>
          <p:nvPr/>
        </p:nvSpPr>
        <p:spPr bwMode="auto">
          <a:xfrm>
            <a:off x="462008" y="1352502"/>
            <a:ext cx="809625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800100" indent="-342900">
              <a:defRPr>
                <a:solidFill>
                  <a:schemeClr val="tx1"/>
                </a:solidFill>
                <a:latin typeface="Book Antiqua" panose="02040602050305030304" pitchFamily="18" charset="0"/>
                <a:ea typeface="ＭＳ Ｐゴシック" panose="020B0600070205080204" pitchFamily="34" charset="-128"/>
              </a:defRPr>
            </a:lvl2pPr>
            <a:lvl3pPr marL="1257300" indent="-3429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r>
              <a:rPr lang="en-US" altLang="en-US" sz="2400" b="1" dirty="0">
                <a:latin typeface="+mn-lt"/>
              </a:rPr>
              <a:t>4. Seek Needed Instruction or Information Based on Employment or Notices</a:t>
            </a:r>
          </a:p>
          <a:p>
            <a:pPr lvl="1">
              <a:lnSpc>
                <a:spcPct val="90000"/>
              </a:lnSpc>
              <a:buFont typeface="Arial" panose="020B0604020202020204" pitchFamily="34" charset="0"/>
              <a:buChar char="•"/>
            </a:pPr>
            <a:r>
              <a:rPr lang="en-US" altLang="en-US" sz="2400" dirty="0">
                <a:latin typeface="+mn-lt"/>
              </a:rPr>
              <a:t>Placement:  After the “Reaffirmation of Conditions” and before closing</a:t>
            </a:r>
          </a:p>
          <a:p>
            <a:pPr lvl="1">
              <a:lnSpc>
                <a:spcPct val="90000"/>
              </a:lnSpc>
              <a:buFont typeface="Arial" panose="020B0604020202020204" pitchFamily="34" charset="0"/>
              <a:buChar char="•"/>
            </a:pPr>
            <a:r>
              <a:rPr lang="en-US" altLang="en-US" sz="2400" dirty="0">
                <a:latin typeface="+mn-lt"/>
              </a:rPr>
              <a:t>Possible information to request:</a:t>
            </a:r>
          </a:p>
          <a:p>
            <a:pPr lvl="2">
              <a:lnSpc>
                <a:spcPct val="90000"/>
              </a:lnSpc>
              <a:buFont typeface="Arial" panose="020B0604020202020204" pitchFamily="34" charset="0"/>
              <a:buChar char="•"/>
            </a:pPr>
            <a:r>
              <a:rPr lang="en-US" altLang="en-US" sz="2400" dirty="0">
                <a:latin typeface="+mn-lt"/>
              </a:rPr>
              <a:t>Starting date of employment</a:t>
            </a:r>
          </a:p>
          <a:p>
            <a:pPr lvl="2">
              <a:lnSpc>
                <a:spcPct val="90000"/>
              </a:lnSpc>
              <a:buFont typeface="Arial" panose="020B0604020202020204" pitchFamily="34" charset="0"/>
              <a:buChar char="•"/>
            </a:pPr>
            <a:r>
              <a:rPr lang="en-US" altLang="en-US" sz="2400" dirty="0">
                <a:latin typeface="+mn-lt"/>
              </a:rPr>
              <a:t>Where to go?</a:t>
            </a:r>
          </a:p>
          <a:p>
            <a:pPr lvl="2">
              <a:lnSpc>
                <a:spcPct val="90000"/>
              </a:lnSpc>
              <a:buFont typeface="Arial" panose="020B0604020202020204" pitchFamily="34" charset="0"/>
              <a:buChar char="•"/>
            </a:pPr>
            <a:r>
              <a:rPr lang="en-US" altLang="en-US" sz="2400" dirty="0">
                <a:latin typeface="+mn-lt"/>
              </a:rPr>
              <a:t>Whom to contact?</a:t>
            </a:r>
          </a:p>
          <a:p>
            <a:pPr lvl="2" algn="r">
              <a:lnSpc>
                <a:spcPct val="90000"/>
              </a:lnSpc>
            </a:pPr>
            <a:endParaRPr lang="en-US" altLang="en-US" sz="2400" dirty="0">
              <a:latin typeface="+mn-lt"/>
            </a:endParaRPr>
          </a:p>
          <a:p>
            <a:pPr lvl="2" algn="r">
              <a:lnSpc>
                <a:spcPct val="90000"/>
              </a:lnSpc>
            </a:pPr>
            <a:endParaRPr lang="en-US" altLang="en-US" sz="1200" dirty="0">
              <a:latin typeface="+mn-lt"/>
            </a:endParaRPr>
          </a:p>
          <a:p>
            <a:pPr lvl="2" algn="r">
              <a:lnSpc>
                <a:spcPct val="90000"/>
              </a:lnSpc>
            </a:pPr>
            <a:endParaRPr lang="en-US" altLang="en-US" sz="2000" dirty="0">
              <a:latin typeface="+mn-lt"/>
            </a:endParaRPr>
          </a:p>
          <a:p>
            <a:pPr lvl="2" algn="r">
              <a:lnSpc>
                <a:spcPct val="90000"/>
              </a:lnSpc>
            </a:pPr>
            <a:r>
              <a:rPr lang="en-US" altLang="en-US" sz="2400" i="1" dirty="0">
                <a:solidFill>
                  <a:srgbClr val="0070C0"/>
                </a:solidFill>
                <a:latin typeface="+mn-lt"/>
              </a:rPr>
              <a:t>“I would like to confirm a start date </a:t>
            </a:r>
          </a:p>
          <a:p>
            <a:pPr lvl="2" algn="r">
              <a:lnSpc>
                <a:spcPct val="90000"/>
              </a:lnSpc>
            </a:pPr>
            <a:r>
              <a:rPr lang="en-US" altLang="en-US" sz="2400" i="1" dirty="0">
                <a:solidFill>
                  <a:srgbClr val="0070C0"/>
                </a:solidFill>
                <a:latin typeface="+mn-lt"/>
              </a:rPr>
              <a:t>of September 1</a:t>
            </a:r>
            <a:r>
              <a:rPr lang="en-US" altLang="en-US" sz="2400" i="1" baseline="30000" dirty="0">
                <a:solidFill>
                  <a:srgbClr val="0070C0"/>
                </a:solidFill>
                <a:latin typeface="+mn-lt"/>
              </a:rPr>
              <a:t>st</a:t>
            </a:r>
            <a:r>
              <a:rPr lang="en-US" altLang="en-US" sz="2400" i="1" dirty="0">
                <a:solidFill>
                  <a:srgbClr val="0070C0"/>
                </a:solidFill>
                <a:latin typeface="+mn-lt"/>
              </a:rPr>
              <a:t> at 8am.</a:t>
            </a:r>
            <a:r>
              <a:rPr lang="en-US" altLang="en-US" sz="2400" i="1" dirty="0">
                <a:latin typeface="+mn-lt"/>
              </a:rPr>
              <a:t>”</a:t>
            </a:r>
          </a:p>
        </p:txBody>
      </p:sp>
    </p:spTree>
    <p:extLst>
      <p:ext uri="{BB962C8B-B14F-4D97-AF65-F5344CB8AC3E}">
        <p14:creationId xmlns:p14="http://schemas.microsoft.com/office/powerpoint/2010/main" val="1831166750"/>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PA7" id="{95A2C0BD-5A8E-224A-ADDE-CE5525B01452}" vid="{8FECD612-194B-FC48-8AEF-6BA0ADAD19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67</TotalTime>
  <Words>2706</Words>
  <Application>Microsoft Macintosh PowerPoint</Application>
  <PresentationFormat>On-screen Show (4:3)</PresentationFormat>
  <Paragraphs>290</Paragraphs>
  <Slides>19</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United Sans Cd Md</vt:lpstr>
      <vt:lpstr>Optima</vt:lpstr>
      <vt:lpstr>Acumin Pro SemiCondensed</vt:lpstr>
      <vt:lpstr>Times New Roman</vt:lpstr>
      <vt:lpstr>Arial</vt:lpstr>
      <vt:lpstr>Acumin Pro Medium</vt:lpstr>
      <vt:lpstr>Acumin Pro ExtraCondensed</vt:lpstr>
      <vt:lpstr>Acumin Pro</vt:lpstr>
      <vt:lpstr>United Sans Rg Md</vt:lpstr>
      <vt:lpstr>Book Antiqua</vt:lpstr>
      <vt:lpstr>Acumin Pro Semibold</vt:lpstr>
      <vt:lpstr>Acumin Pro ExtraCondensed Smbd</vt:lpstr>
      <vt:lpstr>Wingdings</vt:lpstr>
      <vt:lpstr>Calibri</vt:lpstr>
      <vt:lpstr>Purdue1</vt:lpstr>
      <vt:lpstr>Crossing the finish line</vt:lpstr>
      <vt:lpstr>Letter Content</vt:lpstr>
      <vt:lpstr>The Purpose</vt:lpstr>
      <vt:lpstr>What to Include</vt:lpstr>
      <vt:lpstr>What to Include</vt:lpstr>
      <vt:lpstr>What to Include</vt:lpstr>
      <vt:lpstr>What to Include</vt:lpstr>
      <vt:lpstr>What to Include</vt:lpstr>
      <vt:lpstr>What to Include</vt:lpstr>
      <vt:lpstr>Tone</vt:lpstr>
      <vt:lpstr>Tone</vt:lpstr>
      <vt:lpstr>Tone</vt:lpstr>
      <vt:lpstr>Tone</vt:lpstr>
      <vt:lpstr>Tone</vt:lpstr>
      <vt:lpstr>Tone</vt:lpstr>
      <vt:lpstr>Tone</vt:lpstr>
      <vt:lpstr>Format</vt:lpstr>
      <vt:lpstr>Letter Model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Colon, Garrett Ivan</dc:creator>
  <cp:lastModifiedBy>Colon, Garrett Ivan</cp:lastModifiedBy>
  <cp:revision>4</cp:revision>
  <dcterms:created xsi:type="dcterms:W3CDTF">2022-12-29T13:44:14Z</dcterms:created>
  <dcterms:modified xsi:type="dcterms:W3CDTF">2023-02-24T19:37:52Z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2022-12-14T17:52:10Z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363de9d3-6747-4948-a07a-488fb0aa48d1</vt:lpwstr>
  </property>
  <property fmtid="{D5CDD505-2E9C-101B-9397-08002B2CF9AE}" pid="8" name="MSIP_Label_4044bd30-2ed7-4c9d-9d12-46200872a97b_ContentBits">
    <vt:lpwstr>0</vt:lpwstr>
  </property>
</Properties>
</file>