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9"/>
  </p:notesMasterIdLst>
  <p:sldIdLst>
    <p:sldId id="257" r:id="rId2"/>
    <p:sldId id="258" r:id="rId3"/>
    <p:sldId id="259" r:id="rId4"/>
    <p:sldId id="264" r:id="rId5"/>
    <p:sldId id="263" r:id="rId6"/>
    <p:sldId id="265" r:id="rId7"/>
    <p:sldId id="300" r:id="rId8"/>
    <p:sldId id="301" r:id="rId9"/>
    <p:sldId id="266" r:id="rId10"/>
    <p:sldId id="267" r:id="rId11"/>
    <p:sldId id="268" r:id="rId12"/>
    <p:sldId id="302" r:id="rId13"/>
    <p:sldId id="269" r:id="rId14"/>
    <p:sldId id="303" r:id="rId15"/>
    <p:sldId id="316" r:id="rId16"/>
    <p:sldId id="304" r:id="rId17"/>
    <p:sldId id="315" r:id="rId18"/>
  </p:sldIdLst>
  <p:sldSz cx="9144000" cy="6858000" type="screen4x3"/>
  <p:notesSz cx="6858000" cy="9144000"/>
  <p:embeddedFontLst>
    <p:embeddedFont>
      <p:font typeface="Acumin Pro" panose="020B0604020202020204" charset="0"/>
      <p:regular r:id="rId20"/>
      <p:bold r:id="rId21"/>
      <p:italic r:id="rId22"/>
      <p:boldItalic r:id="rId23"/>
    </p:embeddedFont>
    <p:embeddedFont>
      <p:font typeface="Acumin Pro ExtraCondensed" panose="020B0604020202020204" charset="0"/>
      <p:regular r:id="rId24"/>
      <p:bold r:id="rId25"/>
      <p:italic r:id="rId26"/>
      <p:boldItalic r:id="rId27"/>
    </p:embeddedFont>
    <p:embeddedFont>
      <p:font typeface="Acumin Pro ExtraCondensed Smbd" panose="020B0604020202020204" charset="0"/>
      <p:regular r:id="rId28"/>
      <p:bold r:id="rId29"/>
      <p:italic r:id="rId30"/>
      <p:boldItalic r:id="rId31"/>
    </p:embeddedFont>
    <p:embeddedFont>
      <p:font typeface="Acumin Pro Semibold" panose="020B0604020202020204" charset="0"/>
      <p:regular r:id="rId32"/>
      <p:bold r:id="rId33"/>
      <p:italic r:id="rId34"/>
      <p:boldItalic r:id="rId35"/>
    </p:embeddedFont>
    <p:embeddedFont>
      <p:font typeface="Book Antiqua" panose="02040602050305030304" pitchFamily="18" charset="0"/>
      <p:regular r:id="rId36"/>
      <p:bold r:id="rId37"/>
      <p:italic r:id="rId38"/>
      <p:boldItalic r:id="rId39"/>
    </p:embeddedFont>
    <p:embeddedFont>
      <p:font typeface="Calibri" panose="020F0502020204030204" pitchFamily="34" charset="0"/>
      <p:regular r:id="rId40"/>
      <p:bold r:id="rId41"/>
      <p:italic r:id="rId42"/>
      <p:boldItalic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7735DF-502E-4D07-8F4B-B8A97989B8E5}" v="4" dt="2023-03-06T16:05:49.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13" autoAdjust="0"/>
    <p:restoredTop sz="77279"/>
  </p:normalViewPr>
  <p:slideViewPr>
    <p:cSldViewPr snapToGrid="0" snapToObjects="1">
      <p:cViewPr varScale="1">
        <p:scale>
          <a:sx n="97" d="100"/>
          <a:sy n="97" d="100"/>
        </p:scale>
        <p:origin x="1592" y="200"/>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heme" Target="theme/theme1.xml"/><Relationship Id="rId20" Type="http://schemas.openxmlformats.org/officeDocument/2006/relationships/font" Target="fonts/font1.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9e1d26621ea2350e" providerId="Windows Live" clId="Web-{DB7735DF-502E-4D07-8F4B-B8A97989B8E5}"/>
    <pc:docChg chg="delSld modSld">
      <pc:chgData name="Guest User" userId="9e1d26621ea2350e" providerId="Windows Live" clId="Web-{DB7735DF-502E-4D07-8F4B-B8A97989B8E5}" dt="2023-03-06T16:05:49.460" v="3"/>
      <pc:docMkLst>
        <pc:docMk/>
      </pc:docMkLst>
      <pc:sldChg chg="del">
        <pc:chgData name="Guest User" userId="9e1d26621ea2350e" providerId="Windows Live" clId="Web-{DB7735DF-502E-4D07-8F4B-B8A97989B8E5}" dt="2023-03-06T16:05:47.569" v="2"/>
        <pc:sldMkLst>
          <pc:docMk/>
          <pc:sldMk cId="4000766671" sldId="261"/>
        </pc:sldMkLst>
      </pc:sldChg>
      <pc:sldChg chg="del">
        <pc:chgData name="Guest User" userId="9e1d26621ea2350e" providerId="Windows Live" clId="Web-{DB7735DF-502E-4D07-8F4B-B8A97989B8E5}" dt="2023-03-06T16:05:49.460" v="3"/>
        <pc:sldMkLst>
          <pc:docMk/>
          <pc:sldMk cId="688098976" sldId="262"/>
        </pc:sldMkLst>
      </pc:sldChg>
      <pc:sldChg chg="modSp">
        <pc:chgData name="Guest User" userId="9e1d26621ea2350e" providerId="Windows Live" clId="Web-{DB7735DF-502E-4D07-8F4B-B8A97989B8E5}" dt="2023-03-06T16:05:46.163" v="1" actId="1076"/>
        <pc:sldMkLst>
          <pc:docMk/>
          <pc:sldMk cId="3486606817" sldId="315"/>
        </pc:sldMkLst>
        <pc:spChg chg="mod">
          <ac:chgData name="Guest User" userId="9e1d26621ea2350e" providerId="Windows Live" clId="Web-{DB7735DF-502E-4D07-8F4B-B8A97989B8E5}" dt="2023-03-06T16:05:46.163" v="1" actId="1076"/>
          <ac:spMkLst>
            <pc:docMk/>
            <pc:sldMk cId="3486606817" sldId="315"/>
            <ac:spMk id="3" creationId="{DDF1DEAD-BDC7-D142-97B9-9A0BD2570B4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A4FEFD-B86B-486B-BC0A-816DE160A29B}" type="doc">
      <dgm:prSet loTypeId="urn:microsoft.com/office/officeart/2005/8/layout/process1" loCatId="process" qsTypeId="urn:microsoft.com/office/officeart/2005/8/quickstyle/simple1" qsCatId="simple" csTypeId="urn:microsoft.com/office/officeart/2005/8/colors/accent1_1" csCatId="accent1" phldr="1"/>
      <dgm:spPr/>
    </dgm:pt>
    <dgm:pt modelId="{EA6964C7-13F0-401E-8557-58E6DA2624AA}">
      <dgm:prSet phldrT="[Text]" custT="1"/>
      <dgm:spPr/>
      <dgm:t>
        <a:bodyPr/>
        <a:lstStyle/>
        <a:p>
          <a:r>
            <a:rPr lang="en-US" sz="2000" dirty="0">
              <a:solidFill>
                <a:schemeClr val="accent4"/>
              </a:solidFill>
              <a:latin typeface="+mn-lt"/>
            </a:rPr>
            <a:t>Cause</a:t>
          </a:r>
        </a:p>
      </dgm:t>
    </dgm:pt>
    <dgm:pt modelId="{49E682E1-1043-4828-AF67-440F788F3FC6}" type="parTrans" cxnId="{19779E85-3AB7-41DF-87AD-D048FBB4DABA}">
      <dgm:prSet/>
      <dgm:spPr/>
      <dgm:t>
        <a:bodyPr/>
        <a:lstStyle/>
        <a:p>
          <a:endParaRPr lang="en-US" sz="2000">
            <a:solidFill>
              <a:schemeClr val="accent4"/>
            </a:solidFill>
            <a:latin typeface="+mn-lt"/>
          </a:endParaRPr>
        </a:p>
      </dgm:t>
    </dgm:pt>
    <dgm:pt modelId="{84556085-B607-4F54-97D2-CF86D40288F6}" type="sibTrans" cxnId="{19779E85-3AB7-41DF-87AD-D048FBB4DABA}">
      <dgm:prSet custT="1"/>
      <dgm:spPr/>
      <dgm:t>
        <a:bodyPr/>
        <a:lstStyle/>
        <a:p>
          <a:endParaRPr lang="en-US" sz="2000">
            <a:solidFill>
              <a:schemeClr val="accent4"/>
            </a:solidFill>
            <a:latin typeface="+mn-lt"/>
          </a:endParaRPr>
        </a:p>
      </dgm:t>
    </dgm:pt>
    <dgm:pt modelId="{89EEC2D9-44F9-4430-BAE4-0F53089DD8FC}">
      <dgm:prSet phldrT="[Text]" custT="1"/>
      <dgm:spPr/>
      <dgm:t>
        <a:bodyPr/>
        <a:lstStyle/>
        <a:p>
          <a:r>
            <a:rPr lang="en-US" sz="2000" dirty="0">
              <a:solidFill>
                <a:schemeClr val="accent4"/>
              </a:solidFill>
              <a:latin typeface="+mn-lt"/>
            </a:rPr>
            <a:t>Effect</a:t>
          </a:r>
        </a:p>
      </dgm:t>
    </dgm:pt>
    <dgm:pt modelId="{52E96D3F-FB20-450F-9BA4-CDCF91893482}" type="parTrans" cxnId="{128B68FF-1EA6-4901-B384-B980146EEBA3}">
      <dgm:prSet/>
      <dgm:spPr/>
      <dgm:t>
        <a:bodyPr/>
        <a:lstStyle/>
        <a:p>
          <a:endParaRPr lang="en-US" sz="2000">
            <a:solidFill>
              <a:schemeClr val="accent4"/>
            </a:solidFill>
            <a:latin typeface="+mn-lt"/>
          </a:endParaRPr>
        </a:p>
      </dgm:t>
    </dgm:pt>
    <dgm:pt modelId="{1E449E8D-4B56-4953-986C-CCFA1F42E095}" type="sibTrans" cxnId="{128B68FF-1EA6-4901-B384-B980146EEBA3}">
      <dgm:prSet custT="1"/>
      <dgm:spPr/>
      <dgm:t>
        <a:bodyPr/>
        <a:lstStyle/>
        <a:p>
          <a:endParaRPr lang="en-US" sz="2000">
            <a:solidFill>
              <a:schemeClr val="accent4"/>
            </a:solidFill>
            <a:latin typeface="+mn-lt"/>
          </a:endParaRPr>
        </a:p>
      </dgm:t>
    </dgm:pt>
    <dgm:pt modelId="{2706CB1D-ACAF-4161-9BF5-B760DA1CA2AA}">
      <dgm:prSet phldrT="[Text]" custT="1"/>
      <dgm:spPr/>
      <dgm:t>
        <a:bodyPr/>
        <a:lstStyle/>
        <a:p>
          <a:r>
            <a:rPr lang="en-US" sz="2000" dirty="0">
              <a:solidFill>
                <a:schemeClr val="accent4"/>
              </a:solidFill>
              <a:latin typeface="+mn-lt"/>
            </a:rPr>
            <a:t>Purpose</a:t>
          </a:r>
        </a:p>
      </dgm:t>
    </dgm:pt>
    <dgm:pt modelId="{61CDC302-1D96-491C-897D-ACCB788B5CEE}" type="parTrans" cxnId="{F54AEA09-16CF-4CB7-BDB8-657F02F4AAF3}">
      <dgm:prSet/>
      <dgm:spPr/>
      <dgm:t>
        <a:bodyPr/>
        <a:lstStyle/>
        <a:p>
          <a:endParaRPr lang="en-US" sz="2000">
            <a:solidFill>
              <a:schemeClr val="accent4"/>
            </a:solidFill>
            <a:latin typeface="+mn-lt"/>
          </a:endParaRPr>
        </a:p>
      </dgm:t>
    </dgm:pt>
    <dgm:pt modelId="{160C1FC4-F939-471B-92AF-4DEF9FFAFA1A}" type="sibTrans" cxnId="{F54AEA09-16CF-4CB7-BDB8-657F02F4AAF3}">
      <dgm:prSet/>
      <dgm:spPr/>
      <dgm:t>
        <a:bodyPr/>
        <a:lstStyle/>
        <a:p>
          <a:endParaRPr lang="en-US" sz="2000">
            <a:solidFill>
              <a:schemeClr val="accent4"/>
            </a:solidFill>
            <a:latin typeface="+mn-lt"/>
          </a:endParaRPr>
        </a:p>
      </dgm:t>
    </dgm:pt>
    <dgm:pt modelId="{2CF6615E-7400-478F-AAEB-2C0D33EFEA06}">
      <dgm:prSet phldrT="[Text]" custT="1"/>
      <dgm:spPr/>
      <dgm:t>
        <a:bodyPr/>
        <a:lstStyle/>
        <a:p>
          <a:r>
            <a:rPr lang="en-US" sz="2000" dirty="0">
              <a:solidFill>
                <a:schemeClr val="accent4"/>
              </a:solidFill>
              <a:latin typeface="+mn-lt"/>
            </a:rPr>
            <a:t>What else is missing?</a:t>
          </a:r>
        </a:p>
      </dgm:t>
    </dgm:pt>
    <dgm:pt modelId="{9EC4529F-7E08-4E24-A0BC-B2C4BA43D36A}" type="parTrans" cxnId="{48B1F64A-69B9-4D28-8F26-5C102063514A}">
      <dgm:prSet/>
      <dgm:spPr/>
      <dgm:t>
        <a:bodyPr/>
        <a:lstStyle/>
        <a:p>
          <a:endParaRPr lang="en-US">
            <a:solidFill>
              <a:schemeClr val="accent4"/>
            </a:solidFill>
            <a:latin typeface="+mn-lt"/>
          </a:endParaRPr>
        </a:p>
      </dgm:t>
    </dgm:pt>
    <dgm:pt modelId="{86BFCCCA-C81A-412C-AC0E-FBA1A0C46A58}" type="sibTrans" cxnId="{48B1F64A-69B9-4D28-8F26-5C102063514A}">
      <dgm:prSet/>
      <dgm:spPr/>
      <dgm:t>
        <a:bodyPr/>
        <a:lstStyle/>
        <a:p>
          <a:endParaRPr lang="en-US">
            <a:solidFill>
              <a:schemeClr val="accent4"/>
            </a:solidFill>
            <a:latin typeface="+mn-lt"/>
          </a:endParaRPr>
        </a:p>
      </dgm:t>
    </dgm:pt>
    <dgm:pt modelId="{D8361F41-FB34-402E-91A3-078DFFF6D916}" type="pres">
      <dgm:prSet presAssocID="{D1A4FEFD-B86B-486B-BC0A-816DE160A29B}" presName="Name0" presStyleCnt="0">
        <dgm:presLayoutVars>
          <dgm:dir/>
          <dgm:resizeHandles val="exact"/>
        </dgm:presLayoutVars>
      </dgm:prSet>
      <dgm:spPr/>
    </dgm:pt>
    <dgm:pt modelId="{BDB7FC57-7C7F-4CEB-8B2E-FC2135C75F04}" type="pres">
      <dgm:prSet presAssocID="{EA6964C7-13F0-401E-8557-58E6DA2624AA}" presName="node" presStyleLbl="node1" presStyleIdx="0" presStyleCnt="4">
        <dgm:presLayoutVars>
          <dgm:bulletEnabled val="1"/>
        </dgm:presLayoutVars>
      </dgm:prSet>
      <dgm:spPr/>
    </dgm:pt>
    <dgm:pt modelId="{E44412BC-4922-4F04-B49B-5DA733E689DF}" type="pres">
      <dgm:prSet presAssocID="{84556085-B607-4F54-97D2-CF86D40288F6}" presName="sibTrans" presStyleLbl="sibTrans2D1" presStyleIdx="0" presStyleCnt="3"/>
      <dgm:spPr/>
    </dgm:pt>
    <dgm:pt modelId="{B5911981-1442-4C65-ACC6-7C12BD0F7458}" type="pres">
      <dgm:prSet presAssocID="{84556085-B607-4F54-97D2-CF86D40288F6}" presName="connectorText" presStyleLbl="sibTrans2D1" presStyleIdx="0" presStyleCnt="3"/>
      <dgm:spPr/>
    </dgm:pt>
    <dgm:pt modelId="{84D298B6-7A6D-4847-9C93-54A8D4AE4525}" type="pres">
      <dgm:prSet presAssocID="{89EEC2D9-44F9-4430-BAE4-0F53089DD8FC}" presName="node" presStyleLbl="node1" presStyleIdx="1" presStyleCnt="4">
        <dgm:presLayoutVars>
          <dgm:bulletEnabled val="1"/>
        </dgm:presLayoutVars>
      </dgm:prSet>
      <dgm:spPr/>
    </dgm:pt>
    <dgm:pt modelId="{C40320D3-9103-4526-BDB6-307DAD25C79B}" type="pres">
      <dgm:prSet presAssocID="{1E449E8D-4B56-4953-986C-CCFA1F42E095}" presName="sibTrans" presStyleLbl="sibTrans2D1" presStyleIdx="1" presStyleCnt="3"/>
      <dgm:spPr/>
    </dgm:pt>
    <dgm:pt modelId="{37992B0A-C7F4-442C-A06B-CA4A1794BFE4}" type="pres">
      <dgm:prSet presAssocID="{1E449E8D-4B56-4953-986C-CCFA1F42E095}" presName="connectorText" presStyleLbl="sibTrans2D1" presStyleIdx="1" presStyleCnt="3"/>
      <dgm:spPr/>
    </dgm:pt>
    <dgm:pt modelId="{1AD64B7D-370E-494F-B2FC-677FCCFA3D00}" type="pres">
      <dgm:prSet presAssocID="{2706CB1D-ACAF-4161-9BF5-B760DA1CA2AA}" presName="node" presStyleLbl="node1" presStyleIdx="2" presStyleCnt="4">
        <dgm:presLayoutVars>
          <dgm:bulletEnabled val="1"/>
        </dgm:presLayoutVars>
      </dgm:prSet>
      <dgm:spPr/>
    </dgm:pt>
    <dgm:pt modelId="{64A16A78-7FCB-4FCB-8042-DB0F974DED4B}" type="pres">
      <dgm:prSet presAssocID="{160C1FC4-F939-471B-92AF-4DEF9FFAFA1A}" presName="sibTrans" presStyleLbl="sibTrans2D1" presStyleIdx="2" presStyleCnt="3"/>
      <dgm:spPr/>
    </dgm:pt>
    <dgm:pt modelId="{CEF64959-5290-4625-A8CD-1DE7CC41FF4D}" type="pres">
      <dgm:prSet presAssocID="{160C1FC4-F939-471B-92AF-4DEF9FFAFA1A}" presName="connectorText" presStyleLbl="sibTrans2D1" presStyleIdx="2" presStyleCnt="3"/>
      <dgm:spPr/>
    </dgm:pt>
    <dgm:pt modelId="{5760C532-EF03-4A36-809F-848655ABFFDE}" type="pres">
      <dgm:prSet presAssocID="{2CF6615E-7400-478F-AAEB-2C0D33EFEA06}" presName="node" presStyleLbl="node1" presStyleIdx="3" presStyleCnt="4">
        <dgm:presLayoutVars>
          <dgm:bulletEnabled val="1"/>
        </dgm:presLayoutVars>
      </dgm:prSet>
      <dgm:spPr/>
    </dgm:pt>
  </dgm:ptLst>
  <dgm:cxnLst>
    <dgm:cxn modelId="{F54AEA09-16CF-4CB7-BDB8-657F02F4AAF3}" srcId="{D1A4FEFD-B86B-486B-BC0A-816DE160A29B}" destId="{2706CB1D-ACAF-4161-9BF5-B760DA1CA2AA}" srcOrd="2" destOrd="0" parTransId="{61CDC302-1D96-491C-897D-ACCB788B5CEE}" sibTransId="{160C1FC4-F939-471B-92AF-4DEF9FFAFA1A}"/>
    <dgm:cxn modelId="{FDD93E0B-EE98-4480-A4C6-1F53C70BB072}" type="presOf" srcId="{1E449E8D-4B56-4953-986C-CCFA1F42E095}" destId="{C40320D3-9103-4526-BDB6-307DAD25C79B}" srcOrd="0" destOrd="0" presId="urn:microsoft.com/office/officeart/2005/8/layout/process1"/>
    <dgm:cxn modelId="{D8408712-27F9-46F2-B7E1-1D22081069FA}" type="presOf" srcId="{D1A4FEFD-B86B-486B-BC0A-816DE160A29B}" destId="{D8361F41-FB34-402E-91A3-078DFFF6D916}" srcOrd="0" destOrd="0" presId="urn:microsoft.com/office/officeart/2005/8/layout/process1"/>
    <dgm:cxn modelId="{19EA5A1F-7931-485E-9D16-8756B41E6978}" type="presOf" srcId="{EA6964C7-13F0-401E-8557-58E6DA2624AA}" destId="{BDB7FC57-7C7F-4CEB-8B2E-FC2135C75F04}" srcOrd="0" destOrd="0" presId="urn:microsoft.com/office/officeart/2005/8/layout/process1"/>
    <dgm:cxn modelId="{74663B2D-9765-43AE-9F96-19AD766BE963}" type="presOf" srcId="{160C1FC4-F939-471B-92AF-4DEF9FFAFA1A}" destId="{CEF64959-5290-4625-A8CD-1DE7CC41FF4D}" srcOrd="1" destOrd="0" presId="urn:microsoft.com/office/officeart/2005/8/layout/process1"/>
    <dgm:cxn modelId="{30F23661-E6F7-4D7E-B3E5-789CD85BEF44}" type="presOf" srcId="{1E449E8D-4B56-4953-986C-CCFA1F42E095}" destId="{37992B0A-C7F4-442C-A06B-CA4A1794BFE4}" srcOrd="1" destOrd="0" presId="urn:microsoft.com/office/officeart/2005/8/layout/process1"/>
    <dgm:cxn modelId="{48B1F64A-69B9-4D28-8F26-5C102063514A}" srcId="{D1A4FEFD-B86B-486B-BC0A-816DE160A29B}" destId="{2CF6615E-7400-478F-AAEB-2C0D33EFEA06}" srcOrd="3" destOrd="0" parTransId="{9EC4529F-7E08-4E24-A0BC-B2C4BA43D36A}" sibTransId="{86BFCCCA-C81A-412C-AC0E-FBA1A0C46A58}"/>
    <dgm:cxn modelId="{A7FEE94C-F15B-4E95-8D8A-CAD2873E8588}" type="presOf" srcId="{160C1FC4-F939-471B-92AF-4DEF9FFAFA1A}" destId="{64A16A78-7FCB-4FCB-8042-DB0F974DED4B}" srcOrd="0" destOrd="0" presId="urn:microsoft.com/office/officeart/2005/8/layout/process1"/>
    <dgm:cxn modelId="{19779E85-3AB7-41DF-87AD-D048FBB4DABA}" srcId="{D1A4FEFD-B86B-486B-BC0A-816DE160A29B}" destId="{EA6964C7-13F0-401E-8557-58E6DA2624AA}" srcOrd="0" destOrd="0" parTransId="{49E682E1-1043-4828-AF67-440F788F3FC6}" sibTransId="{84556085-B607-4F54-97D2-CF86D40288F6}"/>
    <dgm:cxn modelId="{0FD81B90-3414-408F-AEAF-304EBAE29BAB}" type="presOf" srcId="{84556085-B607-4F54-97D2-CF86D40288F6}" destId="{E44412BC-4922-4F04-B49B-5DA733E689DF}" srcOrd="0" destOrd="0" presId="urn:microsoft.com/office/officeart/2005/8/layout/process1"/>
    <dgm:cxn modelId="{A4DC80B6-133A-4D2D-9598-9393FFB8321F}" type="presOf" srcId="{2706CB1D-ACAF-4161-9BF5-B760DA1CA2AA}" destId="{1AD64B7D-370E-494F-B2FC-677FCCFA3D00}" srcOrd="0" destOrd="0" presId="urn:microsoft.com/office/officeart/2005/8/layout/process1"/>
    <dgm:cxn modelId="{054615E1-0205-4487-9CA2-E1F5DC5C8C06}" type="presOf" srcId="{84556085-B607-4F54-97D2-CF86D40288F6}" destId="{B5911981-1442-4C65-ACC6-7C12BD0F7458}" srcOrd="1" destOrd="0" presId="urn:microsoft.com/office/officeart/2005/8/layout/process1"/>
    <dgm:cxn modelId="{65728DE6-2A37-481B-89E1-BF901EB5AF70}" type="presOf" srcId="{2CF6615E-7400-478F-AAEB-2C0D33EFEA06}" destId="{5760C532-EF03-4A36-809F-848655ABFFDE}" srcOrd="0" destOrd="0" presId="urn:microsoft.com/office/officeart/2005/8/layout/process1"/>
    <dgm:cxn modelId="{6E1367EE-73C9-4D35-BF47-1BFFE4F8A03F}" type="presOf" srcId="{89EEC2D9-44F9-4430-BAE4-0F53089DD8FC}" destId="{84D298B6-7A6D-4847-9C93-54A8D4AE4525}" srcOrd="0" destOrd="0" presId="urn:microsoft.com/office/officeart/2005/8/layout/process1"/>
    <dgm:cxn modelId="{128B68FF-1EA6-4901-B384-B980146EEBA3}" srcId="{D1A4FEFD-B86B-486B-BC0A-816DE160A29B}" destId="{89EEC2D9-44F9-4430-BAE4-0F53089DD8FC}" srcOrd="1" destOrd="0" parTransId="{52E96D3F-FB20-450F-9BA4-CDCF91893482}" sibTransId="{1E449E8D-4B56-4953-986C-CCFA1F42E095}"/>
    <dgm:cxn modelId="{A6F56B69-9CF5-4B55-A756-17F27913D40C}" type="presParOf" srcId="{D8361F41-FB34-402E-91A3-078DFFF6D916}" destId="{BDB7FC57-7C7F-4CEB-8B2E-FC2135C75F04}" srcOrd="0" destOrd="0" presId="urn:microsoft.com/office/officeart/2005/8/layout/process1"/>
    <dgm:cxn modelId="{4D29BCFF-BC63-469A-BAAC-2C1252C249AE}" type="presParOf" srcId="{D8361F41-FB34-402E-91A3-078DFFF6D916}" destId="{E44412BC-4922-4F04-B49B-5DA733E689DF}" srcOrd="1" destOrd="0" presId="urn:microsoft.com/office/officeart/2005/8/layout/process1"/>
    <dgm:cxn modelId="{EDFC0CA5-A253-4634-956F-C70F2BD77774}" type="presParOf" srcId="{E44412BC-4922-4F04-B49B-5DA733E689DF}" destId="{B5911981-1442-4C65-ACC6-7C12BD0F7458}" srcOrd="0" destOrd="0" presId="urn:microsoft.com/office/officeart/2005/8/layout/process1"/>
    <dgm:cxn modelId="{006F2DBC-6321-445A-806E-F695258C0201}" type="presParOf" srcId="{D8361F41-FB34-402E-91A3-078DFFF6D916}" destId="{84D298B6-7A6D-4847-9C93-54A8D4AE4525}" srcOrd="2" destOrd="0" presId="urn:microsoft.com/office/officeart/2005/8/layout/process1"/>
    <dgm:cxn modelId="{53C115C7-AB8E-4327-BE85-7F6FA68BF9CB}" type="presParOf" srcId="{D8361F41-FB34-402E-91A3-078DFFF6D916}" destId="{C40320D3-9103-4526-BDB6-307DAD25C79B}" srcOrd="3" destOrd="0" presId="urn:microsoft.com/office/officeart/2005/8/layout/process1"/>
    <dgm:cxn modelId="{B76D049A-D38A-469B-8EFF-629576BDCAFA}" type="presParOf" srcId="{C40320D3-9103-4526-BDB6-307DAD25C79B}" destId="{37992B0A-C7F4-442C-A06B-CA4A1794BFE4}" srcOrd="0" destOrd="0" presId="urn:microsoft.com/office/officeart/2005/8/layout/process1"/>
    <dgm:cxn modelId="{B42337B9-63D4-4817-9E3A-699BF67DA7C9}" type="presParOf" srcId="{D8361F41-FB34-402E-91A3-078DFFF6D916}" destId="{1AD64B7D-370E-494F-B2FC-677FCCFA3D00}" srcOrd="4" destOrd="0" presId="urn:microsoft.com/office/officeart/2005/8/layout/process1"/>
    <dgm:cxn modelId="{E6F7AC81-3F99-4BB1-90AB-37DFCDC8AA64}" type="presParOf" srcId="{D8361F41-FB34-402E-91A3-078DFFF6D916}" destId="{64A16A78-7FCB-4FCB-8042-DB0F974DED4B}" srcOrd="5" destOrd="0" presId="urn:microsoft.com/office/officeart/2005/8/layout/process1"/>
    <dgm:cxn modelId="{B82C971A-BEA1-4A05-8025-44DBC6DE330E}" type="presParOf" srcId="{64A16A78-7FCB-4FCB-8042-DB0F974DED4B}" destId="{CEF64959-5290-4625-A8CD-1DE7CC41FF4D}" srcOrd="0" destOrd="0" presId="urn:microsoft.com/office/officeart/2005/8/layout/process1"/>
    <dgm:cxn modelId="{4CDDAD0D-FB6E-4FE6-B7CC-D2BF9B2EF7A4}" type="presParOf" srcId="{D8361F41-FB34-402E-91A3-078DFFF6D916}" destId="{5760C532-EF03-4A36-809F-848655ABFFDE}"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A92F4E-1FB5-457F-919A-415E2FCB95DE}" type="doc">
      <dgm:prSet loTypeId="urn:microsoft.com/office/officeart/2005/8/layout/cycle5" loCatId="cycle" qsTypeId="urn:microsoft.com/office/officeart/2005/8/quickstyle/simple1" qsCatId="simple" csTypeId="urn:microsoft.com/office/officeart/2005/8/colors/accent0_2" csCatId="mainScheme" phldr="1"/>
      <dgm:spPr/>
      <dgm:t>
        <a:bodyPr/>
        <a:lstStyle/>
        <a:p>
          <a:endParaRPr lang="en-US"/>
        </a:p>
      </dgm:t>
    </dgm:pt>
    <dgm:pt modelId="{A987A15D-D7E0-47EE-9D34-2F016B8347B0}">
      <dgm:prSet phldrT="[Text]" custT="1"/>
      <dgm:spPr/>
      <dgm:t>
        <a:bodyPr/>
        <a:lstStyle/>
        <a:p>
          <a:r>
            <a:rPr lang="en-US" sz="1800" dirty="0">
              <a:latin typeface="Optima"/>
            </a:rPr>
            <a:t>Review Policies</a:t>
          </a:r>
        </a:p>
      </dgm:t>
    </dgm:pt>
    <dgm:pt modelId="{F14D7C8B-1C66-4E58-B107-237E83E9CB0B}" type="parTrans" cxnId="{F06D621E-68BE-4485-ADDB-4BC85C04705F}">
      <dgm:prSet/>
      <dgm:spPr/>
      <dgm:t>
        <a:bodyPr/>
        <a:lstStyle/>
        <a:p>
          <a:endParaRPr lang="en-US"/>
        </a:p>
      </dgm:t>
    </dgm:pt>
    <dgm:pt modelId="{CDF88AE4-4A25-40E7-B8F5-69883DB0F654}" type="sibTrans" cxnId="{F06D621E-68BE-4485-ADDB-4BC85C04705F}">
      <dgm:prSet/>
      <dgm:spPr/>
      <dgm:t>
        <a:bodyPr/>
        <a:lstStyle/>
        <a:p>
          <a:endParaRPr lang="en-US" sz="1800">
            <a:latin typeface="Optima"/>
          </a:endParaRPr>
        </a:p>
      </dgm:t>
    </dgm:pt>
    <dgm:pt modelId="{BCDD1ED1-2FFA-4F96-BA9B-C5974888AAB5}">
      <dgm:prSet phldrT="[Text]" custT="1"/>
      <dgm:spPr/>
      <dgm:t>
        <a:bodyPr/>
        <a:lstStyle/>
        <a:p>
          <a:r>
            <a:rPr lang="en-US" sz="1800" dirty="0">
              <a:latin typeface="Optima"/>
            </a:rPr>
            <a:t>Propose Change</a:t>
          </a:r>
        </a:p>
      </dgm:t>
    </dgm:pt>
    <dgm:pt modelId="{D41AF7B0-A83C-4C54-9B60-50673E20D875}" type="parTrans" cxnId="{4D9AA27D-BA5A-4057-8672-72818CE3B672}">
      <dgm:prSet/>
      <dgm:spPr/>
      <dgm:t>
        <a:bodyPr/>
        <a:lstStyle/>
        <a:p>
          <a:endParaRPr lang="en-US"/>
        </a:p>
      </dgm:t>
    </dgm:pt>
    <dgm:pt modelId="{B5E46E08-5CE5-4FF1-B082-E3B8BD7874F9}" type="sibTrans" cxnId="{4D9AA27D-BA5A-4057-8672-72818CE3B672}">
      <dgm:prSet/>
      <dgm:spPr/>
      <dgm:t>
        <a:bodyPr/>
        <a:lstStyle/>
        <a:p>
          <a:endParaRPr lang="en-US" sz="1800">
            <a:latin typeface="Optima"/>
          </a:endParaRPr>
        </a:p>
      </dgm:t>
    </dgm:pt>
    <dgm:pt modelId="{89D71F1C-FF23-4D7F-AE49-8A2E86B198EF}">
      <dgm:prSet phldrT="[Text]" custT="1"/>
      <dgm:spPr/>
      <dgm:t>
        <a:bodyPr/>
        <a:lstStyle/>
        <a:p>
          <a:r>
            <a:rPr lang="en-US" sz="1800" dirty="0">
              <a:latin typeface="Optima"/>
            </a:rPr>
            <a:t>Determine Priority</a:t>
          </a:r>
        </a:p>
      </dgm:t>
    </dgm:pt>
    <dgm:pt modelId="{C943F4F5-DFCF-4DAA-9F24-6248239724B5}" type="parTrans" cxnId="{7F4EE3F2-E558-4F4F-9645-760441FB779B}">
      <dgm:prSet/>
      <dgm:spPr/>
      <dgm:t>
        <a:bodyPr/>
        <a:lstStyle/>
        <a:p>
          <a:endParaRPr lang="en-US"/>
        </a:p>
      </dgm:t>
    </dgm:pt>
    <dgm:pt modelId="{3E679755-FB87-40D0-B435-A2C0A0270EEE}" type="sibTrans" cxnId="{7F4EE3F2-E558-4F4F-9645-760441FB779B}">
      <dgm:prSet/>
      <dgm:spPr/>
      <dgm:t>
        <a:bodyPr/>
        <a:lstStyle/>
        <a:p>
          <a:endParaRPr lang="en-US" sz="1800">
            <a:latin typeface="Optima"/>
          </a:endParaRPr>
        </a:p>
      </dgm:t>
    </dgm:pt>
    <dgm:pt modelId="{C09EB890-1D04-4292-AA9A-86B027D9802A}">
      <dgm:prSet phldrT="[Text]" custT="1"/>
      <dgm:spPr/>
      <dgm:t>
        <a:bodyPr/>
        <a:lstStyle/>
        <a:p>
          <a:r>
            <a:rPr lang="en-US" sz="1800" dirty="0">
              <a:latin typeface="Optima"/>
            </a:rPr>
            <a:t>Evaluate Alternatives</a:t>
          </a:r>
        </a:p>
      </dgm:t>
    </dgm:pt>
    <dgm:pt modelId="{742A8B41-3500-4A63-9719-439C4A01BAD4}" type="parTrans" cxnId="{95E41887-18D6-4F4B-8317-817BA0B7A8F5}">
      <dgm:prSet/>
      <dgm:spPr/>
      <dgm:t>
        <a:bodyPr/>
        <a:lstStyle/>
        <a:p>
          <a:endParaRPr lang="en-US"/>
        </a:p>
      </dgm:t>
    </dgm:pt>
    <dgm:pt modelId="{E7979ACD-8680-4826-94B9-236E0378BB90}" type="sibTrans" cxnId="{95E41887-18D6-4F4B-8317-817BA0B7A8F5}">
      <dgm:prSet/>
      <dgm:spPr/>
      <dgm:t>
        <a:bodyPr/>
        <a:lstStyle/>
        <a:p>
          <a:endParaRPr lang="en-US" sz="1800">
            <a:latin typeface="Optima"/>
          </a:endParaRPr>
        </a:p>
      </dgm:t>
    </dgm:pt>
    <dgm:pt modelId="{8B342F2A-EB7D-4B25-8EA5-EA943FEEC30C}" type="pres">
      <dgm:prSet presAssocID="{A7A92F4E-1FB5-457F-919A-415E2FCB95DE}" presName="cycle" presStyleCnt="0">
        <dgm:presLayoutVars>
          <dgm:dir/>
          <dgm:resizeHandles val="exact"/>
        </dgm:presLayoutVars>
      </dgm:prSet>
      <dgm:spPr/>
    </dgm:pt>
    <dgm:pt modelId="{97707C75-545E-4A1D-A693-2A7D6FD1F2D7}" type="pres">
      <dgm:prSet presAssocID="{A987A15D-D7E0-47EE-9D34-2F016B8347B0}" presName="node" presStyleLbl="node1" presStyleIdx="0" presStyleCnt="4" custScaleX="136457" custScaleY="78917" custRadScaleRad="86079">
        <dgm:presLayoutVars>
          <dgm:bulletEnabled val="1"/>
        </dgm:presLayoutVars>
      </dgm:prSet>
      <dgm:spPr/>
    </dgm:pt>
    <dgm:pt modelId="{7CF4DA57-C6C4-447B-9291-565FA82DF65E}" type="pres">
      <dgm:prSet presAssocID="{A987A15D-D7E0-47EE-9D34-2F016B8347B0}" presName="spNode" presStyleCnt="0"/>
      <dgm:spPr/>
    </dgm:pt>
    <dgm:pt modelId="{871AF9D3-52C7-4EBE-B381-BD91CD38FD64}" type="pres">
      <dgm:prSet presAssocID="{CDF88AE4-4A25-40E7-B8F5-69883DB0F654}" presName="sibTrans" presStyleLbl="sibTrans1D1" presStyleIdx="0" presStyleCnt="4" custScaleX="977928" custScaleY="870099"/>
      <dgm:spPr/>
    </dgm:pt>
    <dgm:pt modelId="{6E5A9205-0C13-4B49-A5A1-27453BC0B006}" type="pres">
      <dgm:prSet presAssocID="{BCDD1ED1-2FFA-4F96-BA9B-C5974888AAB5}" presName="node" presStyleLbl="node1" presStyleIdx="1" presStyleCnt="4" custScaleX="136457" custScaleY="78917" custRadScaleRad="97920">
        <dgm:presLayoutVars>
          <dgm:bulletEnabled val="1"/>
        </dgm:presLayoutVars>
      </dgm:prSet>
      <dgm:spPr/>
    </dgm:pt>
    <dgm:pt modelId="{E998B4C0-8916-4A01-BC6E-FCA50DF2AF22}" type="pres">
      <dgm:prSet presAssocID="{BCDD1ED1-2FFA-4F96-BA9B-C5974888AAB5}" presName="spNode" presStyleCnt="0"/>
      <dgm:spPr/>
    </dgm:pt>
    <dgm:pt modelId="{E81E1F81-499D-4A30-A1A8-6556365CC9A3}" type="pres">
      <dgm:prSet presAssocID="{B5E46E08-5CE5-4FF1-B082-E3B8BD7874F9}" presName="sibTrans" presStyleLbl="sibTrans1D1" presStyleIdx="1" presStyleCnt="4" custScaleX="977928" custScaleY="870099"/>
      <dgm:spPr/>
    </dgm:pt>
    <dgm:pt modelId="{CB988044-32A6-4EBA-9896-49C0269A6FEB}" type="pres">
      <dgm:prSet presAssocID="{89D71F1C-FF23-4D7F-AE49-8A2E86B198EF}" presName="node" presStyleLbl="node1" presStyleIdx="2" presStyleCnt="4" custScaleX="136457" custScaleY="78917" custRadScaleRad="84166" custRadScaleInc="-4589">
        <dgm:presLayoutVars>
          <dgm:bulletEnabled val="1"/>
        </dgm:presLayoutVars>
      </dgm:prSet>
      <dgm:spPr/>
    </dgm:pt>
    <dgm:pt modelId="{BFD01C4E-35EC-404F-AC6B-63BF4781DF8A}" type="pres">
      <dgm:prSet presAssocID="{89D71F1C-FF23-4D7F-AE49-8A2E86B198EF}" presName="spNode" presStyleCnt="0"/>
      <dgm:spPr/>
    </dgm:pt>
    <dgm:pt modelId="{D91C2C77-C39A-4C73-8E62-703BCC186602}" type="pres">
      <dgm:prSet presAssocID="{3E679755-FB87-40D0-B435-A2C0A0270EEE}" presName="sibTrans" presStyleLbl="sibTrans1D1" presStyleIdx="2" presStyleCnt="4" custScaleX="977928" custScaleY="870099"/>
      <dgm:spPr/>
    </dgm:pt>
    <dgm:pt modelId="{69880EE4-8216-4DC5-8707-34DD7412EC1E}" type="pres">
      <dgm:prSet presAssocID="{C09EB890-1D04-4292-AA9A-86B027D9802A}" presName="node" presStyleLbl="node1" presStyleIdx="3" presStyleCnt="4" custScaleX="136457" custScaleY="78917" custRadScaleRad="95840">
        <dgm:presLayoutVars>
          <dgm:bulletEnabled val="1"/>
        </dgm:presLayoutVars>
      </dgm:prSet>
      <dgm:spPr/>
    </dgm:pt>
    <dgm:pt modelId="{D018AA4B-33C2-4F93-A6DB-8EC718E4BEBD}" type="pres">
      <dgm:prSet presAssocID="{C09EB890-1D04-4292-AA9A-86B027D9802A}" presName="spNode" presStyleCnt="0"/>
      <dgm:spPr/>
    </dgm:pt>
    <dgm:pt modelId="{79139B5D-14D1-40D3-8C79-F2C9542F4BAF}" type="pres">
      <dgm:prSet presAssocID="{E7979ACD-8680-4826-94B9-236E0378BB90}" presName="sibTrans" presStyleLbl="sibTrans1D1" presStyleIdx="3" presStyleCnt="4" custScaleX="977928" custScaleY="870099"/>
      <dgm:spPr/>
    </dgm:pt>
  </dgm:ptLst>
  <dgm:cxnLst>
    <dgm:cxn modelId="{73D32319-B836-451E-B5ED-761DDFA0A4CC}" type="presOf" srcId="{CDF88AE4-4A25-40E7-B8F5-69883DB0F654}" destId="{871AF9D3-52C7-4EBE-B381-BD91CD38FD64}" srcOrd="0" destOrd="0" presId="urn:microsoft.com/office/officeart/2005/8/layout/cycle5"/>
    <dgm:cxn modelId="{F06D621E-68BE-4485-ADDB-4BC85C04705F}" srcId="{A7A92F4E-1FB5-457F-919A-415E2FCB95DE}" destId="{A987A15D-D7E0-47EE-9D34-2F016B8347B0}" srcOrd="0" destOrd="0" parTransId="{F14D7C8B-1C66-4E58-B107-237E83E9CB0B}" sibTransId="{CDF88AE4-4A25-40E7-B8F5-69883DB0F654}"/>
    <dgm:cxn modelId="{6F9C1022-AC33-49E0-887D-202B82A6556C}" type="presOf" srcId="{BCDD1ED1-2FFA-4F96-BA9B-C5974888AAB5}" destId="{6E5A9205-0C13-4B49-A5A1-27453BC0B006}" srcOrd="0" destOrd="0" presId="urn:microsoft.com/office/officeart/2005/8/layout/cycle5"/>
    <dgm:cxn modelId="{19768B5E-975E-4F69-ADB5-692E27D896D2}" type="presOf" srcId="{A7A92F4E-1FB5-457F-919A-415E2FCB95DE}" destId="{8B342F2A-EB7D-4B25-8EA5-EA943FEEC30C}" srcOrd="0" destOrd="0" presId="urn:microsoft.com/office/officeart/2005/8/layout/cycle5"/>
    <dgm:cxn modelId="{40C27451-7D4F-4815-9D92-537C321DE659}" type="presOf" srcId="{E7979ACD-8680-4826-94B9-236E0378BB90}" destId="{79139B5D-14D1-40D3-8C79-F2C9542F4BAF}" srcOrd="0" destOrd="0" presId="urn:microsoft.com/office/officeart/2005/8/layout/cycle5"/>
    <dgm:cxn modelId="{BACA7958-FD49-4073-9527-0CF3C730AACE}" type="presOf" srcId="{89D71F1C-FF23-4D7F-AE49-8A2E86B198EF}" destId="{CB988044-32A6-4EBA-9896-49C0269A6FEB}" srcOrd="0" destOrd="0" presId="urn:microsoft.com/office/officeart/2005/8/layout/cycle5"/>
    <dgm:cxn modelId="{4D9AA27D-BA5A-4057-8672-72818CE3B672}" srcId="{A7A92F4E-1FB5-457F-919A-415E2FCB95DE}" destId="{BCDD1ED1-2FFA-4F96-BA9B-C5974888AAB5}" srcOrd="1" destOrd="0" parTransId="{D41AF7B0-A83C-4C54-9B60-50673E20D875}" sibTransId="{B5E46E08-5CE5-4FF1-B082-E3B8BD7874F9}"/>
    <dgm:cxn modelId="{95E41887-18D6-4F4B-8317-817BA0B7A8F5}" srcId="{A7A92F4E-1FB5-457F-919A-415E2FCB95DE}" destId="{C09EB890-1D04-4292-AA9A-86B027D9802A}" srcOrd="3" destOrd="0" parTransId="{742A8B41-3500-4A63-9719-439C4A01BAD4}" sibTransId="{E7979ACD-8680-4826-94B9-236E0378BB90}"/>
    <dgm:cxn modelId="{75913FC8-29CA-456B-B90F-3C6D11865137}" type="presOf" srcId="{B5E46E08-5CE5-4FF1-B082-E3B8BD7874F9}" destId="{E81E1F81-499D-4A30-A1A8-6556365CC9A3}" srcOrd="0" destOrd="0" presId="urn:microsoft.com/office/officeart/2005/8/layout/cycle5"/>
    <dgm:cxn modelId="{9D9C6BCE-B5A0-4719-AB4B-6EA7B26C247C}" type="presOf" srcId="{C09EB890-1D04-4292-AA9A-86B027D9802A}" destId="{69880EE4-8216-4DC5-8707-34DD7412EC1E}" srcOrd="0" destOrd="0" presId="urn:microsoft.com/office/officeart/2005/8/layout/cycle5"/>
    <dgm:cxn modelId="{7661D4CF-75FB-464A-BC19-DFE52250F233}" type="presOf" srcId="{3E679755-FB87-40D0-B435-A2C0A0270EEE}" destId="{D91C2C77-C39A-4C73-8E62-703BCC186602}" srcOrd="0" destOrd="0" presId="urn:microsoft.com/office/officeart/2005/8/layout/cycle5"/>
    <dgm:cxn modelId="{7F4EE3F2-E558-4F4F-9645-760441FB779B}" srcId="{A7A92F4E-1FB5-457F-919A-415E2FCB95DE}" destId="{89D71F1C-FF23-4D7F-AE49-8A2E86B198EF}" srcOrd="2" destOrd="0" parTransId="{C943F4F5-DFCF-4DAA-9F24-6248239724B5}" sibTransId="{3E679755-FB87-40D0-B435-A2C0A0270EEE}"/>
    <dgm:cxn modelId="{F628BBF4-19DB-471F-92AE-03B3F4B0CDE9}" type="presOf" srcId="{A987A15D-D7E0-47EE-9D34-2F016B8347B0}" destId="{97707C75-545E-4A1D-A693-2A7D6FD1F2D7}" srcOrd="0" destOrd="0" presId="urn:microsoft.com/office/officeart/2005/8/layout/cycle5"/>
    <dgm:cxn modelId="{DE2A04B2-CB3E-4838-9A67-3382268BE242}" type="presParOf" srcId="{8B342F2A-EB7D-4B25-8EA5-EA943FEEC30C}" destId="{97707C75-545E-4A1D-A693-2A7D6FD1F2D7}" srcOrd="0" destOrd="0" presId="urn:microsoft.com/office/officeart/2005/8/layout/cycle5"/>
    <dgm:cxn modelId="{483FA34A-3980-406F-BEE4-C76674D25FB8}" type="presParOf" srcId="{8B342F2A-EB7D-4B25-8EA5-EA943FEEC30C}" destId="{7CF4DA57-C6C4-447B-9291-565FA82DF65E}" srcOrd="1" destOrd="0" presId="urn:microsoft.com/office/officeart/2005/8/layout/cycle5"/>
    <dgm:cxn modelId="{C93C1BC7-D5FF-4209-8D4F-0D92F02E31DB}" type="presParOf" srcId="{8B342F2A-EB7D-4B25-8EA5-EA943FEEC30C}" destId="{871AF9D3-52C7-4EBE-B381-BD91CD38FD64}" srcOrd="2" destOrd="0" presId="urn:microsoft.com/office/officeart/2005/8/layout/cycle5"/>
    <dgm:cxn modelId="{51FFE95D-9C50-4275-B9D5-86D829A575D8}" type="presParOf" srcId="{8B342F2A-EB7D-4B25-8EA5-EA943FEEC30C}" destId="{6E5A9205-0C13-4B49-A5A1-27453BC0B006}" srcOrd="3" destOrd="0" presId="urn:microsoft.com/office/officeart/2005/8/layout/cycle5"/>
    <dgm:cxn modelId="{72AA9846-01DA-4993-AE83-45CC70DF665F}" type="presParOf" srcId="{8B342F2A-EB7D-4B25-8EA5-EA943FEEC30C}" destId="{E998B4C0-8916-4A01-BC6E-FCA50DF2AF22}" srcOrd="4" destOrd="0" presId="urn:microsoft.com/office/officeart/2005/8/layout/cycle5"/>
    <dgm:cxn modelId="{8381FCB2-B534-47A6-B855-AF5FA010B93B}" type="presParOf" srcId="{8B342F2A-EB7D-4B25-8EA5-EA943FEEC30C}" destId="{E81E1F81-499D-4A30-A1A8-6556365CC9A3}" srcOrd="5" destOrd="0" presId="urn:microsoft.com/office/officeart/2005/8/layout/cycle5"/>
    <dgm:cxn modelId="{7EAF636C-352A-4C52-9AAC-49316F03F4E3}" type="presParOf" srcId="{8B342F2A-EB7D-4B25-8EA5-EA943FEEC30C}" destId="{CB988044-32A6-4EBA-9896-49C0269A6FEB}" srcOrd="6" destOrd="0" presId="urn:microsoft.com/office/officeart/2005/8/layout/cycle5"/>
    <dgm:cxn modelId="{E8626545-6F5C-42C6-8586-6CBFFF893201}" type="presParOf" srcId="{8B342F2A-EB7D-4B25-8EA5-EA943FEEC30C}" destId="{BFD01C4E-35EC-404F-AC6B-63BF4781DF8A}" srcOrd="7" destOrd="0" presId="urn:microsoft.com/office/officeart/2005/8/layout/cycle5"/>
    <dgm:cxn modelId="{41351086-7D27-4913-A0B7-44CB9DDE4356}" type="presParOf" srcId="{8B342F2A-EB7D-4B25-8EA5-EA943FEEC30C}" destId="{D91C2C77-C39A-4C73-8E62-703BCC186602}" srcOrd="8" destOrd="0" presId="urn:microsoft.com/office/officeart/2005/8/layout/cycle5"/>
    <dgm:cxn modelId="{7D5E39BF-1A40-4EEA-8209-30804E3EDC3B}" type="presParOf" srcId="{8B342F2A-EB7D-4B25-8EA5-EA943FEEC30C}" destId="{69880EE4-8216-4DC5-8707-34DD7412EC1E}" srcOrd="9" destOrd="0" presId="urn:microsoft.com/office/officeart/2005/8/layout/cycle5"/>
    <dgm:cxn modelId="{1567AD1F-F28F-495F-AB8A-15D637D62A7F}" type="presParOf" srcId="{8B342F2A-EB7D-4B25-8EA5-EA943FEEC30C}" destId="{D018AA4B-33C2-4F93-A6DB-8EC718E4BEBD}" srcOrd="10" destOrd="0" presId="urn:microsoft.com/office/officeart/2005/8/layout/cycle5"/>
    <dgm:cxn modelId="{F15A67C3-2FFC-4C70-948B-4C4615B69E39}" type="presParOf" srcId="{8B342F2A-EB7D-4B25-8EA5-EA943FEEC30C}" destId="{79139B5D-14D1-40D3-8C79-F2C9542F4BAF}" srcOrd="11"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7FC57-7C7F-4CEB-8B2E-FC2135C75F04}">
      <dsp:nvSpPr>
        <dsp:cNvPr id="0" name=""/>
        <dsp:cNvSpPr/>
      </dsp:nvSpPr>
      <dsp:spPr>
        <a:xfrm>
          <a:off x="2809" y="127307"/>
          <a:ext cx="1228300" cy="111698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solidFill>
              <a:latin typeface="+mn-lt"/>
            </a:rPr>
            <a:t>Cause</a:t>
          </a:r>
        </a:p>
      </dsp:txBody>
      <dsp:txXfrm>
        <a:off x="35524" y="160022"/>
        <a:ext cx="1162870" cy="1051555"/>
      </dsp:txXfrm>
    </dsp:sp>
    <dsp:sp modelId="{E44412BC-4922-4F04-B49B-5DA733E689DF}">
      <dsp:nvSpPr>
        <dsp:cNvPr id="0" name=""/>
        <dsp:cNvSpPr/>
      </dsp:nvSpPr>
      <dsp:spPr>
        <a:xfrm>
          <a:off x="1353939" y="533490"/>
          <a:ext cx="260399" cy="3046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accent4"/>
            </a:solidFill>
            <a:latin typeface="+mn-lt"/>
          </a:endParaRPr>
        </a:p>
      </dsp:txBody>
      <dsp:txXfrm>
        <a:off x="1353939" y="594414"/>
        <a:ext cx="182279" cy="182770"/>
      </dsp:txXfrm>
    </dsp:sp>
    <dsp:sp modelId="{84D298B6-7A6D-4847-9C93-54A8D4AE4525}">
      <dsp:nvSpPr>
        <dsp:cNvPr id="0" name=""/>
        <dsp:cNvSpPr/>
      </dsp:nvSpPr>
      <dsp:spPr>
        <a:xfrm>
          <a:off x="1722429" y="127307"/>
          <a:ext cx="1228300" cy="111698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solidFill>
              <a:latin typeface="+mn-lt"/>
            </a:rPr>
            <a:t>Effect</a:t>
          </a:r>
        </a:p>
      </dsp:txBody>
      <dsp:txXfrm>
        <a:off x="1755144" y="160022"/>
        <a:ext cx="1162870" cy="1051555"/>
      </dsp:txXfrm>
    </dsp:sp>
    <dsp:sp modelId="{C40320D3-9103-4526-BDB6-307DAD25C79B}">
      <dsp:nvSpPr>
        <dsp:cNvPr id="0" name=""/>
        <dsp:cNvSpPr/>
      </dsp:nvSpPr>
      <dsp:spPr>
        <a:xfrm>
          <a:off x="3073560" y="533490"/>
          <a:ext cx="260399" cy="3046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accent4"/>
            </a:solidFill>
            <a:latin typeface="+mn-lt"/>
          </a:endParaRPr>
        </a:p>
      </dsp:txBody>
      <dsp:txXfrm>
        <a:off x="3073560" y="594414"/>
        <a:ext cx="182279" cy="182770"/>
      </dsp:txXfrm>
    </dsp:sp>
    <dsp:sp modelId="{1AD64B7D-370E-494F-B2FC-677FCCFA3D00}">
      <dsp:nvSpPr>
        <dsp:cNvPr id="0" name=""/>
        <dsp:cNvSpPr/>
      </dsp:nvSpPr>
      <dsp:spPr>
        <a:xfrm>
          <a:off x="3442050" y="127307"/>
          <a:ext cx="1228300" cy="111698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solidFill>
              <a:latin typeface="+mn-lt"/>
            </a:rPr>
            <a:t>Purpose</a:t>
          </a:r>
        </a:p>
      </dsp:txBody>
      <dsp:txXfrm>
        <a:off x="3474765" y="160022"/>
        <a:ext cx="1162870" cy="1051555"/>
      </dsp:txXfrm>
    </dsp:sp>
    <dsp:sp modelId="{64A16A78-7FCB-4FCB-8042-DB0F974DED4B}">
      <dsp:nvSpPr>
        <dsp:cNvPr id="0" name=""/>
        <dsp:cNvSpPr/>
      </dsp:nvSpPr>
      <dsp:spPr>
        <a:xfrm>
          <a:off x="4793181" y="533490"/>
          <a:ext cx="260399" cy="3046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accent4"/>
            </a:solidFill>
            <a:latin typeface="+mn-lt"/>
          </a:endParaRPr>
        </a:p>
      </dsp:txBody>
      <dsp:txXfrm>
        <a:off x="4793181" y="594414"/>
        <a:ext cx="182279" cy="182770"/>
      </dsp:txXfrm>
    </dsp:sp>
    <dsp:sp modelId="{5760C532-EF03-4A36-809F-848655ABFFDE}">
      <dsp:nvSpPr>
        <dsp:cNvPr id="0" name=""/>
        <dsp:cNvSpPr/>
      </dsp:nvSpPr>
      <dsp:spPr>
        <a:xfrm>
          <a:off x="5161671" y="127307"/>
          <a:ext cx="1228300" cy="111698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solidFill>
              <a:latin typeface="+mn-lt"/>
            </a:rPr>
            <a:t>What else is missing?</a:t>
          </a:r>
        </a:p>
      </dsp:txBody>
      <dsp:txXfrm>
        <a:off x="5194386" y="160022"/>
        <a:ext cx="1162870" cy="1051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07C75-545E-4A1D-A693-2A7D6FD1F2D7}">
      <dsp:nvSpPr>
        <dsp:cNvPr id="0" name=""/>
        <dsp:cNvSpPr/>
      </dsp:nvSpPr>
      <dsp:spPr>
        <a:xfrm>
          <a:off x="1535314" y="235250"/>
          <a:ext cx="1470504" cy="55278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tima"/>
            </a:rPr>
            <a:t>Review Policies</a:t>
          </a:r>
        </a:p>
      </dsp:txBody>
      <dsp:txXfrm>
        <a:off x="1562299" y="262235"/>
        <a:ext cx="1416534" cy="498812"/>
      </dsp:txXfrm>
    </dsp:sp>
    <dsp:sp modelId="{871AF9D3-52C7-4EBE-B381-BD91CD38FD64}">
      <dsp:nvSpPr>
        <dsp:cNvPr id="0" name=""/>
        <dsp:cNvSpPr/>
      </dsp:nvSpPr>
      <dsp:spPr>
        <a:xfrm>
          <a:off x="948752" y="684238"/>
          <a:ext cx="2314428" cy="2314428"/>
        </a:xfrm>
        <a:custGeom>
          <a:avLst/>
          <a:gdLst/>
          <a:ahLst/>
          <a:cxnLst/>
          <a:rect l="0" t="0" r="0" b="0"/>
          <a:pathLst>
            <a:path>
              <a:moveTo>
                <a:pt x="1754980" y="166345"/>
              </a:moveTo>
              <a:arcTo wR="1157214" hR="1157214" stAng="18066091" swAng="1225965"/>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E5A9205-0C13-4B49-A5A1-27453BC0B006}">
      <dsp:nvSpPr>
        <dsp:cNvPr id="0" name=""/>
        <dsp:cNvSpPr/>
      </dsp:nvSpPr>
      <dsp:spPr>
        <a:xfrm>
          <a:off x="2668458" y="1231369"/>
          <a:ext cx="1470504" cy="55278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tima"/>
            </a:rPr>
            <a:t>Propose Change</a:t>
          </a:r>
        </a:p>
      </dsp:txBody>
      <dsp:txXfrm>
        <a:off x="2695443" y="1258354"/>
        <a:ext cx="1416534" cy="498812"/>
      </dsp:txXfrm>
    </dsp:sp>
    <dsp:sp modelId="{E81E1F81-499D-4A30-A1A8-6556365CC9A3}">
      <dsp:nvSpPr>
        <dsp:cNvPr id="0" name=""/>
        <dsp:cNvSpPr/>
      </dsp:nvSpPr>
      <dsp:spPr>
        <a:xfrm>
          <a:off x="957997" y="1268"/>
          <a:ext cx="2314428" cy="2314428"/>
        </a:xfrm>
        <a:custGeom>
          <a:avLst/>
          <a:gdLst/>
          <a:ahLst/>
          <a:cxnLst/>
          <a:rect l="0" t="0" r="0" b="0"/>
          <a:pathLst>
            <a:path>
              <a:moveTo>
                <a:pt x="2055916" y="1886240"/>
              </a:moveTo>
              <a:arcTo wR="1157214" hR="1157214" stAng="2342935" swAng="1162447"/>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B988044-32A6-4EBA-9896-49C0269A6FEB}">
      <dsp:nvSpPr>
        <dsp:cNvPr id="0" name=""/>
        <dsp:cNvSpPr/>
      </dsp:nvSpPr>
      <dsp:spPr>
        <a:xfrm>
          <a:off x="1558714" y="2205069"/>
          <a:ext cx="1470504" cy="55278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tima"/>
            </a:rPr>
            <a:t>Determine Priority</a:t>
          </a:r>
        </a:p>
      </dsp:txBody>
      <dsp:txXfrm>
        <a:off x="1585699" y="2232054"/>
        <a:ext cx="1416534" cy="498812"/>
      </dsp:txXfrm>
    </dsp:sp>
    <dsp:sp modelId="{D91C2C77-C39A-4C73-8E62-703BCC186602}">
      <dsp:nvSpPr>
        <dsp:cNvPr id="0" name=""/>
        <dsp:cNvSpPr/>
      </dsp:nvSpPr>
      <dsp:spPr>
        <a:xfrm>
          <a:off x="1295013" y="-5241"/>
          <a:ext cx="2314428" cy="2314428"/>
        </a:xfrm>
        <a:custGeom>
          <a:avLst/>
          <a:gdLst/>
          <a:ahLst/>
          <a:cxnLst/>
          <a:rect l="0" t="0" r="0" b="0"/>
          <a:pathLst>
            <a:path>
              <a:moveTo>
                <a:pt x="563212" y="2150344"/>
              </a:moveTo>
              <a:arcTo wR="1157214" hR="1157214" stAng="7253048" swAng="1176570"/>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9880EE4-8216-4DC5-8707-34DD7412EC1E}">
      <dsp:nvSpPr>
        <dsp:cNvPr id="0" name=""/>
        <dsp:cNvSpPr/>
      </dsp:nvSpPr>
      <dsp:spPr>
        <a:xfrm>
          <a:off x="426239" y="1231369"/>
          <a:ext cx="1470504" cy="55278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tima"/>
            </a:rPr>
            <a:t>Evaluate Alternatives</a:t>
          </a:r>
        </a:p>
      </dsp:txBody>
      <dsp:txXfrm>
        <a:off x="453224" y="1258354"/>
        <a:ext cx="1416534" cy="498812"/>
      </dsp:txXfrm>
    </dsp:sp>
    <dsp:sp modelId="{79139B5D-14D1-40D3-8C79-F2C9542F4BAF}">
      <dsp:nvSpPr>
        <dsp:cNvPr id="0" name=""/>
        <dsp:cNvSpPr/>
      </dsp:nvSpPr>
      <dsp:spPr>
        <a:xfrm>
          <a:off x="1299618" y="677293"/>
          <a:ext cx="2314428" cy="2314428"/>
        </a:xfrm>
        <a:custGeom>
          <a:avLst/>
          <a:gdLst/>
          <a:ahLst/>
          <a:cxnLst/>
          <a:rect l="0" t="0" r="0" b="0"/>
          <a:pathLst>
            <a:path>
              <a:moveTo>
                <a:pt x="245101" y="445037"/>
              </a:moveTo>
              <a:arcTo wR="1157214" hR="1157214" stAng="13078960" swAng="1210636"/>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6531F-41E1-0642-B8A9-8B1867EF3D98}" type="datetimeFigureOut">
              <a:rPr lang="en-US" smtClean="0"/>
              <a:t>3/6/2023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A203F-166C-CB40-A3F0-83BA02E13064}" type="slidenum">
              <a:rPr lang="en-US" smtClean="0"/>
              <a:t>‹#›</a:t>
            </a:fld>
            <a:endParaRPr lang="en-US"/>
          </a:p>
        </p:txBody>
      </p:sp>
    </p:spTree>
    <p:extLst>
      <p:ext uri="{BB962C8B-B14F-4D97-AF65-F5344CB8AC3E}">
        <p14:creationId xmlns:p14="http://schemas.microsoft.com/office/powerpoint/2010/main" val="298181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Rationale: </a:t>
            </a:r>
            <a:r>
              <a:rPr lang="en-US" altLang="en-US" dirty="0"/>
              <a:t>Welcome to the “invention” slide presentation.  This presentation is designed to introduce your students to the general concepts of invention, or prewriting, and to outline some invention strategies.  The slides presented here are designed to aid the facilitator in an interactive presentation on the basics of invention.  This presentation is useful for the beginning of a composition course and/or for the beginning of a writing project.</a:t>
            </a:r>
          </a:p>
          <a:p>
            <a:pPr eaLnBrk="1" hangingPunct="1"/>
            <a:endParaRPr lang="en-US" altLang="en-US" dirty="0"/>
          </a:p>
          <a:p>
            <a:pPr eaLnBrk="1" hangingPunct="1"/>
            <a:r>
              <a:rPr lang="en-US" altLang="en-US" dirty="0"/>
              <a:t>This presentation may be supplemented by OWL resources. </a:t>
            </a:r>
          </a:p>
          <a:p>
            <a:pPr eaLnBrk="1" hangingPunct="1"/>
            <a:endParaRPr lang="en-US" altLang="en-US" dirty="0"/>
          </a:p>
          <a:p>
            <a:pPr eaLnBrk="1" hangingPunct="1"/>
            <a:r>
              <a:rPr lang="en-US" altLang="en-US" b="1" dirty="0"/>
              <a:t>Directions:</a:t>
            </a:r>
            <a:r>
              <a:rPr lang="en-US" altLang="en-US" dirty="0"/>
              <a:t> Each slide is activated by a single mouse click.</a:t>
            </a:r>
          </a:p>
          <a:p>
            <a:pPr eaLnBrk="1" hangingPunct="1"/>
            <a:endParaRPr lang="en-US" altLang="en-US" dirty="0"/>
          </a:p>
          <a:p>
            <a:pPr eaLnBrk="1" hangingPunct="1"/>
            <a:r>
              <a:rPr lang="en-US" altLang="en-US" b="1" dirty="0"/>
              <a:t>Suggested warm-up activity</a:t>
            </a:r>
            <a:r>
              <a:rPr lang="en-US" altLang="en-US" dirty="0"/>
              <a:t>: Prior to the presentation, the facilitator might conduct a brief discussion about students’ experiences with prewriting and the steps they usually take when they compose. The facilitator may outline on a board some popular elements of the invention, or prewriting, process: generating ideas, research and investigation, analysis, etc. Some good questions to consider are the following: 1) how did you generate ideas for past projects? 2) what sort of questions did you ask? 3) did you conduct research before you formed your thesis? 4) how did the project turn out? 5) if you had the project to do over again, how might you change your prewriting process?</a:t>
            </a:r>
          </a:p>
          <a:p>
            <a:pPr eaLnBrk="1" hangingPunct="1"/>
            <a:endParaRPr lang="en-US" altLang="en-US" dirty="0"/>
          </a:p>
          <a:p>
            <a:pPr eaLnBrk="1" hangingPunct="1"/>
            <a:r>
              <a:rPr lang="en-US" altLang="en-US" dirty="0"/>
              <a:t>Writer and Designer: Elena </a:t>
            </a:r>
            <a:r>
              <a:rPr lang="en-US" altLang="en-US" dirty="0" err="1"/>
              <a:t>Lawrick</a:t>
            </a:r>
            <a:r>
              <a:rPr lang="en-US" altLang="en-US" dirty="0"/>
              <a:t> and Allen </a:t>
            </a:r>
            <a:r>
              <a:rPr lang="en-US" altLang="en-US" dirty="0" err="1"/>
              <a:t>Brizee</a:t>
            </a:r>
            <a:r>
              <a:rPr lang="en-US" altLang="en-US" dirty="0"/>
              <a:t>, 2007;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Design Contributor and Revising Author:</a:t>
            </a:r>
            <a:r>
              <a:rPr lang="en-US" altLang="en-US" baseline="0" dirty="0"/>
              <a:t> </a:t>
            </a:r>
            <a:r>
              <a:rPr lang="en-US" altLang="en-US" dirty="0"/>
              <a:t>Veronika </a:t>
            </a:r>
            <a:r>
              <a:rPr lang="en-US" altLang="en-US" dirty="0" err="1"/>
              <a:t>Maliborska</a:t>
            </a:r>
            <a:r>
              <a:rPr lang="en-US" altLang="en-US" dirty="0"/>
              <a:t>,</a:t>
            </a:r>
            <a:r>
              <a:rPr lang="en-US" altLang="en-US" baseline="0" dirty="0"/>
              <a:t> 2014; Garrett Iván Colón, 2023</a:t>
            </a:r>
            <a:endParaRPr lang="en-US" altLang="en-US" dirty="0"/>
          </a:p>
          <a:p>
            <a:pPr eaLnBrk="1" hangingPunct="1"/>
            <a:endParaRPr lang="en-US" altLang="en-US" dirty="0"/>
          </a:p>
          <a:p>
            <a:pPr eaLnBrk="1" hangingPunct="1"/>
            <a:r>
              <a:rPr lang="en-US" altLang="en-US" dirty="0"/>
              <a:t>Developed with resources courtesy of the Purdue University Writing Lab</a:t>
            </a:r>
          </a:p>
          <a:p>
            <a:pPr eaLnBrk="1" hangingPunct="1"/>
            <a:r>
              <a:rPr lang="en-US" altLang="en-US" dirty="0">
                <a:cs typeface="Arial" charset="0"/>
              </a:rPr>
              <a:t>© Copyright Purdue University, 2007</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a:t>
            </a:fld>
            <a:endParaRPr lang="en-US"/>
          </a:p>
        </p:txBody>
      </p:sp>
    </p:spTree>
    <p:extLst>
      <p:ext uri="{BB962C8B-B14F-4D97-AF65-F5344CB8AC3E}">
        <p14:creationId xmlns:p14="http://schemas.microsoft.com/office/powerpoint/2010/main" val="310448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Directions:</a:t>
            </a:r>
            <a:r>
              <a:rPr lang="en-US" altLang="en-US" dirty="0"/>
              <a:t> Each slide is activated by a single mouse click.</a:t>
            </a:r>
          </a:p>
          <a:p>
            <a:endParaRPr lang="en-US" altLang="en-US" dirty="0"/>
          </a:p>
          <a:p>
            <a:r>
              <a:rPr lang="en-US" altLang="en-US" dirty="0"/>
              <a:t>Exploring the distribution of a topic allows authors to consider different categories the issue may influence. Moreover, considering the distribution helps authors to think about how these different categories impact the topic and how the topic may work within these outside categories.</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Cubing helps authors consider a subject from six different points of view. Like many of the questions above, this process moves authors from a deeper understanding of the topic to a broader understanding of issues surrounding the topic and how it interacts and/or impacts these issues.</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10</a:t>
            </a:fld>
            <a:endParaRPr lang="en-US"/>
          </a:p>
        </p:txBody>
      </p:sp>
    </p:spTree>
    <p:extLst>
      <p:ext uri="{BB962C8B-B14F-4D97-AF65-F5344CB8AC3E}">
        <p14:creationId xmlns:p14="http://schemas.microsoft.com/office/powerpoint/2010/main" val="1124661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Directions:</a:t>
            </a:r>
            <a:r>
              <a:rPr lang="en-US" altLang="en-US" dirty="0"/>
              <a:t> Each slide is activated by a single mouse click.</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Freewriting and brainstorming allow authors to generate ideas free from grammar and mechanics rules and rules of organization that may hinder discover and creativity.</a:t>
            </a:r>
          </a:p>
          <a:p>
            <a:br>
              <a:rPr lang="en-US" altLang="en-US" dirty="0"/>
            </a:br>
            <a:r>
              <a:rPr lang="en-US" altLang="en-US" dirty="0"/>
              <a:t>Spontaneity in writing can be just as important as the detailed critical analysis fostered by the questions outlined above. Freewriting allows authors to focus on the present and react quickly to ideas as they emerge. Some of the material generated in freewriting may not apply to the writing assignment, but many exciting ideas can be harnessed from freewriting when the rules of grammar, mechanics and organization are relaxed. Freewriting can also be a therapeutic outlet for pent-up frustrations that accumulate in our minds as we tackle challenging writing projects.</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11</a:t>
            </a:fld>
            <a:endParaRPr lang="en-US"/>
          </a:p>
        </p:txBody>
      </p:sp>
    </p:spTree>
    <p:extLst>
      <p:ext uri="{BB962C8B-B14F-4D97-AF65-F5344CB8AC3E}">
        <p14:creationId xmlns:p14="http://schemas.microsoft.com/office/powerpoint/2010/main" val="1048186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Directions:</a:t>
            </a:r>
            <a:r>
              <a:rPr lang="en-US" altLang="en-US" dirty="0"/>
              <a:t> Each slide is activated by a single mouse click.</a:t>
            </a:r>
          </a:p>
          <a:p>
            <a:endParaRPr lang="en-US" altLang="en-US" dirty="0"/>
          </a:p>
          <a:p>
            <a:r>
              <a:rPr lang="en-US" altLang="en-US" dirty="0"/>
              <a:t>Brainstorming is a little more organized than freewriting. When authors brainstorm, they limit their thoughts to a list of key words or short phrases related to the topic. Rather than recording anything and everything in a freewriting session, to brainstorm, authors think and write about the key words or short phrases involving the issue. Similar to freewriting, however, is the process of writing rapidly while ignoring the rules of grammar and mechanics.</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12</a:t>
            </a:fld>
            <a:endParaRPr lang="en-US"/>
          </a:p>
        </p:txBody>
      </p:sp>
    </p:spTree>
    <p:extLst>
      <p:ext uri="{BB962C8B-B14F-4D97-AF65-F5344CB8AC3E}">
        <p14:creationId xmlns:p14="http://schemas.microsoft.com/office/powerpoint/2010/main" val="627155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Directions:</a:t>
            </a:r>
            <a:r>
              <a:rPr lang="en-US" altLang="en-US" dirty="0"/>
              <a:t> Each slide is activated by a single mouse click.</a:t>
            </a:r>
          </a:p>
          <a:p>
            <a:endParaRPr lang="en-US" altLang="en-US" dirty="0"/>
          </a:p>
          <a:p>
            <a:r>
              <a:rPr lang="en-US" altLang="en-US" dirty="0"/>
              <a:t>Brainstorming is a little more organized than freewriting. When authors brainstorm, they limit their thoughts to a list of key words or short phrases related to the topic. Rather than recording anything and everything in a freewriting session, to brainstorm, authors think and write about the key words or short phrases involving the issue. Similar to freewriting, however, is the process of writing rapidly while ignoring the rules of grammar and mechanics.</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Image</a:t>
            </a:r>
            <a:r>
              <a:rPr lang="en-US" altLang="en-US" baseline="0" dirty="0"/>
              <a:t> licensed under Creative Commons: http://ts1.mm.bing.net/</a:t>
            </a:r>
            <a:r>
              <a:rPr lang="en-US" altLang="en-US" baseline="0" dirty="0" err="1"/>
              <a:t>th?pid</a:t>
            </a:r>
            <a:r>
              <a:rPr lang="en-US" altLang="en-US" baseline="0" dirty="0"/>
              <a:t>=8.1&amp;id=HN.607999805423550788</a:t>
            </a:r>
            <a:endParaRPr lang="en-US" altLang="en-US" dirty="0"/>
          </a:p>
          <a:p>
            <a:pPr eaLnBrk="1" hangingPunct="1">
              <a:lnSpc>
                <a:spcPct val="90000"/>
              </a:lnSpc>
              <a:spcBef>
                <a:spcPct val="0"/>
              </a:spcBef>
            </a:pP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13A203F-166C-CB40-A3F0-83BA02E13064}" type="slidenum">
              <a:rPr lang="en-US" smtClean="0"/>
              <a:t>13</a:t>
            </a:fld>
            <a:endParaRPr lang="en-US"/>
          </a:p>
        </p:txBody>
      </p:sp>
    </p:spTree>
    <p:extLst>
      <p:ext uri="{BB962C8B-B14F-4D97-AF65-F5344CB8AC3E}">
        <p14:creationId xmlns:p14="http://schemas.microsoft.com/office/powerpoint/2010/main" val="2039859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Directions:</a:t>
            </a:r>
            <a:r>
              <a:rPr lang="en-US" altLang="en-US" dirty="0"/>
              <a:t> Each slide is activated by a single mouse click.</a:t>
            </a:r>
          </a:p>
          <a:p>
            <a:endParaRPr lang="en-US" altLang="en-US" dirty="0"/>
          </a:p>
          <a:p>
            <a:r>
              <a:rPr lang="en-US" altLang="en-US" dirty="0"/>
              <a:t>Keeping a journal is an effective invention strategy for recording personal reflection on a topic and exploring issues in a relaxed atmosphere. Journals allow authors to hold conversations with themselves. Authors may also hold imaginary conversations with other people (students could even write their instructor an angry letter about the assignment!). Lastly, journals should act as a rules-free atmosphere that fosters freedom and creativity. Authors can paste cut-outs and draw pictures using pencils, pens, or even crayons. Be honest in your journal, but keep it in a safe place.</a:t>
            </a:r>
          </a:p>
          <a:p>
            <a:pPr eaLnBrk="1" hangingPunct="1">
              <a:lnSpc>
                <a:spcPct val="90000"/>
              </a:lnSpc>
              <a:spcBef>
                <a:spcPct val="0"/>
              </a:spcBef>
            </a:pPr>
            <a:endParaRPr lang="en-US" altLang="en-US" dirty="0">
              <a:latin typeface="Arial" panose="020B0604020202020204" pitchFamily="34" charset="0"/>
            </a:endParaRPr>
          </a:p>
          <a:p>
            <a:endParaRPr lang="en-US" dirty="0">
              <a:latin typeface="Acumin Pro" panose="020B0504020202020204" pitchFamily="34" charset="77"/>
            </a:endParaRPr>
          </a:p>
        </p:txBody>
      </p:sp>
      <p:sp>
        <p:nvSpPr>
          <p:cNvPr id="4" name="Slide Number Placeholder 3"/>
          <p:cNvSpPr>
            <a:spLocks noGrp="1"/>
          </p:cNvSpPr>
          <p:nvPr>
            <p:ph type="sldNum" sz="quarter" idx="5"/>
          </p:nvPr>
        </p:nvSpPr>
        <p:spPr/>
        <p:txBody>
          <a:bodyPr/>
          <a:lstStyle/>
          <a:p>
            <a:fld id="{313A203F-166C-CB40-A3F0-83BA02E13064}" type="slidenum">
              <a:rPr lang="en-US" smtClean="0"/>
              <a:t>14</a:t>
            </a:fld>
            <a:endParaRPr lang="en-US"/>
          </a:p>
        </p:txBody>
      </p:sp>
    </p:spTree>
    <p:extLst>
      <p:ext uri="{BB962C8B-B14F-4D97-AF65-F5344CB8AC3E}">
        <p14:creationId xmlns:p14="http://schemas.microsoft.com/office/powerpoint/2010/main" val="49791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Directions:</a:t>
            </a:r>
            <a:r>
              <a:rPr lang="en-US" altLang="en-US" dirty="0"/>
              <a:t> Each slide is activated by a single mouse click.</a:t>
            </a:r>
          </a:p>
          <a:p>
            <a:endParaRPr lang="en-US" altLang="en-US" dirty="0"/>
          </a:p>
          <a:p>
            <a:r>
              <a:rPr lang="en-US" altLang="en-US" dirty="0"/>
              <a:t>Journals also allow authors the freedom to write creatively about their project. Often times, students get bogged down with the research and analysis involved in writing assignments. Writing a story about the assignment can help authors think about larger concerns and refocus on what they would like to see happen at the end of their work. Writing creatively about a problem can help authors think less about what needs to be done now to accomplish goals and more about the end results. Writing creatively also allows authors to think more about relationships of those involved (stakeholders) and how they might feel and react to the issue.</a:t>
            </a:r>
          </a:p>
          <a:p>
            <a:pPr eaLnBrk="1" hangingPunct="1">
              <a:lnSpc>
                <a:spcPct val="90000"/>
              </a:lnSpc>
              <a:spcBef>
                <a:spcPct val="0"/>
              </a:spcBef>
            </a:pPr>
            <a:endParaRPr lang="en-US" altLang="en-US" dirty="0">
              <a:latin typeface="Arial" panose="020B0604020202020204" pitchFamily="34" charset="0"/>
            </a:endParaRPr>
          </a:p>
          <a:p>
            <a:endParaRPr lang="en-US" dirty="0">
              <a:latin typeface="Acumin Pro" panose="020B0504020202020204" pitchFamily="34" charset="77"/>
            </a:endParaRPr>
          </a:p>
        </p:txBody>
      </p:sp>
      <p:sp>
        <p:nvSpPr>
          <p:cNvPr id="4" name="Slide Number Placeholder 3"/>
          <p:cNvSpPr>
            <a:spLocks noGrp="1"/>
          </p:cNvSpPr>
          <p:nvPr>
            <p:ph type="sldNum" sz="quarter" idx="5"/>
          </p:nvPr>
        </p:nvSpPr>
        <p:spPr/>
        <p:txBody>
          <a:bodyPr/>
          <a:lstStyle/>
          <a:p>
            <a:fld id="{313A203F-166C-CB40-A3F0-83BA02E13064}" type="slidenum">
              <a:rPr lang="en-US" smtClean="0"/>
              <a:t>15</a:t>
            </a:fld>
            <a:endParaRPr lang="en-US"/>
          </a:p>
        </p:txBody>
      </p:sp>
    </p:spTree>
    <p:extLst>
      <p:ext uri="{BB962C8B-B14F-4D97-AF65-F5344CB8AC3E}">
        <p14:creationId xmlns:p14="http://schemas.microsoft.com/office/powerpoint/2010/main" val="3844231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Directions:</a:t>
            </a:r>
            <a:r>
              <a:rPr lang="en-US" altLang="en-US" dirty="0"/>
              <a:t> Each slide is activated by a single mouse click.</a:t>
            </a:r>
          </a:p>
          <a:p>
            <a:endParaRPr lang="en-US" altLang="en-US" dirty="0"/>
          </a:p>
          <a:p>
            <a:r>
              <a:rPr lang="en-US" altLang="en-US" dirty="0"/>
              <a:t>Once you have generated information about your rhetorical situation, you may begin focusing your work and inventing, or prewriting. There are many approaches to invention. In general, we can organize these approaches into four categories: asking critical questions, freewriting and brainstorming, mapping and clustering, and keeping a journal.</a:t>
            </a:r>
          </a:p>
          <a:p>
            <a:pPr eaLnBrk="1" hangingPunct="1">
              <a:lnSpc>
                <a:spcPct val="90000"/>
              </a:lnSpc>
              <a:spcBef>
                <a:spcPct val="0"/>
              </a:spcBef>
            </a:pP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13A203F-166C-CB40-A3F0-83BA02E13064}" type="slidenum">
              <a:rPr lang="en-US" smtClean="0"/>
              <a:t>16</a:t>
            </a:fld>
            <a:endParaRPr lang="en-US"/>
          </a:p>
        </p:txBody>
      </p:sp>
    </p:spTree>
    <p:extLst>
      <p:ext uri="{BB962C8B-B14F-4D97-AF65-F5344CB8AC3E}">
        <p14:creationId xmlns:p14="http://schemas.microsoft.com/office/powerpoint/2010/main" val="729740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dirty="0"/>
              <a:t>Purdue students in West Lafayette, IN may visit the On-Campus Writing Lab in </a:t>
            </a:r>
            <a:r>
              <a:rPr lang="en-US" altLang="en-US" dirty="0" err="1"/>
              <a:t>Krach</a:t>
            </a:r>
            <a:r>
              <a:rPr lang="en-US" altLang="en-US" dirty="0"/>
              <a:t> Leadership Center, 2</a:t>
            </a:r>
            <a:r>
              <a:rPr lang="en-US" altLang="en-US" baseline="30000" dirty="0"/>
              <a:t>nd</a:t>
            </a:r>
            <a:r>
              <a:rPr lang="en-US" altLang="en-US" dirty="0"/>
              <a:t> Floor. Worldwide users may call the grammar hotline with short questions. Worldwide users may also visit the Purdue OWL to access a large library of writing resources.</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17</a:t>
            </a:fld>
            <a:endParaRPr lang="en-US"/>
          </a:p>
        </p:txBody>
      </p:sp>
    </p:spTree>
    <p:extLst>
      <p:ext uri="{BB962C8B-B14F-4D97-AF65-F5344CB8AC3E}">
        <p14:creationId xmlns:p14="http://schemas.microsoft.com/office/powerpoint/2010/main" val="4226692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Directions:</a:t>
            </a:r>
            <a:r>
              <a:rPr lang="en-US" altLang="en-US" dirty="0"/>
              <a:t> Each slide is activated by a single mouse click.</a:t>
            </a:r>
          </a:p>
          <a:p>
            <a:pPr marL="0" marR="0" indent="0" algn="l" defTabSz="914400" rtl="0" eaLnBrk="1" fontAlgn="auto" latinLnBrk="0" hangingPunct="1">
              <a:lnSpc>
                <a:spcPct val="100000"/>
              </a:lnSpc>
              <a:spcBef>
                <a:spcPts val="0"/>
              </a:spcBef>
              <a:spcAft>
                <a:spcPts val="0"/>
              </a:spcAft>
              <a:buClrTx/>
              <a:buSzTx/>
              <a:buFontTx/>
              <a:buNone/>
              <a:tabLst/>
              <a:defRPr/>
            </a:pPr>
            <a:br>
              <a:rPr lang="en-US" altLang="en-US" dirty="0"/>
            </a:br>
            <a:r>
              <a:rPr lang="en-US" altLang="en-US" dirty="0"/>
              <a:t>Begin writing projects by developing a plan to address the three stages of writing: invention, composition, revision (see the “Writing Process” presentation for details). Begin projects as soon as you receive the assignment so there is plenty of time to conduct the necessary research. Begin process by exploring the rhetorical situation: purpose, audience, genre, research requirements.</a:t>
            </a:r>
          </a:p>
          <a:p>
            <a:endParaRPr lang="en-US" altLang="en-US" dirty="0"/>
          </a:p>
          <a:p>
            <a:r>
              <a:rPr lang="en-US" altLang="en-US" dirty="0"/>
              <a:t>For more information on invention and prewriting, please reference the “Prewriting (Invention)”, “Starting the Writing Process,” and “Writer’s Block / Writer’s Anxiety” resources on the Purdue OWL.</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2</a:t>
            </a:fld>
            <a:endParaRPr lang="en-US"/>
          </a:p>
        </p:txBody>
      </p:sp>
    </p:spTree>
    <p:extLst>
      <p:ext uri="{BB962C8B-B14F-4D97-AF65-F5344CB8AC3E}">
        <p14:creationId xmlns:p14="http://schemas.microsoft.com/office/powerpoint/2010/main" val="384021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Directions:</a:t>
            </a:r>
            <a:r>
              <a:rPr lang="en-US" altLang="en-US" dirty="0"/>
              <a:t> Each slide is activated by a single mouse click.</a:t>
            </a:r>
          </a:p>
          <a:p>
            <a:endParaRPr lang="en-US" altLang="en-US" dirty="0"/>
          </a:p>
          <a:p>
            <a:r>
              <a:rPr lang="en-US" altLang="en-US" dirty="0"/>
              <a:t>Once you have generated information about your rhetorical situation, you may begin focusing your work and inventing, or prewriting. There are many approaches to invention. In general, we can organize these approaches into four categories: asking critical questions, freewriting and brainstorming, mapping and clustering, and keeping a journal.</a:t>
            </a:r>
          </a:p>
          <a:p>
            <a:endParaRPr lang="en-US" altLang="en-US" dirty="0"/>
          </a:p>
          <a:p>
            <a:r>
              <a:rPr lang="en-US" altLang="en-US" dirty="0"/>
              <a:t>Stasis questions:</a:t>
            </a:r>
            <a:r>
              <a:rPr lang="en-US" altLang="en-US" baseline="0" dirty="0"/>
              <a:t> link to Purdue OWL page https://</a:t>
            </a:r>
            <a:r>
              <a:rPr lang="en-US" altLang="en-US" baseline="0" dirty="0" err="1"/>
              <a:t>owl.english.purdue.edu</a:t>
            </a:r>
            <a:r>
              <a:rPr lang="en-US" altLang="en-US" baseline="0" dirty="0"/>
              <a:t>/owl/</a:t>
            </a:r>
            <a:r>
              <a:rPr lang="en-US" altLang="en-US" baseline="0" dirty="0" err="1"/>
              <a:t>owlprint</a:t>
            </a:r>
            <a:r>
              <a:rPr lang="en-US" altLang="en-US" baseline="0" dirty="0"/>
              <a:t>/736/ </a:t>
            </a:r>
            <a:endParaRPr lang="en-US" altLang="en-US" dirty="0"/>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3</a:t>
            </a:fld>
            <a:endParaRPr lang="en-US"/>
          </a:p>
        </p:txBody>
      </p:sp>
    </p:spTree>
    <p:extLst>
      <p:ext uri="{BB962C8B-B14F-4D97-AF65-F5344CB8AC3E}">
        <p14:creationId xmlns:p14="http://schemas.microsoft.com/office/powerpoint/2010/main" val="2570422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t>Directions:</a:t>
            </a:r>
            <a:r>
              <a:rPr lang="en-US" altLang="en-US" dirty="0"/>
              <a:t> Each slide is activated by a single mouse 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Asking critical questions to develop a topic is an ancient invention strategy first recorded in Western rhetoric by the Greeks and Romans thousands of years ago. Aristotle wrote about the classical topics, while Cicero and Quintilian wrote about the classical topics and the stasis questions. Tagmemics are a contemporary invention strategy developed by Kenneth and Evelyn Pike, Richard Young, and Alton Becker in the 1960s and 1970s.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Defining the topic or elements of the topic Is a good way to begin exploring commonly held beliefs about the topic. For example, how a society defines “murder” says something about its values. In addition, developing definitions allows authors to begin establishing categories to help explain complex issues or terms to audiences. Definition may play an important part of an essay (defining key terms), or it may serve as an entire essay. Please see the “Writing Definitions” and “Essay Writing”  resources on the Purdue OWL for more information on definitions.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Asking questions that compare and contrast helps authors think about similarities and differences between topics or elements of topics. Similar to developing definitions, compare/contrast can form part of an essay, or it can act as the structure for an entire essay.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Dictionary</a:t>
            </a:r>
            <a:r>
              <a:rPr lang="en-US" altLang="en-US" baseline="0" dirty="0"/>
              <a:t> entry for tagmemics is a screen-shot from </a:t>
            </a:r>
            <a:r>
              <a:rPr lang="en-US" sz="1200" dirty="0">
                <a:latin typeface="Optima"/>
              </a:rPr>
              <a:t>http://</a:t>
            </a:r>
            <a:r>
              <a:rPr lang="en-US" sz="1200" dirty="0" err="1">
                <a:latin typeface="Optima"/>
              </a:rPr>
              <a:t>dictionary.reference.com</a:t>
            </a:r>
            <a:r>
              <a:rPr lang="en-US" sz="1200" dirty="0">
                <a:latin typeface="Optima"/>
              </a:rPr>
              <a:t>/</a:t>
            </a:r>
            <a:endParaRPr lang="en-US" altLang="en-US" dirty="0"/>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4</a:t>
            </a:fld>
            <a:endParaRPr lang="en-US"/>
          </a:p>
        </p:txBody>
      </p:sp>
    </p:spTree>
    <p:extLst>
      <p:ext uri="{BB962C8B-B14F-4D97-AF65-F5344CB8AC3E}">
        <p14:creationId xmlns:p14="http://schemas.microsoft.com/office/powerpoint/2010/main" val="3314847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Directions:</a:t>
            </a:r>
            <a:r>
              <a:rPr lang="en-US" altLang="en-US" dirty="0"/>
              <a:t> Each slide is activated by a single mouse click.</a:t>
            </a:r>
          </a:p>
          <a:p>
            <a:endParaRPr lang="en-US" altLang="en-US" dirty="0"/>
          </a:p>
          <a:p>
            <a:r>
              <a:rPr lang="en-US" altLang="en-US" dirty="0"/>
              <a:t>Asking questions about the relationships between a topic and its causes and effects helps authors consider broader elements of the issue. </a:t>
            </a:r>
          </a:p>
          <a:p>
            <a:endParaRPr lang="en-US" altLang="en-US" dirty="0"/>
          </a:p>
          <a:p>
            <a:r>
              <a:rPr lang="en-US" altLang="en-US" dirty="0"/>
              <a:t>Examining the testimony, or what we consider credible evidence, allows authors to think critically about commonly held beliefs and facts involved with the topic. Discussing testimony also allows facilitators to begin a discussion about research. Some critical questions to ask include the following: how do we know what people say is the truth? What criteria should we use when researching to ensure credibility? How do we know something is a fact? Please see the OWL resources in the Research and Citation and the Internet Literacy sections of the site for more material on conducting critical, accurate research.</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5</a:t>
            </a:fld>
            <a:endParaRPr lang="en-US"/>
          </a:p>
        </p:txBody>
      </p:sp>
    </p:spTree>
    <p:extLst>
      <p:ext uri="{BB962C8B-B14F-4D97-AF65-F5344CB8AC3E}">
        <p14:creationId xmlns:p14="http://schemas.microsoft.com/office/powerpoint/2010/main" val="1126991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Directions:</a:t>
            </a:r>
            <a:r>
              <a:rPr lang="en-US" altLang="en-US" dirty="0"/>
              <a:t> Each slide is activated by a single mouse click.</a:t>
            </a:r>
          </a:p>
          <a:p>
            <a:endParaRPr lang="en-US" altLang="en-US" dirty="0"/>
          </a:p>
          <a:p>
            <a:r>
              <a:rPr lang="en-US" altLang="en-US" dirty="0"/>
              <a:t>Considering the circumstances surrounding an issue allows authors to broaden research to think about elements that may impact the topic. This process is especially valuable when authors are attempting solve problems with their writing.</a:t>
            </a:r>
          </a:p>
          <a:p>
            <a:endParaRPr lang="en-US" altLang="en-US" dirty="0"/>
          </a:p>
          <a:p>
            <a:r>
              <a:rPr lang="en-US" altLang="en-US" dirty="0"/>
              <a:t>Building</a:t>
            </a:r>
            <a:r>
              <a:rPr lang="en-US" altLang="en-US" baseline="0" dirty="0"/>
              <a:t> a timeline of circumstances can help visualize the topic.</a:t>
            </a:r>
          </a:p>
          <a:p>
            <a:endParaRPr lang="en-US" altLang="en-US" dirty="0"/>
          </a:p>
          <a:p>
            <a:r>
              <a:rPr lang="en-US" altLang="en-US" dirty="0"/>
              <a:t>Image</a:t>
            </a:r>
            <a:r>
              <a:rPr lang="en-US" altLang="en-US" baseline="0" dirty="0"/>
              <a:t> licensed under Creative Commons: http://ts1.mm.bing.net/</a:t>
            </a:r>
            <a:r>
              <a:rPr lang="en-US" altLang="en-US" baseline="0" dirty="0" err="1"/>
              <a:t>th?pid</a:t>
            </a:r>
            <a:r>
              <a:rPr lang="en-US" altLang="en-US" baseline="0" dirty="0"/>
              <a:t>=8.1&amp;id=HN.607999393104072413</a:t>
            </a:r>
            <a:endParaRPr lang="en-US" altLang="en-US" dirty="0"/>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6</a:t>
            </a:fld>
            <a:endParaRPr lang="en-US"/>
          </a:p>
        </p:txBody>
      </p:sp>
    </p:spTree>
    <p:extLst>
      <p:ext uri="{BB962C8B-B14F-4D97-AF65-F5344CB8AC3E}">
        <p14:creationId xmlns:p14="http://schemas.microsoft.com/office/powerpoint/2010/main" val="1116166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Directions:</a:t>
            </a:r>
            <a:r>
              <a:rPr lang="en-US" altLang="en-US" dirty="0"/>
              <a:t> Each slide is activated by a single mouse click.</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The stasis questions are a process of invention that helps authors investigate topics to find common ground (with other authors) and solve problems. The exploratory nature of the stasis questions helps authors as they try to develop a deeper understanding of the issue. Facilitators can also use the stasis questions in group work to foster negotiation and collaboration between students to determine the facts of the topic, the definition of the topic, the quality (importance) of the topic, and the best policy for addressing the topic.</a:t>
            </a:r>
            <a:br>
              <a:rPr lang="en-US" altLang="en-US" dirty="0"/>
            </a:br>
            <a:br>
              <a:rPr lang="en-US" altLang="en-US" dirty="0"/>
            </a:br>
            <a:r>
              <a:rPr lang="en-US" altLang="en-US" dirty="0"/>
              <a:t>Defining an issue (like definition in the classic topics above) is an essential part of invention for the stasis questions. This is especially important for problem-solution projects to help authors focus their work and communicate the scope of the project to audiences.</a:t>
            </a:r>
          </a:p>
          <a:p>
            <a:endParaRPr lang="en-US" altLang="en-US" dirty="0"/>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7</a:t>
            </a:fld>
            <a:endParaRPr lang="en-US"/>
          </a:p>
        </p:txBody>
      </p:sp>
    </p:spTree>
    <p:extLst>
      <p:ext uri="{BB962C8B-B14F-4D97-AF65-F5344CB8AC3E}">
        <p14:creationId xmlns:p14="http://schemas.microsoft.com/office/powerpoint/2010/main" val="3753194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Directions:</a:t>
            </a:r>
            <a:r>
              <a:rPr lang="en-US" altLang="en-US" dirty="0"/>
              <a:t> Each slide is activated by a single mouse click.</a:t>
            </a:r>
          </a:p>
          <a:p>
            <a:endParaRPr lang="en-US" altLang="en-US" dirty="0"/>
          </a:p>
          <a:p>
            <a:r>
              <a:rPr lang="en-US" altLang="en-US" dirty="0"/>
              <a:t>Determining the quality (or importance) of a topic is important because readers want to know why the issue demands their attention (why should I keep reading? How does this impact me? How does this impact other stakeholders?). Determining the importance of a topic is also important for problem-solution projects because readers may need to know what kind of resources should be allocated to tackle the problem.</a:t>
            </a:r>
          </a:p>
          <a:p>
            <a:endParaRPr lang="en-US" altLang="en-US" dirty="0"/>
          </a:p>
          <a:p>
            <a:r>
              <a:rPr lang="en-US" altLang="en-US" dirty="0"/>
              <a:t>Figuring out policy, or what to do, regarding a topic is often the first step authors jump to after they pick an issue. However, unless authors ask - and answer - the types of critical questions outlined in this presentation, they rarely have enough information on the topic to offer sound, well-researched solutions. Important to remember is that invention (like the writing process) is recursive, and authors visit and revisit this final step in the stasis questions as they move through their research. Solutions may change, or be eliminated altogether, as authors generate data and discover more information on their topic.</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8</a:t>
            </a:fld>
            <a:endParaRPr lang="en-US"/>
          </a:p>
        </p:txBody>
      </p:sp>
    </p:spTree>
    <p:extLst>
      <p:ext uri="{BB962C8B-B14F-4D97-AF65-F5344CB8AC3E}">
        <p14:creationId xmlns:p14="http://schemas.microsoft.com/office/powerpoint/2010/main" val="1491118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Directions:</a:t>
            </a:r>
            <a:r>
              <a:rPr lang="en-US" altLang="en-US" dirty="0"/>
              <a:t> Each slide is activated by a single mouse click.</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Like the stasis questions, tagmemics help authors develop a deeper understanding of a topic to work toward collaboration and problem solving between parties that may not share the same point of view. The tagmemic questions are influenced by contemporary linguistic theory (Pike) and cognitive psychology (Carl Rogers). </a:t>
            </a:r>
            <a:br>
              <a:rPr lang="en-US" altLang="en-US" dirty="0"/>
            </a:br>
            <a:br>
              <a:rPr lang="en-US" altLang="en-US" dirty="0"/>
            </a:br>
            <a:r>
              <a:rPr lang="en-US" altLang="en-US" dirty="0"/>
              <a:t>Considering the contrastive features of a topic or element of a topic helps authors develop more information about the issue and explore what they know about the issue before moving beyond, or outside, the issue.</a:t>
            </a:r>
            <a:br>
              <a:rPr lang="en-US" altLang="en-US" dirty="0"/>
            </a:br>
            <a:br>
              <a:rPr lang="en-US" altLang="en-US" dirty="0"/>
            </a:br>
            <a:r>
              <a:rPr lang="en-US" altLang="en-US" dirty="0"/>
              <a:t>Exploring the variations of the topic helps authors move outside the issue to develop a broader understanding of how the topic impacts or is impacted by other issues.</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9</a:t>
            </a:fld>
            <a:endParaRPr lang="en-US"/>
          </a:p>
        </p:txBody>
      </p:sp>
    </p:spTree>
    <p:extLst>
      <p:ext uri="{BB962C8B-B14F-4D97-AF65-F5344CB8AC3E}">
        <p14:creationId xmlns:p14="http://schemas.microsoft.com/office/powerpoint/2010/main" val="552369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110838" y="1877220"/>
            <a:ext cx="6128758" cy="1938992"/>
          </a:xfrm>
          <a:prstGeom prst="rect">
            <a:avLst/>
          </a:prstGeom>
          <a:noFill/>
        </p:spPr>
        <p:txBody>
          <a:bodyPr wrap="square" lIns="0" tIns="0" rIns="0" bIns="0" rtlCol="0">
            <a:spAutoFit/>
          </a:bodyPr>
          <a:lstStyle/>
          <a:p>
            <a:r>
              <a:rPr lang="en-US"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a:t>
            </a:r>
            <a:br>
              <a:rPr lang="en-US" dirty="0">
                <a:solidFill>
                  <a:schemeClr val="bg1"/>
                </a:solidFill>
                <a:effectLst/>
                <a:latin typeface="Acumin Pro" panose="020B0504020202020204" pitchFamily="34" charset="77"/>
              </a:rPr>
            </a:br>
            <a:r>
              <a:rPr lang="en-US" dirty="0">
                <a:solidFill>
                  <a:schemeClr val="bg1"/>
                </a:solidFill>
                <a:effectLst/>
                <a:latin typeface="Acumin Pro" panose="020B0504020202020204" pitchFamily="34" charset="77"/>
              </a:rPr>
              <a:t>to the PowerPoint template could impact accessibility by those with disabilities. Follow the instructions provided by Microsoft Office to ensure that your PowerPoint presentations are accessible to all users:</a:t>
            </a:r>
            <a:endParaRPr lang="en-US"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110837" y="4133385"/>
            <a:ext cx="5765747" cy="754822"/>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p:nvPicPr>
        <p:blipFill>
          <a:blip r:embed="rId2"/>
          <a:stretch>
            <a:fillRect/>
          </a:stretch>
        </p:blipFill>
        <p:spPr>
          <a:xfrm>
            <a:off x="383868" y="6059042"/>
            <a:ext cx="1908400" cy="341599"/>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6" y="6202177"/>
            <a:ext cx="856701" cy="323968"/>
          </a:xfrm>
        </p:spPr>
        <p:txBody>
          <a:bodyPr/>
          <a:lstStyle>
            <a:lvl1pPr>
              <a:defRPr>
                <a:solidFill>
                  <a:schemeClr val="accent4">
                    <a:alpha val="70000"/>
                  </a:schemeClr>
                </a:solidFill>
              </a:defRPr>
            </a:lvl1pPr>
          </a:lstStyle>
          <a:p>
            <a:fld id="{049DC8E1-D369-0F48-9062-BB068AFD07CE}" type="datetime1">
              <a:rPr lang="en-US" smtClean="0"/>
              <a:pPr/>
              <a:t>3/6/2023</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16116" y="1626244"/>
            <a:ext cx="5933959"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121760" y="3990084"/>
            <a:ext cx="5322202"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2"/>
          <a:stretch>
            <a:fillRect/>
          </a:stretch>
        </p:blipFill>
        <p:spPr>
          <a:xfrm>
            <a:off x="7366000" y="0"/>
            <a:ext cx="17780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3/6/2023</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8410660"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8" pos="6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5257" y="0"/>
            <a:ext cx="8636000" cy="914400"/>
          </a:xfrm>
          <a:prstGeom prst="rect">
            <a:avLst/>
          </a:prstGeom>
        </p:spPr>
      </p:pic>
      <p:sp>
        <p:nvSpPr>
          <p:cNvPr id="2" name="Title"/>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213" y="1345166"/>
            <a:ext cx="5491495"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821465" y="1962540"/>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3/6/2023</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5257" y="0"/>
            <a:ext cx="8636000"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679" y="1345166"/>
            <a:ext cx="5466371"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7537270" y="6202177"/>
            <a:ext cx="843637"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3/6/2023</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381000" y="304800"/>
            <a:ext cx="2879168" cy="1253420"/>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7" y="6202177"/>
            <a:ext cx="856700" cy="323968"/>
          </a:xfrm>
        </p:spPr>
        <p:txBody>
          <a:bodyPr/>
          <a:lstStyle>
            <a:lvl1pPr>
              <a:defRPr>
                <a:solidFill>
                  <a:schemeClr val="accent4">
                    <a:alpha val="70000"/>
                  </a:schemeClr>
                </a:solidFill>
              </a:defRPr>
            </a:lvl1pPr>
          </a:lstStyle>
          <a:p>
            <a:fld id="{049DC8E1-D369-0F48-9062-BB068AFD07CE}" type="datetime1">
              <a:rPr lang="en-US" smtClean="0"/>
              <a:pPr/>
              <a:t>3/6/2023</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g Md" pitchFamily="50"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7366000" y="0"/>
            <a:ext cx="1778000"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7615646" y="6202177"/>
            <a:ext cx="765261" cy="323968"/>
          </a:xfrm>
        </p:spPr>
        <p:txBody>
          <a:bodyPr/>
          <a:lstStyle>
            <a:lvl1pPr>
              <a:defRPr>
                <a:solidFill>
                  <a:schemeClr val="accent4">
                    <a:alpha val="70000"/>
                  </a:schemeClr>
                </a:solidFill>
              </a:defRPr>
            </a:lvl1pPr>
          </a:lstStyle>
          <a:p>
            <a:fld id="{049DC8E1-D369-0F48-9062-BB068AFD07CE}" type="datetime1">
              <a:rPr lang="en-US" smtClean="0"/>
              <a:pPr/>
              <a:t>3/6/2023</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089144" y="1557666"/>
            <a:ext cx="5500897"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107311" y="2578489"/>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1" name="Black Triangle">
            <a:extLst>
              <a:ext uri="{FF2B5EF4-FFF2-40B4-BE49-F238E27FC236}">
                <a16:creationId xmlns:a16="http://schemas.microsoft.com/office/drawing/2014/main" id="{237F821D-D4B4-C442-814B-E1605BD7539E}"/>
              </a:ext>
            </a:extLst>
          </p:cNvPr>
          <p:cNvPicPr>
            <a:picLocks noChangeAspect="1"/>
          </p:cNvPicPr>
          <p:nvPr/>
        </p:nvPicPr>
        <p:blipFill>
          <a:blip r:embed="rId2"/>
          <a:stretch>
            <a:fillRect/>
          </a:stretch>
        </p:blipFill>
        <p:spPr>
          <a:xfrm>
            <a:off x="7366000" y="0"/>
            <a:ext cx="17780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7563394" y="6202177"/>
            <a:ext cx="817513" cy="323968"/>
          </a:xfrm>
        </p:spPr>
        <p:txBody>
          <a:bodyPr/>
          <a:lstStyle>
            <a:lvl1pPr>
              <a:defRPr>
                <a:solidFill>
                  <a:schemeClr val="accent4">
                    <a:alpha val="70000"/>
                  </a:schemeClr>
                </a:solidFill>
              </a:defRPr>
            </a:lvl1pPr>
          </a:lstStyle>
          <a:p>
            <a:fld id="{049DC8E1-D369-0F48-9062-BB068AFD07CE}" type="datetime1">
              <a:rPr lang="en-US" smtClean="0"/>
              <a:pPr/>
              <a:t>3/6/2023</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15646" y="6202177"/>
            <a:ext cx="765261"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3/6/2023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47433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8400500"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owl@owl.english.purdue.edu"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emf"/><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emf"/><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933062" y="1626245"/>
            <a:ext cx="7072604" cy="1523494"/>
          </a:xfrm>
        </p:spPr>
        <p:txBody>
          <a:bodyPr/>
          <a:lstStyle/>
          <a:p>
            <a:pPr fontAlgn="auto">
              <a:spcBef>
                <a:spcPts val="0"/>
              </a:spcBef>
              <a:spcAft>
                <a:spcPts val="0"/>
              </a:spcAft>
              <a:defRPr/>
            </a:pPr>
            <a:r>
              <a:rPr lang="en-US" altLang="en-US" sz="6000" dirty="0">
                <a:latin typeface="+mn-lt"/>
                <a:ea typeface="+mn-ea"/>
              </a:rPr>
              <a:t>Invention (Prewriting)</a:t>
            </a:r>
            <a:endParaRPr lang="en-US" sz="6000" cap="none" spc="-100" dirty="0">
              <a:latin typeface="Book Antiqua"/>
              <a:ea typeface="+mn-ea"/>
              <a:cs typeface="Book Antiqua"/>
            </a:endParaRPr>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p:txBody>
          <a:bodyPr/>
          <a:lstStyle/>
          <a:p>
            <a:fld id="{8A7A6979-0714-4377-B894-6BE4C2D6E202}" type="slidenum">
              <a:rPr lang="en-US" smtClean="0"/>
              <a:pPr/>
              <a:t>1</a:t>
            </a:fld>
            <a:endParaRPr lang="en-US" dirty="0"/>
          </a:p>
        </p:txBody>
      </p:sp>
      <p:pic>
        <p:nvPicPr>
          <p:cNvPr id="6" name="Purdue CoBrand">
            <a:extLst>
              <a:ext uri="{FF2B5EF4-FFF2-40B4-BE49-F238E27FC236}">
                <a16:creationId xmlns:a16="http://schemas.microsoft.com/office/drawing/2014/main" id="{05240C7F-A381-8841-9325-1750E088B7EE}"/>
              </a:ext>
            </a:extLst>
          </p:cNvPr>
          <p:cNvPicPr>
            <a:picLocks noChangeAspect="1"/>
          </p:cNvPicPr>
          <p:nvPr/>
        </p:nvPicPr>
        <p:blipFill>
          <a:blip r:embed="rId3"/>
          <a:srcRect/>
          <a:stretch/>
        </p:blipFill>
        <p:spPr>
          <a:xfrm>
            <a:off x="462008" y="6084825"/>
            <a:ext cx="3370923" cy="365760"/>
          </a:xfrm>
          <a:prstGeom prst="rect">
            <a:avLst/>
          </a:prstGeom>
        </p:spPr>
      </p:pic>
    </p:spTree>
    <p:extLst>
      <p:ext uri="{BB962C8B-B14F-4D97-AF65-F5344CB8AC3E}">
        <p14:creationId xmlns:p14="http://schemas.microsoft.com/office/powerpoint/2010/main" val="266474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pPr eaLnBrk="1" hangingPunct="1"/>
            <a:r>
              <a:rPr lang="en-US" altLang="en-US" sz="4800" dirty="0"/>
              <a:t>Ask Critical Questions: Tagmemics</a:t>
            </a:r>
            <a:endParaRPr lang="en-US" altLang="en-US" sz="2800" dirty="0"/>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10</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2">
            <a:extLst>
              <a:ext uri="{FF2B5EF4-FFF2-40B4-BE49-F238E27FC236}">
                <a16:creationId xmlns:a16="http://schemas.microsoft.com/office/drawing/2014/main" id="{7C9816EA-3ABE-15CC-6A16-7D03C093CA30}"/>
              </a:ext>
            </a:extLst>
          </p:cNvPr>
          <p:cNvSpPr txBox="1"/>
          <p:nvPr/>
        </p:nvSpPr>
        <p:spPr>
          <a:xfrm>
            <a:off x="462008" y="1443841"/>
            <a:ext cx="7663465" cy="3970318"/>
          </a:xfrm>
          <a:prstGeom prst="rect">
            <a:avLst/>
          </a:prstGeom>
          <a:noFill/>
        </p:spPr>
        <p:txBody>
          <a:bodyPr wrap="square" rtlCol="0">
            <a:spAutoFit/>
          </a:bodyPr>
          <a:lstStyle/>
          <a:p>
            <a:r>
              <a:rPr lang="en-US" b="1" dirty="0">
                <a:cs typeface="Optima"/>
              </a:rPr>
              <a:t>Distribution:</a:t>
            </a:r>
          </a:p>
          <a:p>
            <a:pPr marL="457200" indent="-228600">
              <a:buFont typeface="Wingdings" panose="05000000000000000000" pitchFamily="2" charset="2"/>
              <a:buChar char="§"/>
            </a:pPr>
            <a:r>
              <a:rPr lang="en-US" dirty="0">
                <a:cs typeface="Optima"/>
              </a:rPr>
              <a:t> Where and when does _____ take place?</a:t>
            </a:r>
          </a:p>
          <a:p>
            <a:pPr marL="457200" indent="-228600">
              <a:buFont typeface="Wingdings" panose="05000000000000000000" pitchFamily="2" charset="2"/>
              <a:buChar char="§"/>
            </a:pPr>
            <a:r>
              <a:rPr lang="en-US" dirty="0">
                <a:cs typeface="Optima"/>
              </a:rPr>
              <a:t> What is the larger thing of which _____ is a part?</a:t>
            </a:r>
          </a:p>
          <a:p>
            <a:pPr marL="457200" indent="-228600">
              <a:buFont typeface="Wingdings" panose="05000000000000000000" pitchFamily="2" charset="2"/>
              <a:buChar char="§"/>
            </a:pPr>
            <a:r>
              <a:rPr lang="en-US" dirty="0">
                <a:cs typeface="Optima"/>
              </a:rPr>
              <a:t> What is the function of _____ in this larger thing?</a:t>
            </a:r>
          </a:p>
          <a:p>
            <a:pPr marL="457200" indent="-228600">
              <a:buFont typeface="Wingdings" panose="05000000000000000000" pitchFamily="2" charset="2"/>
              <a:buChar char="§"/>
            </a:pPr>
            <a:endParaRPr lang="en-US" dirty="0">
              <a:cs typeface="Optima"/>
            </a:endParaRPr>
          </a:p>
          <a:p>
            <a:r>
              <a:rPr lang="en-US" b="1" dirty="0">
                <a:cs typeface="Optima"/>
              </a:rPr>
              <a:t>Distribution:</a:t>
            </a:r>
          </a:p>
          <a:p>
            <a:pPr marL="457200" indent="-228600">
              <a:buFont typeface="Wingdings" panose="05000000000000000000" pitchFamily="2" charset="2"/>
              <a:buChar char="§"/>
            </a:pPr>
            <a:r>
              <a:rPr lang="en-US" dirty="0">
                <a:cs typeface="Optima"/>
              </a:rPr>
              <a:t> Describe it (colors, shapes, etc.)</a:t>
            </a:r>
          </a:p>
          <a:p>
            <a:pPr marL="457200" indent="-228600">
              <a:buFont typeface="Wingdings" panose="05000000000000000000" pitchFamily="2" charset="2"/>
              <a:buChar char="§"/>
            </a:pPr>
            <a:r>
              <a:rPr lang="en-US" dirty="0">
                <a:cs typeface="Optima"/>
              </a:rPr>
              <a:t> Compare it (what is it similar to?)</a:t>
            </a:r>
          </a:p>
          <a:p>
            <a:pPr marL="457200" indent="-228600">
              <a:buFont typeface="Wingdings" panose="05000000000000000000" pitchFamily="2" charset="2"/>
              <a:buChar char="§"/>
            </a:pPr>
            <a:r>
              <a:rPr lang="en-US" dirty="0">
                <a:cs typeface="Optima"/>
              </a:rPr>
              <a:t> Associate it (makes you think of?)</a:t>
            </a:r>
          </a:p>
          <a:p>
            <a:pPr marL="457200" indent="-228600">
              <a:buFont typeface="Wingdings" panose="05000000000000000000" pitchFamily="2" charset="2"/>
              <a:buChar char="§"/>
            </a:pPr>
            <a:r>
              <a:rPr lang="en-US" dirty="0">
                <a:cs typeface="Optima"/>
              </a:rPr>
              <a:t> Analyze it (how is it made?)</a:t>
            </a:r>
          </a:p>
          <a:p>
            <a:pPr marL="457200" indent="-228600">
              <a:buFont typeface="Wingdings" panose="05000000000000000000" pitchFamily="2" charset="2"/>
              <a:buChar char="§"/>
            </a:pPr>
            <a:r>
              <a:rPr lang="en-US" dirty="0">
                <a:cs typeface="Optima"/>
              </a:rPr>
              <a:t> Apply it (uses)</a:t>
            </a:r>
          </a:p>
          <a:p>
            <a:pPr marL="457200" indent="-228600">
              <a:buFont typeface="Wingdings" panose="05000000000000000000" pitchFamily="2" charset="2"/>
              <a:buChar char="§"/>
            </a:pPr>
            <a:r>
              <a:rPr lang="en-US" dirty="0">
                <a:cs typeface="Optima"/>
              </a:rPr>
              <a:t> Argue for or against it</a:t>
            </a:r>
          </a:p>
          <a:p>
            <a:pPr marL="457200" indent="-228600">
              <a:buFont typeface="Wingdings" panose="05000000000000000000" pitchFamily="2" charset="2"/>
              <a:buChar char="§"/>
            </a:pPr>
            <a:endParaRPr lang="en-US" dirty="0">
              <a:cs typeface="Optima"/>
            </a:endParaRPr>
          </a:p>
          <a:p>
            <a:pPr marL="228600"/>
            <a:endParaRPr lang="en-US" dirty="0">
              <a:cs typeface="Optima"/>
            </a:endParaRPr>
          </a:p>
        </p:txBody>
      </p:sp>
    </p:spTree>
    <p:extLst>
      <p:ext uri="{BB962C8B-B14F-4D97-AF65-F5344CB8AC3E}">
        <p14:creationId xmlns:p14="http://schemas.microsoft.com/office/powerpoint/2010/main" val="2834643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15738"/>
            <a:ext cx="8894871" cy="683264"/>
          </a:xfrm>
        </p:spPr>
        <p:txBody>
          <a:bodyPr/>
          <a:lstStyle/>
          <a:p>
            <a:pPr eaLnBrk="1" hangingPunct="1"/>
            <a:r>
              <a:rPr lang="en-US" altLang="en-US" sz="4800" dirty="0"/>
              <a:t>Freewriting</a:t>
            </a:r>
            <a:endParaRPr lang="en-US" altLang="en-US" sz="2800" dirty="0"/>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11</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5" name="TextBox 4">
            <a:extLst>
              <a:ext uri="{FF2B5EF4-FFF2-40B4-BE49-F238E27FC236}">
                <a16:creationId xmlns:a16="http://schemas.microsoft.com/office/drawing/2014/main" id="{A2835C5C-E6D9-9A67-EE0A-BA98C15E2152}"/>
              </a:ext>
            </a:extLst>
          </p:cNvPr>
          <p:cNvSpPr txBox="1"/>
          <p:nvPr/>
        </p:nvSpPr>
        <p:spPr>
          <a:xfrm>
            <a:off x="462008" y="1466074"/>
            <a:ext cx="7030419" cy="3139321"/>
          </a:xfrm>
          <a:prstGeom prst="rect">
            <a:avLst/>
          </a:prstGeom>
          <a:noFill/>
        </p:spPr>
        <p:txBody>
          <a:bodyPr wrap="square" rtlCol="0">
            <a:spAutoFit/>
          </a:bodyPr>
          <a:lstStyle/>
          <a:p>
            <a:r>
              <a:rPr lang="en-US" dirty="0">
                <a:cs typeface="Optima"/>
              </a:rPr>
              <a:t>Write paragraphs; sentences do not have to be finished</a:t>
            </a:r>
          </a:p>
          <a:p>
            <a:endParaRPr lang="en-US" dirty="0">
              <a:cs typeface="Optima"/>
            </a:endParaRPr>
          </a:p>
          <a:p>
            <a:pPr marL="342900" indent="-342900">
              <a:buFont typeface="Wingdings" panose="05000000000000000000" pitchFamily="2" charset="2"/>
              <a:buChar char="§"/>
            </a:pPr>
            <a:r>
              <a:rPr lang="en-US" dirty="0">
                <a:cs typeface="Optima"/>
              </a:rPr>
              <a:t>Look at the topic and think about it briefly.</a:t>
            </a:r>
          </a:p>
          <a:p>
            <a:pPr marL="342900" indent="-342900">
              <a:buFont typeface="Wingdings" panose="05000000000000000000" pitchFamily="2" charset="2"/>
              <a:buChar char="§"/>
            </a:pPr>
            <a:r>
              <a:rPr lang="en-US" dirty="0">
                <a:cs typeface="Optima"/>
              </a:rPr>
              <a:t>Set your timer to 5 minutes</a:t>
            </a:r>
          </a:p>
          <a:p>
            <a:pPr marL="342900" indent="-342900">
              <a:buFont typeface="Wingdings" panose="05000000000000000000" pitchFamily="2" charset="2"/>
              <a:buChar char="§"/>
            </a:pPr>
            <a:r>
              <a:rPr lang="en-US" dirty="0">
                <a:cs typeface="Optima"/>
              </a:rPr>
              <a:t>Ready? Set? </a:t>
            </a:r>
          </a:p>
          <a:p>
            <a:pPr marL="342900" indent="-342900">
              <a:buFont typeface="Wingdings" panose="05000000000000000000" pitchFamily="2" charset="2"/>
              <a:buChar char="§"/>
            </a:pPr>
            <a:endParaRPr lang="en-US" dirty="0">
              <a:cs typeface="Optima"/>
            </a:endParaRPr>
          </a:p>
          <a:p>
            <a:pPr marL="342900" indent="-342900">
              <a:buFont typeface="Wingdings" panose="05000000000000000000" pitchFamily="2" charset="2"/>
              <a:buChar char="§"/>
            </a:pPr>
            <a:endParaRPr lang="en-US" dirty="0">
              <a:cs typeface="Optima"/>
            </a:endParaRPr>
          </a:p>
          <a:p>
            <a:pPr marL="342900" indent="-342900">
              <a:buFont typeface="Wingdings" panose="05000000000000000000" pitchFamily="2" charset="2"/>
              <a:buChar char="§"/>
            </a:pPr>
            <a:endParaRPr lang="en-US" dirty="0">
              <a:cs typeface="Optima"/>
            </a:endParaRPr>
          </a:p>
          <a:p>
            <a:pPr marL="342900" indent="-342900">
              <a:buFont typeface="Wingdings" panose="05000000000000000000" pitchFamily="2" charset="2"/>
              <a:buChar char="§"/>
            </a:pPr>
            <a:r>
              <a:rPr lang="en-US" dirty="0">
                <a:cs typeface="Optima"/>
              </a:rPr>
              <a:t>Don't stop! Don’t edit!</a:t>
            </a:r>
          </a:p>
          <a:p>
            <a:pPr marL="342900" indent="-342900">
              <a:buFont typeface="Wingdings" panose="05000000000000000000" pitchFamily="2" charset="2"/>
              <a:buChar char="§"/>
            </a:pPr>
            <a:r>
              <a:rPr lang="en-US" altLang="en-US" dirty="0"/>
              <a:t>When time is up, you can finally look over your ideas.</a:t>
            </a:r>
          </a:p>
          <a:p>
            <a:pPr marL="342900" indent="-342900">
              <a:buFont typeface="Wingdings" panose="05000000000000000000" pitchFamily="2" charset="2"/>
              <a:buChar char="§"/>
            </a:pPr>
            <a:endParaRPr lang="en-US" dirty="0">
              <a:cs typeface="Optima"/>
            </a:endParaRPr>
          </a:p>
        </p:txBody>
      </p:sp>
      <p:pic>
        <p:nvPicPr>
          <p:cNvPr id="10" name="Picture 9" descr="Screen Clipping">
            <a:extLst>
              <a:ext uri="{FF2B5EF4-FFF2-40B4-BE49-F238E27FC236}">
                <a16:creationId xmlns:a16="http://schemas.microsoft.com/office/drawing/2014/main" id="{29E8650E-38B2-7FB7-CDC6-D1A00E6E51C8}"/>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64939" r="62162"/>
          <a:stretch/>
        </p:blipFill>
        <p:spPr>
          <a:xfrm>
            <a:off x="882247" y="3045658"/>
            <a:ext cx="1265222" cy="514361"/>
          </a:xfrm>
          <a:prstGeom prst="rect">
            <a:avLst/>
          </a:prstGeom>
        </p:spPr>
      </p:pic>
    </p:spTree>
    <p:extLst>
      <p:ext uri="{BB962C8B-B14F-4D97-AF65-F5344CB8AC3E}">
        <p14:creationId xmlns:p14="http://schemas.microsoft.com/office/powerpoint/2010/main" val="101373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pPr eaLnBrk="1" hangingPunct="1"/>
            <a:r>
              <a:rPr lang="en-US" altLang="en-US" sz="4800" dirty="0"/>
              <a:t>Brainstorming</a:t>
            </a:r>
            <a:endParaRPr lang="en-US" altLang="en-US" sz="2800" dirty="0"/>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12</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4" name="TextBox 3">
            <a:extLst>
              <a:ext uri="{FF2B5EF4-FFF2-40B4-BE49-F238E27FC236}">
                <a16:creationId xmlns:a16="http://schemas.microsoft.com/office/drawing/2014/main" id="{FB57C833-359E-4601-0A58-E4D421645497}"/>
              </a:ext>
            </a:extLst>
          </p:cNvPr>
          <p:cNvSpPr txBox="1"/>
          <p:nvPr/>
        </p:nvSpPr>
        <p:spPr>
          <a:xfrm>
            <a:off x="409664" y="1487745"/>
            <a:ext cx="7030419" cy="3139321"/>
          </a:xfrm>
          <a:prstGeom prst="rect">
            <a:avLst/>
          </a:prstGeom>
          <a:noFill/>
        </p:spPr>
        <p:txBody>
          <a:bodyPr wrap="square" rtlCol="0">
            <a:spAutoFit/>
          </a:bodyPr>
          <a:lstStyle/>
          <a:p>
            <a:r>
              <a:rPr lang="en-US" dirty="0">
                <a:cs typeface="Optima"/>
              </a:rPr>
              <a:t>Note key words or phrases in list form under your subject </a:t>
            </a:r>
          </a:p>
          <a:p>
            <a:endParaRPr lang="en-US" dirty="0">
              <a:cs typeface="Optima"/>
            </a:endParaRPr>
          </a:p>
          <a:p>
            <a:pPr marL="342900" indent="-342900">
              <a:buFont typeface="Wingdings" panose="05000000000000000000" pitchFamily="2" charset="2"/>
              <a:buChar char="§"/>
            </a:pPr>
            <a:r>
              <a:rPr lang="en-US" dirty="0">
                <a:cs typeface="Optima"/>
              </a:rPr>
              <a:t>Look at the topic and think about it.</a:t>
            </a:r>
          </a:p>
          <a:p>
            <a:pPr marL="342900" indent="-342900">
              <a:buFont typeface="Wingdings" panose="05000000000000000000" pitchFamily="2" charset="2"/>
              <a:buChar char="§"/>
            </a:pPr>
            <a:r>
              <a:rPr lang="en-US" dirty="0">
                <a:cs typeface="Optima"/>
              </a:rPr>
              <a:t>Set your timer to 5 minutes</a:t>
            </a:r>
          </a:p>
          <a:p>
            <a:pPr marL="342900" indent="-342900">
              <a:buFont typeface="Wingdings" panose="05000000000000000000" pitchFamily="2" charset="2"/>
              <a:buChar char="§"/>
            </a:pPr>
            <a:r>
              <a:rPr lang="en-US" dirty="0">
                <a:cs typeface="Optima"/>
              </a:rPr>
              <a:t>Ready? Set? </a:t>
            </a:r>
          </a:p>
          <a:p>
            <a:pPr marL="342900" indent="-342900">
              <a:buFont typeface="Wingdings" panose="05000000000000000000" pitchFamily="2" charset="2"/>
              <a:buChar char="§"/>
            </a:pPr>
            <a:endParaRPr lang="en-US" dirty="0">
              <a:cs typeface="Optima"/>
            </a:endParaRPr>
          </a:p>
          <a:p>
            <a:pPr marL="342900" indent="-342900">
              <a:buFont typeface="Wingdings" panose="05000000000000000000" pitchFamily="2" charset="2"/>
              <a:buChar char="§"/>
            </a:pPr>
            <a:endParaRPr lang="en-US" dirty="0">
              <a:cs typeface="Optima"/>
            </a:endParaRPr>
          </a:p>
          <a:p>
            <a:pPr marL="342900" indent="-342900">
              <a:buFont typeface="Wingdings" panose="05000000000000000000" pitchFamily="2" charset="2"/>
              <a:buChar char="§"/>
            </a:pPr>
            <a:endParaRPr lang="en-US" dirty="0">
              <a:cs typeface="Optima"/>
            </a:endParaRPr>
          </a:p>
          <a:p>
            <a:pPr marL="342900" indent="-342900">
              <a:buFont typeface="Wingdings" panose="05000000000000000000" pitchFamily="2" charset="2"/>
              <a:buChar char="§"/>
            </a:pPr>
            <a:r>
              <a:rPr lang="en-US" dirty="0">
                <a:cs typeface="Optima"/>
              </a:rPr>
              <a:t>Keep your list going the entire time.</a:t>
            </a:r>
          </a:p>
          <a:p>
            <a:pPr marL="342900" indent="-342900">
              <a:buFont typeface="Wingdings" panose="05000000000000000000" pitchFamily="2" charset="2"/>
              <a:buChar char="§"/>
            </a:pPr>
            <a:r>
              <a:rPr lang="en-US" altLang="en-US" dirty="0"/>
              <a:t>When time is up, you can finally look over your ideas.</a:t>
            </a:r>
          </a:p>
          <a:p>
            <a:pPr marL="342900" indent="-342900">
              <a:buFont typeface="Wingdings" panose="05000000000000000000" pitchFamily="2" charset="2"/>
              <a:buChar char="§"/>
            </a:pPr>
            <a:endParaRPr lang="en-US" dirty="0">
              <a:cs typeface="Optima"/>
            </a:endParaRPr>
          </a:p>
        </p:txBody>
      </p:sp>
      <p:pic>
        <p:nvPicPr>
          <p:cNvPr id="5" name="Picture 4" descr="Screen Clipping">
            <a:extLst>
              <a:ext uri="{FF2B5EF4-FFF2-40B4-BE49-F238E27FC236}">
                <a16:creationId xmlns:a16="http://schemas.microsoft.com/office/drawing/2014/main" id="{E713E49B-E6D3-F4FB-1B14-E9A95FA41CF6}"/>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64939" r="62162"/>
          <a:stretch/>
        </p:blipFill>
        <p:spPr>
          <a:xfrm>
            <a:off x="882247" y="3057405"/>
            <a:ext cx="1265222" cy="514361"/>
          </a:xfrm>
          <a:prstGeom prst="rect">
            <a:avLst/>
          </a:prstGeom>
        </p:spPr>
      </p:pic>
    </p:spTree>
    <p:extLst>
      <p:ext uri="{BB962C8B-B14F-4D97-AF65-F5344CB8AC3E}">
        <p14:creationId xmlns:p14="http://schemas.microsoft.com/office/powerpoint/2010/main" val="289277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Map and Cluster</a:t>
            </a:r>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4" name="TextBox 3">
            <a:extLst>
              <a:ext uri="{FF2B5EF4-FFF2-40B4-BE49-F238E27FC236}">
                <a16:creationId xmlns:a16="http://schemas.microsoft.com/office/drawing/2014/main" id="{4A45EFE2-CC90-F61A-2633-3E3FD8783505}"/>
              </a:ext>
            </a:extLst>
          </p:cNvPr>
          <p:cNvSpPr txBox="1"/>
          <p:nvPr/>
        </p:nvSpPr>
        <p:spPr>
          <a:xfrm>
            <a:off x="409664" y="1368476"/>
            <a:ext cx="7030419" cy="923330"/>
          </a:xfrm>
          <a:prstGeom prst="rect">
            <a:avLst/>
          </a:prstGeom>
          <a:noFill/>
        </p:spPr>
        <p:txBody>
          <a:bodyPr wrap="square" rtlCol="0">
            <a:spAutoFit/>
          </a:bodyPr>
          <a:lstStyle/>
          <a:p>
            <a:pPr eaLnBrk="0" hangingPunct="0">
              <a:defRPr/>
            </a:pPr>
            <a:r>
              <a:rPr lang="en-US" dirty="0"/>
              <a:t>Start with a central word; as related concepts pop in your head, indicate them as  branches, arrows, bubbles, etc.</a:t>
            </a:r>
          </a:p>
          <a:p>
            <a:pPr marL="342900" indent="-342900" eaLnBrk="0" hangingPunct="0">
              <a:buFont typeface="Wingdings" panose="05000000000000000000" pitchFamily="2" charset="2"/>
              <a:buChar char="§"/>
              <a:defRPr/>
            </a:pPr>
            <a:endParaRPr lang="en-US" dirty="0"/>
          </a:p>
        </p:txBody>
      </p:sp>
      <p:pic>
        <p:nvPicPr>
          <p:cNvPr id="5" name="Picture 4">
            <a:extLst>
              <a:ext uri="{FF2B5EF4-FFF2-40B4-BE49-F238E27FC236}">
                <a16:creationId xmlns:a16="http://schemas.microsoft.com/office/drawing/2014/main" id="{444FBAC8-0EAF-7A93-5BDD-86A0E1E66A08}"/>
              </a:ext>
            </a:extLst>
          </p:cNvPr>
          <p:cNvPicPr>
            <a:picLocks noChangeAspect="1"/>
          </p:cNvPicPr>
          <p:nvPr/>
        </p:nvPicPr>
        <p:blipFill rotWithShape="1">
          <a:blip r:embed="rId4">
            <a:extLst>
              <a:ext uri="{28A0092B-C50C-407E-A947-70E740481C1C}">
                <a14:useLocalDpi xmlns:a14="http://schemas.microsoft.com/office/drawing/2010/main" val="0"/>
              </a:ext>
            </a:extLst>
          </a:blip>
          <a:srcRect t="2108" b="575"/>
          <a:stretch/>
        </p:blipFill>
        <p:spPr>
          <a:xfrm>
            <a:off x="1655890" y="2019242"/>
            <a:ext cx="5784193" cy="4053057"/>
          </a:xfrm>
          <a:prstGeom prst="rect">
            <a:avLst/>
          </a:prstGeom>
        </p:spPr>
      </p:pic>
    </p:spTree>
    <p:extLst>
      <p:ext uri="{BB962C8B-B14F-4D97-AF65-F5344CB8AC3E}">
        <p14:creationId xmlns:p14="http://schemas.microsoft.com/office/powerpoint/2010/main" val="277496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Keep a Personal Journal</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14</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2">
            <a:extLst>
              <a:ext uri="{FF2B5EF4-FFF2-40B4-BE49-F238E27FC236}">
                <a16:creationId xmlns:a16="http://schemas.microsoft.com/office/drawing/2014/main" id="{CF3D6838-42E0-40A7-87A3-3E69E5C04854}"/>
              </a:ext>
            </a:extLst>
          </p:cNvPr>
          <p:cNvSpPr txBox="1"/>
          <p:nvPr/>
        </p:nvSpPr>
        <p:spPr>
          <a:xfrm>
            <a:off x="462008" y="1355223"/>
            <a:ext cx="7030419" cy="3693319"/>
          </a:xfrm>
          <a:prstGeom prst="rect">
            <a:avLst/>
          </a:prstGeom>
          <a:noFill/>
        </p:spPr>
        <p:txBody>
          <a:bodyPr wrap="square" rtlCol="0">
            <a:spAutoFit/>
          </a:bodyPr>
          <a:lstStyle/>
          <a:p>
            <a:r>
              <a:rPr lang="en-US" dirty="0">
                <a:cs typeface="Optima"/>
              </a:rPr>
              <a:t>Personal reflection:</a:t>
            </a:r>
          </a:p>
          <a:p>
            <a:endParaRPr lang="en-US" dirty="0">
              <a:cs typeface="Optima"/>
            </a:endParaRPr>
          </a:p>
          <a:p>
            <a:pPr marL="457200" indent="-228600">
              <a:buFont typeface="Wingdings" panose="05000000000000000000" pitchFamily="2" charset="2"/>
              <a:buChar char="§"/>
            </a:pPr>
            <a:r>
              <a:rPr lang="en-US" dirty="0">
                <a:cs typeface="Optima"/>
              </a:rPr>
              <a:t>Why is this important to me?</a:t>
            </a:r>
          </a:p>
          <a:p>
            <a:pPr marL="457200" indent="-228600">
              <a:buFont typeface="Wingdings" panose="05000000000000000000" pitchFamily="2" charset="2"/>
              <a:buChar char="§"/>
            </a:pPr>
            <a:endParaRPr lang="en-US" dirty="0">
              <a:cs typeface="Optima"/>
            </a:endParaRPr>
          </a:p>
          <a:p>
            <a:pPr marL="457200" indent="-228600">
              <a:buFont typeface="Wingdings" panose="05000000000000000000" pitchFamily="2" charset="2"/>
              <a:buChar char="§"/>
            </a:pPr>
            <a:r>
              <a:rPr lang="en-US" dirty="0">
                <a:cs typeface="Optima"/>
              </a:rPr>
              <a:t>How does it relate to me?</a:t>
            </a:r>
          </a:p>
          <a:p>
            <a:pPr marL="457200" indent="-228600">
              <a:buFont typeface="Wingdings" panose="05000000000000000000" pitchFamily="2" charset="2"/>
              <a:buChar char="§"/>
            </a:pPr>
            <a:endParaRPr lang="en-US" dirty="0">
              <a:cs typeface="Optima"/>
            </a:endParaRPr>
          </a:p>
          <a:p>
            <a:pPr marL="457200" indent="-228600">
              <a:buFont typeface="Wingdings" panose="05000000000000000000" pitchFamily="2" charset="2"/>
              <a:buChar char="§"/>
            </a:pPr>
            <a:r>
              <a:rPr lang="en-US" dirty="0">
                <a:cs typeface="Optima"/>
              </a:rPr>
              <a:t>How do I feel about it? </a:t>
            </a:r>
          </a:p>
          <a:p>
            <a:pPr marL="457200" indent="-228600">
              <a:buFont typeface="Wingdings" panose="05000000000000000000" pitchFamily="2" charset="2"/>
              <a:buChar char="§"/>
            </a:pPr>
            <a:endParaRPr lang="en-US" dirty="0">
              <a:cs typeface="Optima"/>
            </a:endParaRPr>
          </a:p>
          <a:p>
            <a:pPr marL="457200" indent="-228600">
              <a:buFont typeface="Wingdings" panose="05000000000000000000" pitchFamily="2" charset="2"/>
              <a:buChar char="§"/>
            </a:pPr>
            <a:r>
              <a:rPr lang="en-US" dirty="0">
                <a:cs typeface="Optima"/>
              </a:rPr>
              <a:t>How did I feel about this in the past?</a:t>
            </a:r>
          </a:p>
          <a:p>
            <a:pPr marL="457200" indent="-228600">
              <a:buFont typeface="Wingdings" panose="05000000000000000000" pitchFamily="2" charset="2"/>
              <a:buChar char="§"/>
            </a:pPr>
            <a:endParaRPr lang="en-US" dirty="0">
              <a:cs typeface="Optima"/>
            </a:endParaRPr>
          </a:p>
          <a:p>
            <a:pPr marL="457200" indent="-228600">
              <a:buFont typeface="Wingdings" panose="05000000000000000000" pitchFamily="2" charset="2"/>
              <a:buChar char="§"/>
            </a:pPr>
            <a:r>
              <a:rPr lang="en-US" dirty="0">
                <a:cs typeface="Optima"/>
              </a:rPr>
              <a:t>How might my connection to this change in the future?</a:t>
            </a:r>
          </a:p>
          <a:p>
            <a:pPr marL="228600"/>
            <a:endParaRPr lang="en-US" dirty="0">
              <a:cs typeface="Optima"/>
            </a:endParaRPr>
          </a:p>
          <a:p>
            <a:pPr marL="228600"/>
            <a:endParaRPr lang="en-US" dirty="0">
              <a:cs typeface="Optima"/>
            </a:endParaRPr>
          </a:p>
        </p:txBody>
      </p:sp>
    </p:spTree>
    <p:extLst>
      <p:ext uri="{BB962C8B-B14F-4D97-AF65-F5344CB8AC3E}">
        <p14:creationId xmlns:p14="http://schemas.microsoft.com/office/powerpoint/2010/main" val="2438521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Keep a Personal Journal</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15</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2" name="TextBox 1">
            <a:extLst>
              <a:ext uri="{FF2B5EF4-FFF2-40B4-BE49-F238E27FC236}">
                <a16:creationId xmlns:a16="http://schemas.microsoft.com/office/drawing/2014/main" id="{6D15EEBD-5421-F61F-999A-6DD552BEC220}"/>
              </a:ext>
            </a:extLst>
          </p:cNvPr>
          <p:cNvSpPr txBox="1"/>
          <p:nvPr/>
        </p:nvSpPr>
        <p:spPr>
          <a:xfrm>
            <a:off x="462008" y="1381728"/>
            <a:ext cx="7030419" cy="2862322"/>
          </a:xfrm>
          <a:prstGeom prst="rect">
            <a:avLst/>
          </a:prstGeom>
          <a:noFill/>
        </p:spPr>
        <p:txBody>
          <a:bodyPr wrap="square" rtlCol="0">
            <a:spAutoFit/>
          </a:bodyPr>
          <a:lstStyle/>
          <a:p>
            <a:r>
              <a:rPr lang="en-US" dirty="0">
                <a:cs typeface="Optima"/>
              </a:rPr>
              <a:t>Storytelling (create a story about your topic)</a:t>
            </a:r>
          </a:p>
          <a:p>
            <a:pPr marL="457200" indent="-228600"/>
            <a:endParaRPr lang="en-US" dirty="0">
              <a:cs typeface="Optima"/>
            </a:endParaRPr>
          </a:p>
          <a:p>
            <a:pPr marL="457200" indent="-228600">
              <a:buFont typeface="Wingdings" panose="05000000000000000000" pitchFamily="2" charset="2"/>
              <a:buChar char="§"/>
            </a:pPr>
            <a:r>
              <a:rPr lang="en-US" dirty="0">
                <a:cs typeface="Optima"/>
              </a:rPr>
              <a:t>How do the characters deal with the situation?</a:t>
            </a:r>
          </a:p>
          <a:p>
            <a:pPr marL="457200" indent="-228600">
              <a:buFont typeface="Wingdings" panose="05000000000000000000" pitchFamily="2" charset="2"/>
              <a:buChar char="§"/>
            </a:pPr>
            <a:endParaRPr lang="en-US" dirty="0">
              <a:cs typeface="Optima"/>
            </a:endParaRPr>
          </a:p>
          <a:p>
            <a:pPr marL="457200" indent="-228600">
              <a:buFont typeface="Wingdings" panose="05000000000000000000" pitchFamily="2" charset="2"/>
              <a:buChar char="§"/>
            </a:pPr>
            <a:r>
              <a:rPr lang="en-US" dirty="0">
                <a:cs typeface="Optima"/>
              </a:rPr>
              <a:t>Why do they react the way they do?</a:t>
            </a:r>
          </a:p>
          <a:p>
            <a:pPr marL="457200" indent="-228600">
              <a:buFont typeface="Wingdings" panose="05000000000000000000" pitchFamily="2" charset="2"/>
              <a:buChar char="§"/>
            </a:pPr>
            <a:endParaRPr lang="en-US" dirty="0">
              <a:cs typeface="Optima"/>
            </a:endParaRPr>
          </a:p>
          <a:p>
            <a:pPr marL="457200" indent="-228600">
              <a:buFont typeface="Wingdings" panose="05000000000000000000" pitchFamily="2" charset="2"/>
              <a:buChar char="§"/>
            </a:pPr>
            <a:r>
              <a:rPr lang="en-US" dirty="0">
                <a:cs typeface="Optima"/>
              </a:rPr>
              <a:t>How does the story end, and how does it reflect how you want the real life situation to end?</a:t>
            </a:r>
          </a:p>
          <a:p>
            <a:pPr marL="457200" indent="-228600">
              <a:buFont typeface="Wingdings" panose="05000000000000000000" pitchFamily="2" charset="2"/>
              <a:buChar char="§"/>
            </a:pPr>
            <a:endParaRPr lang="en-US" dirty="0">
              <a:cs typeface="Optima"/>
            </a:endParaRPr>
          </a:p>
          <a:p>
            <a:pPr marL="457200" indent="-228600">
              <a:buFont typeface="Wingdings" panose="05000000000000000000" pitchFamily="2" charset="2"/>
              <a:buChar char="§"/>
            </a:pPr>
            <a:r>
              <a:rPr lang="en-US" dirty="0">
                <a:cs typeface="Optima"/>
              </a:rPr>
              <a:t>What would you have to do to bring about this change?</a:t>
            </a:r>
          </a:p>
        </p:txBody>
      </p:sp>
    </p:spTree>
    <p:extLst>
      <p:ext uri="{BB962C8B-B14F-4D97-AF65-F5344CB8AC3E}">
        <p14:creationId xmlns:p14="http://schemas.microsoft.com/office/powerpoint/2010/main" val="1768631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Recap: Invention Strategies</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16</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2" name="TextBox 1">
            <a:extLst>
              <a:ext uri="{FF2B5EF4-FFF2-40B4-BE49-F238E27FC236}">
                <a16:creationId xmlns:a16="http://schemas.microsoft.com/office/drawing/2014/main" id="{7C6DDF1C-E4F1-82E3-1E71-2CA441FA8CED}"/>
              </a:ext>
            </a:extLst>
          </p:cNvPr>
          <p:cNvSpPr txBox="1"/>
          <p:nvPr/>
        </p:nvSpPr>
        <p:spPr>
          <a:xfrm>
            <a:off x="916114" y="1487745"/>
            <a:ext cx="7311771" cy="5909310"/>
          </a:xfrm>
          <a:prstGeom prst="rect">
            <a:avLst/>
          </a:prstGeom>
          <a:noFill/>
        </p:spPr>
        <p:txBody>
          <a:bodyPr wrap="square" numCol="2" rtlCol="0">
            <a:spAutoFit/>
          </a:bodyPr>
          <a:lstStyle/>
          <a:p>
            <a:r>
              <a:rPr lang="en-US" sz="2000" b="1" dirty="0">
                <a:cs typeface="Optima"/>
              </a:rPr>
              <a:t>Ask critical questions:</a:t>
            </a:r>
          </a:p>
          <a:p>
            <a:pPr marL="228600"/>
            <a:r>
              <a:rPr lang="en-US" altLang="en-US" sz="2000" dirty="0"/>
              <a:t>Classical topics, stasis questions, </a:t>
            </a:r>
            <a:r>
              <a:rPr lang="en-US" altLang="en-US" sz="2000" dirty="0" err="1"/>
              <a:t>tagmemics</a:t>
            </a:r>
            <a:r>
              <a:rPr lang="en-US" altLang="en-US" sz="2000" dirty="0"/>
              <a:t>.</a:t>
            </a:r>
          </a:p>
          <a:p>
            <a:endParaRPr lang="en-US" sz="2000" b="1" dirty="0">
              <a:cs typeface="Optima"/>
            </a:endParaRPr>
          </a:p>
          <a:p>
            <a:endParaRPr lang="en-US" sz="2000" b="1" dirty="0">
              <a:cs typeface="Optima"/>
            </a:endParaRPr>
          </a:p>
          <a:p>
            <a:r>
              <a:rPr lang="en-US" sz="2000" b="1" dirty="0">
                <a:cs typeface="Optima"/>
              </a:rPr>
              <a:t>Map and cluster:</a:t>
            </a:r>
          </a:p>
          <a:p>
            <a:pPr marL="228600" lvl="1"/>
            <a:r>
              <a:rPr lang="en-US" altLang="en-US" sz="2000" dirty="0"/>
              <a:t>Invent and organize</a:t>
            </a:r>
          </a:p>
          <a:p>
            <a:pPr marL="228600" lvl="1"/>
            <a:r>
              <a:rPr lang="en-US" altLang="en-US" sz="2000" dirty="0"/>
              <a:t>ideas visually to explore relationships &amp; processes.</a:t>
            </a:r>
          </a:p>
          <a:p>
            <a:pPr marL="457200" indent="-228600">
              <a:buFont typeface="Wingdings" panose="05000000000000000000" pitchFamily="2" charset="2"/>
              <a:buChar char="§"/>
            </a:pPr>
            <a:endParaRPr lang="en-US" sz="2000" dirty="0">
              <a:cs typeface="Optima"/>
            </a:endParaRPr>
          </a:p>
          <a:p>
            <a:pPr marL="457200" indent="-228600">
              <a:buFont typeface="Wingdings" panose="05000000000000000000" pitchFamily="2" charset="2"/>
              <a:buChar char="§"/>
            </a:pPr>
            <a:endParaRPr lang="en-US" sz="2000" dirty="0">
              <a:cs typeface="Optima"/>
            </a:endParaRPr>
          </a:p>
          <a:p>
            <a:pPr marL="457200" indent="-228600">
              <a:buFont typeface="Wingdings" panose="05000000000000000000" pitchFamily="2" charset="2"/>
              <a:buChar char="§"/>
            </a:pPr>
            <a:endParaRPr lang="en-US" sz="2000" dirty="0">
              <a:cs typeface="Optima"/>
            </a:endParaRPr>
          </a:p>
          <a:p>
            <a:pPr marL="457200" indent="-228600">
              <a:buFont typeface="Wingdings" panose="05000000000000000000" pitchFamily="2" charset="2"/>
              <a:buChar char="§"/>
            </a:pPr>
            <a:endParaRPr lang="en-US" sz="2000" dirty="0">
              <a:cs typeface="Optima"/>
            </a:endParaRPr>
          </a:p>
          <a:p>
            <a:pPr marL="457200" indent="-228600">
              <a:buFont typeface="Wingdings" panose="05000000000000000000" pitchFamily="2" charset="2"/>
              <a:buChar char="§"/>
            </a:pPr>
            <a:endParaRPr lang="en-US" sz="2000" dirty="0">
              <a:cs typeface="Optima"/>
            </a:endParaRPr>
          </a:p>
          <a:p>
            <a:pPr marL="228600"/>
            <a:endParaRPr lang="en-US" sz="2000" dirty="0">
              <a:cs typeface="Optima"/>
            </a:endParaRPr>
          </a:p>
          <a:p>
            <a:endParaRPr lang="en-US" sz="2000" dirty="0">
              <a:cs typeface="Optima"/>
            </a:endParaRPr>
          </a:p>
          <a:p>
            <a:endParaRPr lang="en-US" sz="2000" dirty="0">
              <a:cs typeface="Optima"/>
            </a:endParaRPr>
          </a:p>
          <a:p>
            <a:endParaRPr lang="en-US" sz="2000" dirty="0">
              <a:cs typeface="Optima"/>
            </a:endParaRPr>
          </a:p>
          <a:p>
            <a:pPr marL="228600"/>
            <a:endParaRPr lang="en-US" sz="2000" b="1" dirty="0">
              <a:cs typeface="Optima"/>
            </a:endParaRPr>
          </a:p>
          <a:p>
            <a:pPr marL="228600"/>
            <a:r>
              <a:rPr lang="en-US" sz="2000" b="1" dirty="0" err="1">
                <a:cs typeface="Optima"/>
              </a:rPr>
              <a:t>Freewrite</a:t>
            </a:r>
            <a:r>
              <a:rPr lang="en-US" sz="2000" b="1" dirty="0">
                <a:cs typeface="Optima"/>
              </a:rPr>
              <a:t> and brainstorm:</a:t>
            </a:r>
          </a:p>
          <a:p>
            <a:pPr marL="457200"/>
            <a:r>
              <a:rPr lang="en-US" altLang="en-US" sz="2000" dirty="0"/>
              <a:t>Record ideas without revising or proofreading.</a:t>
            </a:r>
          </a:p>
          <a:p>
            <a:endParaRPr lang="en-US" sz="2000" dirty="0">
              <a:cs typeface="Optima"/>
            </a:endParaRPr>
          </a:p>
          <a:p>
            <a:pPr marL="228600"/>
            <a:endParaRPr lang="en-US" sz="2000" b="1" dirty="0">
              <a:cs typeface="Optima"/>
            </a:endParaRPr>
          </a:p>
          <a:p>
            <a:pPr marL="228600"/>
            <a:r>
              <a:rPr lang="en-US" sz="2000" b="1" dirty="0">
                <a:cs typeface="Optima"/>
              </a:rPr>
              <a:t>Keep a journal:</a:t>
            </a:r>
          </a:p>
          <a:p>
            <a:pPr marL="404813"/>
            <a:r>
              <a:rPr lang="en-US" altLang="en-US" sz="2000" dirty="0"/>
              <a:t>Write personal explorations or reflections on ideas.</a:t>
            </a:r>
          </a:p>
        </p:txBody>
      </p:sp>
    </p:spTree>
    <p:extLst>
      <p:ext uri="{BB962C8B-B14F-4D97-AF65-F5344CB8AC3E}">
        <p14:creationId xmlns:p14="http://schemas.microsoft.com/office/powerpoint/2010/main" val="540393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3354486-2A6A-DD4E-9A8D-861B2E201A1F}"/>
              </a:ext>
            </a:extLst>
          </p:cNvPr>
          <p:cNvSpPr>
            <a:spLocks noGrp="1"/>
          </p:cNvSpPr>
          <p:nvPr>
            <p:ph type="ctrTitle"/>
          </p:nvPr>
        </p:nvSpPr>
        <p:spPr/>
        <p:txBody>
          <a:bodyPr/>
          <a:lstStyle/>
          <a:p>
            <a:r>
              <a:rPr lang="en-US" dirty="0"/>
              <a:t>Thank You</a:t>
            </a:r>
          </a:p>
        </p:txBody>
      </p:sp>
      <p:sp>
        <p:nvSpPr>
          <p:cNvPr id="3" name="Body Text">
            <a:extLst>
              <a:ext uri="{FF2B5EF4-FFF2-40B4-BE49-F238E27FC236}">
                <a16:creationId xmlns:a16="http://schemas.microsoft.com/office/drawing/2014/main" id="{DDF1DEAD-BDC7-D142-97B9-9A0BD2570B44}"/>
              </a:ext>
            </a:extLst>
          </p:cNvPr>
          <p:cNvSpPr>
            <a:spLocks noGrp="1"/>
          </p:cNvSpPr>
          <p:nvPr>
            <p:ph type="body" sz="quarter" idx="14"/>
          </p:nvPr>
        </p:nvSpPr>
        <p:spPr>
          <a:xfrm>
            <a:off x="1088925" y="2777664"/>
            <a:ext cx="5500891" cy="880790"/>
          </a:xfrm>
        </p:spPr>
        <p:txBody>
          <a:bodyPr/>
          <a:lstStyle/>
          <a:p>
            <a:pPr eaLnBrk="1" hangingPunct="1">
              <a:spcBef>
                <a:spcPct val="0"/>
              </a:spcBef>
              <a:buFontTx/>
              <a:buNone/>
            </a:pPr>
            <a:r>
              <a:rPr lang="en-US" altLang="en-US" sz="1800" dirty="0">
                <a:latin typeface="+mn-lt"/>
              </a:rPr>
              <a:t>Purdue University On-Campus Writing Lab</a:t>
            </a:r>
          </a:p>
          <a:p>
            <a:pPr eaLnBrk="1" hangingPunct="1">
              <a:spcBef>
                <a:spcPct val="0"/>
              </a:spcBef>
              <a:buFontTx/>
              <a:buNone/>
            </a:pPr>
            <a:r>
              <a:rPr lang="en-US" altLang="en-US" sz="1800" dirty="0" err="1">
                <a:latin typeface="+mn-lt"/>
              </a:rPr>
              <a:t>Krach</a:t>
            </a:r>
            <a:r>
              <a:rPr lang="en-US" altLang="en-US" sz="1800" dirty="0">
                <a:latin typeface="+mn-lt"/>
              </a:rPr>
              <a:t> Leadership Center (2</a:t>
            </a:r>
            <a:r>
              <a:rPr lang="en-US" altLang="en-US" sz="1800" baseline="30000" dirty="0">
                <a:latin typeface="+mn-lt"/>
              </a:rPr>
              <a:t>nd</a:t>
            </a:r>
            <a:r>
              <a:rPr lang="en-US" altLang="en-US" sz="1800" dirty="0">
                <a:latin typeface="+mn-lt"/>
              </a:rPr>
              <a:t> Floor)</a:t>
            </a:r>
          </a:p>
          <a:p>
            <a:pPr eaLnBrk="1" hangingPunct="1">
              <a:spcBef>
                <a:spcPct val="0"/>
              </a:spcBef>
              <a:buFontTx/>
              <a:buNone/>
            </a:pPr>
            <a:endParaRPr lang="en-US" altLang="en-US" sz="1800" dirty="0">
              <a:latin typeface="+mn-lt"/>
            </a:endParaRPr>
          </a:p>
          <a:p>
            <a:pPr eaLnBrk="1" hangingPunct="1">
              <a:spcBef>
                <a:spcPct val="0"/>
              </a:spcBef>
              <a:buClr>
                <a:schemeClr val="tx1"/>
              </a:buClr>
              <a:buFontTx/>
              <a:buNone/>
            </a:pPr>
            <a:r>
              <a:rPr lang="en-US" altLang="en-US" sz="1800" dirty="0">
                <a:latin typeface="+mn-lt"/>
              </a:rPr>
              <a:t>Web:  </a:t>
            </a:r>
            <a:r>
              <a:rPr lang="en-US" altLang="en-US" sz="1800" dirty="0">
                <a:latin typeface="+mn-lt"/>
                <a:hlinkClick r:id="" action="ppaction://noaction"/>
              </a:rPr>
              <a:t>http://owl.english.purdue.edu/</a:t>
            </a:r>
            <a:endParaRPr lang="en-US" altLang="en-US" sz="1800" dirty="0">
              <a:latin typeface="+mn-lt"/>
            </a:endParaRPr>
          </a:p>
          <a:p>
            <a:pPr eaLnBrk="1" hangingPunct="1">
              <a:spcBef>
                <a:spcPct val="0"/>
              </a:spcBef>
              <a:buClr>
                <a:schemeClr val="tx1"/>
              </a:buClr>
              <a:buFontTx/>
              <a:buNone/>
            </a:pPr>
            <a:r>
              <a:rPr lang="en-US" altLang="en-US" sz="1800" dirty="0">
                <a:latin typeface="+mn-lt"/>
              </a:rPr>
              <a:t>Phone: (765) 494-3723</a:t>
            </a:r>
          </a:p>
          <a:p>
            <a:pPr eaLnBrk="1" hangingPunct="1">
              <a:spcBef>
                <a:spcPct val="0"/>
              </a:spcBef>
              <a:buClr>
                <a:schemeClr val="tx1"/>
              </a:buClr>
              <a:buFontTx/>
              <a:buNone/>
            </a:pPr>
            <a:r>
              <a:rPr lang="en-US" altLang="en-US" sz="1800" dirty="0">
                <a:latin typeface="+mn-lt"/>
              </a:rPr>
              <a:t>Email: </a:t>
            </a:r>
            <a:r>
              <a:rPr lang="en-US" altLang="en-US" sz="1800" dirty="0">
                <a:latin typeface="+mn-lt"/>
                <a:hlinkClick r:id="rId3"/>
              </a:rPr>
              <a:t>owl@owl.english.purdue.edu</a:t>
            </a:r>
            <a:endParaRPr lang="en-US" altLang="en-US" sz="1800" dirty="0">
              <a:latin typeface="+mn-lt"/>
            </a:endParaRPr>
          </a:p>
        </p:txBody>
      </p:sp>
      <p:sp>
        <p:nvSpPr>
          <p:cNvPr id="5" name="Slide Number">
            <a:extLst>
              <a:ext uri="{FF2B5EF4-FFF2-40B4-BE49-F238E27FC236}">
                <a16:creationId xmlns:a16="http://schemas.microsoft.com/office/drawing/2014/main" id="{B05C2BE5-BF22-EF46-A621-4EB44D385B5E}"/>
              </a:ext>
            </a:extLst>
          </p:cNvPr>
          <p:cNvSpPr>
            <a:spLocks noGrp="1"/>
          </p:cNvSpPr>
          <p:nvPr>
            <p:ph type="sldNum" sz="quarter" idx="12"/>
          </p:nvPr>
        </p:nvSpPr>
        <p:spPr/>
        <p:txBody>
          <a:bodyPr/>
          <a:lstStyle/>
          <a:p>
            <a:fld id="{8A7A6979-0714-4377-B894-6BE4C2D6E202}" type="slidenum">
              <a:rPr lang="en-US" smtClean="0"/>
              <a:pPr/>
              <a:t>17</a:t>
            </a:fld>
            <a:endParaRPr lang="en-US" dirty="0"/>
          </a:p>
        </p:txBody>
      </p:sp>
      <p:pic>
        <p:nvPicPr>
          <p:cNvPr id="6" name="Purdue CoBrand">
            <a:extLst>
              <a:ext uri="{FF2B5EF4-FFF2-40B4-BE49-F238E27FC236}">
                <a16:creationId xmlns:a16="http://schemas.microsoft.com/office/drawing/2014/main" id="{7CDABF9C-5298-9848-8FAE-DD31CD5203A3}"/>
              </a:ext>
            </a:extLst>
          </p:cNvPr>
          <p:cNvPicPr>
            <a:picLocks noChangeAspect="1"/>
          </p:cNvPicPr>
          <p:nvPr/>
        </p:nvPicPr>
        <p:blipFill>
          <a:blip r:embed="rId4"/>
          <a:srcRect/>
          <a:stretch/>
        </p:blipFill>
        <p:spPr>
          <a:xfrm>
            <a:off x="462008" y="6072299"/>
            <a:ext cx="3370923" cy="365760"/>
          </a:xfrm>
          <a:prstGeom prst="rect">
            <a:avLst/>
          </a:prstGeom>
        </p:spPr>
      </p:pic>
    </p:spTree>
    <p:extLst>
      <p:ext uri="{BB962C8B-B14F-4D97-AF65-F5344CB8AC3E}">
        <p14:creationId xmlns:p14="http://schemas.microsoft.com/office/powerpoint/2010/main" val="348660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499534" y="278408"/>
            <a:ext cx="6925732" cy="683264"/>
          </a:xfrm>
        </p:spPr>
        <p:txBody>
          <a:bodyPr/>
          <a:lstStyle/>
          <a:p>
            <a:pPr eaLnBrk="1" hangingPunct="1"/>
            <a:r>
              <a:rPr lang="en-US" altLang="en-US" sz="4800" dirty="0"/>
              <a:t>Introduction</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a:t>
            </a:fld>
            <a:endParaRPr lang="en-US" dirty="0"/>
          </a:p>
        </p:txBody>
      </p:sp>
      <p:pic>
        <p:nvPicPr>
          <p:cNvPr id="7" name="Purdue CoBrand">
            <a:extLst>
              <a:ext uri="{FF2B5EF4-FFF2-40B4-BE49-F238E27FC236}">
                <a16:creationId xmlns:a16="http://schemas.microsoft.com/office/drawing/2014/main" id="{46F1D2E9-562E-2147-8B8E-8A9532E6B42D}"/>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2">
            <a:extLst>
              <a:ext uri="{FF2B5EF4-FFF2-40B4-BE49-F238E27FC236}">
                <a16:creationId xmlns:a16="http://schemas.microsoft.com/office/drawing/2014/main" id="{33414509-3817-73D7-878A-26EA3F910DB7}"/>
              </a:ext>
            </a:extLst>
          </p:cNvPr>
          <p:cNvSpPr txBox="1"/>
          <p:nvPr/>
        </p:nvSpPr>
        <p:spPr>
          <a:xfrm>
            <a:off x="462008" y="1381728"/>
            <a:ext cx="7259019" cy="3139321"/>
          </a:xfrm>
          <a:prstGeom prst="rect">
            <a:avLst/>
          </a:prstGeom>
          <a:noFill/>
        </p:spPr>
        <p:txBody>
          <a:bodyPr wrap="square" rtlCol="0">
            <a:spAutoFit/>
          </a:bodyPr>
          <a:lstStyle/>
          <a:p>
            <a:pPr eaLnBrk="0" hangingPunct="0"/>
            <a:r>
              <a:rPr lang="en-US" altLang="en-US" dirty="0"/>
              <a:t>This presentation will help you with Invention and Invention Strategies.</a:t>
            </a:r>
          </a:p>
          <a:p>
            <a:pPr eaLnBrk="0" hangingPunct="0"/>
            <a:endParaRPr lang="en-US" altLang="en-US" dirty="0"/>
          </a:p>
          <a:p>
            <a:r>
              <a:rPr lang="en-US" altLang="en-US" dirty="0"/>
              <a:t>Invention consists of two steps:</a:t>
            </a:r>
          </a:p>
          <a:p>
            <a:pPr marL="457200" indent="-228600">
              <a:buFont typeface="Wingdings" panose="05000000000000000000" pitchFamily="2" charset="2"/>
              <a:buChar char="§"/>
            </a:pPr>
            <a:r>
              <a:rPr lang="en-US" altLang="en-US" dirty="0"/>
              <a:t>Plan your writing process</a:t>
            </a:r>
          </a:p>
          <a:p>
            <a:pPr marL="457200" indent="-228600">
              <a:buFont typeface="Wingdings" panose="05000000000000000000" pitchFamily="2" charset="2"/>
              <a:buChar char="§"/>
            </a:pPr>
            <a:endParaRPr lang="en-US" altLang="en-US" dirty="0"/>
          </a:p>
          <a:p>
            <a:pPr marL="457200" indent="-228600">
              <a:buFont typeface="Wingdings" panose="05000000000000000000" pitchFamily="2" charset="2"/>
              <a:buChar char="§"/>
            </a:pPr>
            <a:r>
              <a:rPr lang="en-US" altLang="en-US" dirty="0"/>
              <a:t>Explore your rhetorical situation:</a:t>
            </a:r>
          </a:p>
          <a:p>
            <a:pPr marL="914400" indent="-228600">
              <a:buFont typeface="Arial" charset="0"/>
              <a:buChar char="•"/>
            </a:pPr>
            <a:r>
              <a:rPr lang="en-US" altLang="en-US" dirty="0"/>
              <a:t> Purpose</a:t>
            </a:r>
          </a:p>
          <a:p>
            <a:pPr marL="914400" indent="-228600">
              <a:buFont typeface="Arial" charset="0"/>
              <a:buChar char="•"/>
            </a:pPr>
            <a:r>
              <a:rPr lang="en-US" altLang="en-US" dirty="0"/>
              <a:t> Audience</a:t>
            </a:r>
          </a:p>
          <a:p>
            <a:pPr marL="914400" lvl="1" indent="-228600">
              <a:buFont typeface="Arial" charset="0"/>
              <a:buChar char="•"/>
            </a:pPr>
            <a:r>
              <a:rPr lang="en-US" altLang="en-US" dirty="0"/>
              <a:t> Genre (e.g. academic, professional)</a:t>
            </a:r>
          </a:p>
          <a:p>
            <a:pPr marL="914400" indent="-228600">
              <a:buFont typeface="Arial" charset="0"/>
              <a:buChar char="•"/>
            </a:pPr>
            <a:r>
              <a:rPr lang="en-US" altLang="en-US" dirty="0"/>
              <a:t> Type of research you need to conduct</a:t>
            </a:r>
          </a:p>
        </p:txBody>
      </p:sp>
    </p:spTree>
    <p:extLst>
      <p:ext uri="{BB962C8B-B14F-4D97-AF65-F5344CB8AC3E}">
        <p14:creationId xmlns:p14="http://schemas.microsoft.com/office/powerpoint/2010/main" val="362382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683264"/>
          </a:xfrm>
        </p:spPr>
        <p:txBody>
          <a:bodyPr/>
          <a:lstStyle/>
          <a:p>
            <a:pPr eaLnBrk="1" hangingPunct="1"/>
            <a:r>
              <a:rPr lang="en-US" altLang="en-US" sz="4800" dirty="0"/>
              <a:t>Invention Strategies</a:t>
            </a:r>
            <a:endParaRPr lang="en-US" altLang="en-US" sz="5400"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3</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sp>
        <p:nvSpPr>
          <p:cNvPr id="4" name="TextBox 3">
            <a:extLst>
              <a:ext uri="{FF2B5EF4-FFF2-40B4-BE49-F238E27FC236}">
                <a16:creationId xmlns:a16="http://schemas.microsoft.com/office/drawing/2014/main" id="{703A855B-DA9B-AE27-B5F9-8A7BF526DBCD}"/>
              </a:ext>
            </a:extLst>
          </p:cNvPr>
          <p:cNvSpPr txBox="1"/>
          <p:nvPr/>
        </p:nvSpPr>
        <p:spPr>
          <a:xfrm>
            <a:off x="916114" y="1514250"/>
            <a:ext cx="7311771" cy="5909310"/>
          </a:xfrm>
          <a:prstGeom prst="rect">
            <a:avLst/>
          </a:prstGeom>
          <a:noFill/>
        </p:spPr>
        <p:txBody>
          <a:bodyPr wrap="square" numCol="2" rtlCol="0">
            <a:spAutoFit/>
          </a:bodyPr>
          <a:lstStyle/>
          <a:p>
            <a:r>
              <a:rPr lang="en-US" sz="2000" b="1" dirty="0">
                <a:cs typeface="Optima"/>
              </a:rPr>
              <a:t>Ask critical questions:</a:t>
            </a:r>
          </a:p>
          <a:p>
            <a:pPr marL="228600"/>
            <a:r>
              <a:rPr lang="en-US" altLang="en-US" sz="2000" dirty="0"/>
              <a:t>Classical topics, stasis questions, </a:t>
            </a:r>
            <a:r>
              <a:rPr lang="en-US" altLang="en-US" sz="2000" dirty="0" err="1"/>
              <a:t>tagmemics</a:t>
            </a:r>
            <a:r>
              <a:rPr lang="en-US" altLang="en-US" sz="2000" dirty="0"/>
              <a:t>.</a:t>
            </a:r>
          </a:p>
          <a:p>
            <a:endParaRPr lang="en-US" sz="2000" b="1" dirty="0">
              <a:cs typeface="Optima"/>
            </a:endParaRPr>
          </a:p>
          <a:p>
            <a:endParaRPr lang="en-US" sz="2000" b="1" dirty="0">
              <a:cs typeface="Optima"/>
            </a:endParaRPr>
          </a:p>
          <a:p>
            <a:r>
              <a:rPr lang="en-US" sz="2000" b="1" dirty="0">
                <a:cs typeface="Optima"/>
              </a:rPr>
              <a:t>Map and cluster:</a:t>
            </a:r>
          </a:p>
          <a:p>
            <a:pPr marL="228600" lvl="1"/>
            <a:r>
              <a:rPr lang="en-US" altLang="en-US" sz="2000" dirty="0"/>
              <a:t>Invent and organize</a:t>
            </a:r>
          </a:p>
          <a:p>
            <a:pPr marL="228600" lvl="1"/>
            <a:r>
              <a:rPr lang="en-US" altLang="en-US" sz="2000" dirty="0"/>
              <a:t>ideas visually to explore relationships &amp; processes.</a:t>
            </a:r>
          </a:p>
          <a:p>
            <a:pPr marL="457200" indent="-228600">
              <a:buFont typeface="Wingdings" panose="05000000000000000000" pitchFamily="2" charset="2"/>
              <a:buChar char="§"/>
            </a:pPr>
            <a:endParaRPr lang="en-US" sz="2000" dirty="0">
              <a:cs typeface="Optima"/>
            </a:endParaRPr>
          </a:p>
          <a:p>
            <a:pPr marL="457200" indent="-228600">
              <a:buFont typeface="Wingdings" panose="05000000000000000000" pitchFamily="2" charset="2"/>
              <a:buChar char="§"/>
            </a:pPr>
            <a:endParaRPr lang="en-US" sz="2000" dirty="0">
              <a:cs typeface="Optima"/>
            </a:endParaRPr>
          </a:p>
          <a:p>
            <a:pPr marL="457200" indent="-228600">
              <a:buFont typeface="Wingdings" panose="05000000000000000000" pitchFamily="2" charset="2"/>
              <a:buChar char="§"/>
            </a:pPr>
            <a:endParaRPr lang="en-US" sz="2000" dirty="0">
              <a:cs typeface="Optima"/>
            </a:endParaRPr>
          </a:p>
          <a:p>
            <a:pPr marL="457200" indent="-228600">
              <a:buFont typeface="Wingdings" panose="05000000000000000000" pitchFamily="2" charset="2"/>
              <a:buChar char="§"/>
            </a:pPr>
            <a:endParaRPr lang="en-US" sz="2000" dirty="0">
              <a:cs typeface="Optima"/>
            </a:endParaRPr>
          </a:p>
          <a:p>
            <a:pPr marL="457200" indent="-228600">
              <a:buFont typeface="Wingdings" panose="05000000000000000000" pitchFamily="2" charset="2"/>
              <a:buChar char="§"/>
            </a:pPr>
            <a:endParaRPr lang="en-US" sz="2000" dirty="0">
              <a:cs typeface="Optima"/>
            </a:endParaRPr>
          </a:p>
          <a:p>
            <a:pPr marL="228600"/>
            <a:endParaRPr lang="en-US" sz="2000" dirty="0">
              <a:cs typeface="Optima"/>
            </a:endParaRPr>
          </a:p>
          <a:p>
            <a:endParaRPr lang="en-US" sz="2000" dirty="0">
              <a:cs typeface="Optima"/>
            </a:endParaRPr>
          </a:p>
          <a:p>
            <a:endParaRPr lang="en-US" sz="2000" dirty="0">
              <a:cs typeface="Optima"/>
            </a:endParaRPr>
          </a:p>
          <a:p>
            <a:endParaRPr lang="en-US" sz="2000" dirty="0">
              <a:cs typeface="Optima"/>
            </a:endParaRPr>
          </a:p>
          <a:p>
            <a:pPr marL="228600"/>
            <a:endParaRPr lang="en-US" sz="2000" b="1" dirty="0">
              <a:cs typeface="Optima"/>
            </a:endParaRPr>
          </a:p>
          <a:p>
            <a:pPr marL="228600"/>
            <a:r>
              <a:rPr lang="en-US" sz="2000" b="1" dirty="0" err="1">
                <a:cs typeface="Optima"/>
              </a:rPr>
              <a:t>Freewrite</a:t>
            </a:r>
            <a:r>
              <a:rPr lang="en-US" sz="2000" b="1" dirty="0">
                <a:cs typeface="Optima"/>
              </a:rPr>
              <a:t> and brainstorm:</a:t>
            </a:r>
          </a:p>
          <a:p>
            <a:pPr marL="457200"/>
            <a:r>
              <a:rPr lang="en-US" altLang="en-US" sz="2000" dirty="0"/>
              <a:t>Record ideas without revising or proofreading.</a:t>
            </a:r>
          </a:p>
          <a:p>
            <a:endParaRPr lang="en-US" sz="2000" dirty="0">
              <a:cs typeface="Optima"/>
            </a:endParaRPr>
          </a:p>
          <a:p>
            <a:pPr marL="228600"/>
            <a:endParaRPr lang="en-US" sz="2000" b="1" dirty="0">
              <a:cs typeface="Optima"/>
            </a:endParaRPr>
          </a:p>
          <a:p>
            <a:pPr marL="228600"/>
            <a:r>
              <a:rPr lang="en-US" sz="2000" b="1" dirty="0">
                <a:cs typeface="Optima"/>
              </a:rPr>
              <a:t>Keep a journal:</a:t>
            </a:r>
          </a:p>
          <a:p>
            <a:pPr marL="404813"/>
            <a:r>
              <a:rPr lang="en-US" altLang="en-US" sz="2000" dirty="0"/>
              <a:t>Write personal explorations or reflections on ideas.</a:t>
            </a:r>
          </a:p>
        </p:txBody>
      </p:sp>
    </p:spTree>
    <p:extLst>
      <p:ext uri="{BB962C8B-B14F-4D97-AF65-F5344CB8AC3E}">
        <p14:creationId xmlns:p14="http://schemas.microsoft.com/office/powerpoint/2010/main" val="314975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5B93-BC26-FDD2-05FF-3EF2B1B933FF}"/>
              </a:ext>
            </a:extLst>
          </p:cNvPr>
          <p:cNvSpPr>
            <a:spLocks noGrp="1"/>
          </p:cNvSpPr>
          <p:nvPr>
            <p:ph type="ctrTitle"/>
          </p:nvPr>
        </p:nvSpPr>
        <p:spPr>
          <a:xfrm>
            <a:off x="462008" y="276515"/>
            <a:ext cx="6925732" cy="683264"/>
          </a:xfrm>
        </p:spPr>
        <p:txBody>
          <a:bodyPr/>
          <a:lstStyle/>
          <a:p>
            <a:r>
              <a:rPr lang="en-US" sz="4800" dirty="0"/>
              <a:t>Ask Critical Questions: Classical Topics</a:t>
            </a:r>
          </a:p>
        </p:txBody>
      </p:sp>
      <p:sp>
        <p:nvSpPr>
          <p:cNvPr id="7" name="Slide Number Placeholder 6">
            <a:extLst>
              <a:ext uri="{FF2B5EF4-FFF2-40B4-BE49-F238E27FC236}">
                <a16:creationId xmlns:a16="http://schemas.microsoft.com/office/drawing/2014/main" id="{9CB1DB7D-EFE1-46F4-3F07-7113F9086E82}"/>
              </a:ext>
            </a:extLst>
          </p:cNvPr>
          <p:cNvSpPr>
            <a:spLocks noGrp="1"/>
          </p:cNvSpPr>
          <p:nvPr>
            <p:ph type="sldNum" sz="quarter" idx="4"/>
          </p:nvPr>
        </p:nvSpPr>
        <p:spPr/>
        <p:txBody>
          <a:bodyPr/>
          <a:lstStyle/>
          <a:p>
            <a:fld id="{8A7A6979-0714-4377-B894-6BE4C2D6E202}" type="slidenum">
              <a:rPr lang="en-US" smtClean="0"/>
              <a:pPr/>
              <a:t>4</a:t>
            </a:fld>
            <a:endParaRPr lang="en-US" dirty="0"/>
          </a:p>
        </p:txBody>
      </p:sp>
      <p:pic>
        <p:nvPicPr>
          <p:cNvPr id="8" name="Purdue CoBrand">
            <a:extLst>
              <a:ext uri="{FF2B5EF4-FFF2-40B4-BE49-F238E27FC236}">
                <a16:creationId xmlns:a16="http://schemas.microsoft.com/office/drawing/2014/main" id="{3B82BFA1-0E15-7656-CA12-18A2C94E972C}"/>
              </a:ext>
            </a:extLst>
          </p:cNvPr>
          <p:cNvPicPr>
            <a:picLocks noChangeAspect="1"/>
          </p:cNvPicPr>
          <p:nvPr/>
        </p:nvPicPr>
        <p:blipFill>
          <a:blip r:embed="rId3"/>
          <a:srcRect/>
          <a:stretch/>
        </p:blipFill>
        <p:spPr>
          <a:xfrm>
            <a:off x="462008" y="6072299"/>
            <a:ext cx="3370923" cy="365760"/>
          </a:xfrm>
          <a:prstGeom prst="rect">
            <a:avLst/>
          </a:prstGeom>
        </p:spPr>
      </p:pic>
      <p:sp>
        <p:nvSpPr>
          <p:cNvPr id="4" name="TextBox 3">
            <a:extLst>
              <a:ext uri="{FF2B5EF4-FFF2-40B4-BE49-F238E27FC236}">
                <a16:creationId xmlns:a16="http://schemas.microsoft.com/office/drawing/2014/main" id="{C5DC38CC-61A1-E5B1-00C0-FCFD4731B55F}"/>
              </a:ext>
            </a:extLst>
          </p:cNvPr>
          <p:cNvSpPr txBox="1"/>
          <p:nvPr/>
        </p:nvSpPr>
        <p:spPr>
          <a:xfrm>
            <a:off x="614683" y="1474493"/>
            <a:ext cx="6773057" cy="3693319"/>
          </a:xfrm>
          <a:prstGeom prst="rect">
            <a:avLst/>
          </a:prstGeom>
          <a:noFill/>
        </p:spPr>
        <p:txBody>
          <a:bodyPr wrap="square" rtlCol="0">
            <a:spAutoFit/>
          </a:bodyPr>
          <a:lstStyle/>
          <a:p>
            <a:r>
              <a:rPr lang="en-US" b="1" dirty="0">
                <a:cs typeface="Optima"/>
              </a:rPr>
              <a:t>Compare and contrast:</a:t>
            </a:r>
          </a:p>
          <a:p>
            <a:pPr marL="457200" indent="-228600">
              <a:buFont typeface="Wingdings" panose="05000000000000000000" pitchFamily="2" charset="2"/>
              <a:buChar char="§"/>
            </a:pPr>
            <a:r>
              <a:rPr lang="en-US" dirty="0">
                <a:cs typeface="Optima"/>
              </a:rPr>
              <a:t> What is _____ similar to?</a:t>
            </a:r>
          </a:p>
          <a:p>
            <a:pPr marL="457200" indent="-228600">
              <a:buFont typeface="Wingdings" panose="05000000000000000000" pitchFamily="2" charset="2"/>
              <a:buChar char="§"/>
            </a:pPr>
            <a:r>
              <a:rPr lang="en-US" dirty="0">
                <a:cs typeface="Optima"/>
              </a:rPr>
              <a:t> What is _____ different from?</a:t>
            </a:r>
          </a:p>
          <a:p>
            <a:pPr marL="457200" indent="-228600">
              <a:buFont typeface="Wingdings" panose="05000000000000000000" pitchFamily="2" charset="2"/>
              <a:buChar char="§"/>
            </a:pPr>
            <a:endParaRPr lang="en-US" dirty="0">
              <a:cs typeface="Optima"/>
            </a:endParaRPr>
          </a:p>
          <a:p>
            <a:r>
              <a:rPr lang="en-US" b="1" dirty="0">
                <a:cs typeface="Optima"/>
              </a:rPr>
              <a:t>Definition:</a:t>
            </a:r>
          </a:p>
          <a:p>
            <a:pPr marL="457200" indent="-228600">
              <a:buFont typeface="Wingdings" panose="05000000000000000000" pitchFamily="2" charset="2"/>
              <a:buChar char="§"/>
            </a:pPr>
            <a:r>
              <a:rPr lang="en-US" dirty="0">
                <a:cs typeface="Optima"/>
              </a:rPr>
              <a:t>Dictionary definition of _____?</a:t>
            </a:r>
          </a:p>
          <a:p>
            <a:pPr marL="457200" indent="-228600">
              <a:buFont typeface="Wingdings" panose="05000000000000000000" pitchFamily="2" charset="2"/>
              <a:buChar char="§"/>
            </a:pPr>
            <a:r>
              <a:rPr lang="en-US" dirty="0">
                <a:cs typeface="Optima"/>
              </a:rPr>
              <a:t>What group of things does this  _____ belong to?</a:t>
            </a:r>
          </a:p>
          <a:p>
            <a:pPr marL="457200" indent="-228600">
              <a:buFont typeface="Wingdings" panose="05000000000000000000" pitchFamily="2" charset="2"/>
              <a:buChar char="§"/>
            </a:pPr>
            <a:r>
              <a:rPr lang="en-US" dirty="0">
                <a:cs typeface="Optima"/>
              </a:rPr>
              <a:t>What are some concrete examples of the _____?</a:t>
            </a:r>
          </a:p>
          <a:p>
            <a:pPr marL="457200" indent="-228600">
              <a:buFont typeface="Wingdings" panose="05000000000000000000" pitchFamily="2" charset="2"/>
              <a:buChar char="§"/>
            </a:pPr>
            <a:endParaRPr lang="en-US" dirty="0">
              <a:cs typeface="Optima"/>
            </a:endParaRPr>
          </a:p>
          <a:p>
            <a:pPr marL="457200" indent="-228600">
              <a:buFont typeface="Wingdings" panose="05000000000000000000" pitchFamily="2" charset="2"/>
              <a:buChar char="§"/>
            </a:pPr>
            <a:endParaRPr lang="en-US" dirty="0">
              <a:cs typeface="Optima"/>
            </a:endParaRPr>
          </a:p>
          <a:p>
            <a:pPr marL="457200" indent="-228600">
              <a:buFont typeface="Wingdings" panose="05000000000000000000" pitchFamily="2" charset="2"/>
              <a:buChar char="§"/>
            </a:pPr>
            <a:endParaRPr lang="en-US" dirty="0">
              <a:cs typeface="Optima"/>
            </a:endParaRPr>
          </a:p>
          <a:p>
            <a:endParaRPr lang="en-US" b="1" dirty="0">
              <a:cs typeface="Optima"/>
            </a:endParaRPr>
          </a:p>
          <a:p>
            <a:pPr marL="742950" lvl="1" indent="-285750">
              <a:buFont typeface="Arial"/>
              <a:buChar char="•"/>
            </a:pPr>
            <a:endParaRPr lang="en-US" dirty="0">
              <a:cs typeface="Optima"/>
            </a:endParaRPr>
          </a:p>
        </p:txBody>
      </p:sp>
      <p:sp>
        <p:nvSpPr>
          <p:cNvPr id="5" name="TextBox 4">
            <a:extLst>
              <a:ext uri="{FF2B5EF4-FFF2-40B4-BE49-F238E27FC236}">
                <a16:creationId xmlns:a16="http://schemas.microsoft.com/office/drawing/2014/main" id="{1DB8784C-D834-CF59-EBD6-B16CA2EBAC9C}"/>
              </a:ext>
            </a:extLst>
          </p:cNvPr>
          <p:cNvSpPr txBox="1"/>
          <p:nvPr/>
        </p:nvSpPr>
        <p:spPr>
          <a:xfrm>
            <a:off x="614683" y="3935735"/>
            <a:ext cx="3454792" cy="369332"/>
          </a:xfrm>
          <a:prstGeom prst="rect">
            <a:avLst/>
          </a:prstGeom>
          <a:noFill/>
        </p:spPr>
        <p:txBody>
          <a:bodyPr wrap="none" rtlCol="0">
            <a:spAutoFit/>
          </a:bodyPr>
          <a:lstStyle/>
          <a:p>
            <a:r>
              <a:rPr lang="en-US" dirty="0"/>
              <a:t>http://dictionary.reference.com/</a:t>
            </a:r>
          </a:p>
        </p:txBody>
      </p:sp>
      <p:pic>
        <p:nvPicPr>
          <p:cNvPr id="6" name="Picture 5">
            <a:extLst>
              <a:ext uri="{FF2B5EF4-FFF2-40B4-BE49-F238E27FC236}">
                <a16:creationId xmlns:a16="http://schemas.microsoft.com/office/drawing/2014/main" id="{9C4F46B1-2DC1-28D3-3185-5647E193A96F}"/>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Effect>
                      <a14:brightnessContrast contrast="20000"/>
                    </a14:imgEffect>
                  </a14:imgLayer>
                </a14:imgProps>
              </a:ext>
            </a:extLst>
          </a:blip>
          <a:stretch>
            <a:fillRect/>
          </a:stretch>
        </p:blipFill>
        <p:spPr>
          <a:xfrm>
            <a:off x="614683" y="4305067"/>
            <a:ext cx="7781925" cy="1552575"/>
          </a:xfrm>
          <a:prstGeom prst="rect">
            <a:avLst/>
          </a:prstGeom>
          <a:ln>
            <a:solidFill>
              <a:schemeClr val="bg1">
                <a:lumMod val="75000"/>
              </a:schemeClr>
            </a:solidFill>
          </a:ln>
        </p:spPr>
      </p:pic>
    </p:spTree>
    <p:extLst>
      <p:ext uri="{BB962C8B-B14F-4D97-AF65-F5344CB8AC3E}">
        <p14:creationId xmlns:p14="http://schemas.microsoft.com/office/powerpoint/2010/main" val="274224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sz="4800" dirty="0"/>
              <a:t>Ask Critical Questions: Classical Topics</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5</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2">
            <a:extLst>
              <a:ext uri="{FF2B5EF4-FFF2-40B4-BE49-F238E27FC236}">
                <a16:creationId xmlns:a16="http://schemas.microsoft.com/office/drawing/2014/main" id="{68125EF3-E750-F69A-B544-6226526C8C63}"/>
              </a:ext>
            </a:extLst>
          </p:cNvPr>
          <p:cNvSpPr txBox="1"/>
          <p:nvPr/>
        </p:nvSpPr>
        <p:spPr>
          <a:xfrm>
            <a:off x="614683" y="1487745"/>
            <a:ext cx="6773057" cy="3139321"/>
          </a:xfrm>
          <a:prstGeom prst="rect">
            <a:avLst/>
          </a:prstGeom>
          <a:noFill/>
        </p:spPr>
        <p:txBody>
          <a:bodyPr wrap="square" rtlCol="0">
            <a:spAutoFit/>
          </a:bodyPr>
          <a:lstStyle/>
          <a:p>
            <a:r>
              <a:rPr lang="en-US" b="1" dirty="0">
                <a:cs typeface="Optima"/>
              </a:rPr>
              <a:t>Relationship:</a:t>
            </a:r>
          </a:p>
          <a:p>
            <a:endParaRPr lang="en-US" b="1" dirty="0">
              <a:cs typeface="Optima"/>
            </a:endParaRPr>
          </a:p>
          <a:p>
            <a:endParaRPr lang="en-US" b="1" dirty="0">
              <a:cs typeface="Optima"/>
            </a:endParaRPr>
          </a:p>
          <a:p>
            <a:endParaRPr lang="en-US" b="1" dirty="0">
              <a:cs typeface="Optima"/>
            </a:endParaRPr>
          </a:p>
          <a:p>
            <a:endParaRPr lang="en-US" b="1" dirty="0">
              <a:cs typeface="Optima"/>
            </a:endParaRPr>
          </a:p>
          <a:p>
            <a:endParaRPr lang="en-US" b="1" dirty="0">
              <a:cs typeface="Optima"/>
            </a:endParaRPr>
          </a:p>
          <a:p>
            <a:endParaRPr lang="en-US" b="1" dirty="0">
              <a:cs typeface="Optima"/>
            </a:endParaRPr>
          </a:p>
          <a:p>
            <a:endParaRPr lang="en-US" b="1" dirty="0">
              <a:cs typeface="Optima"/>
            </a:endParaRPr>
          </a:p>
          <a:p>
            <a:r>
              <a:rPr lang="en-US" b="1" dirty="0">
                <a:cs typeface="Optima"/>
              </a:rPr>
              <a:t>Testimony:</a:t>
            </a:r>
          </a:p>
          <a:p>
            <a:pPr marL="457200" indent="-228600">
              <a:buFont typeface="Wingdings" panose="05000000000000000000" pitchFamily="2" charset="2"/>
              <a:buChar char="§"/>
            </a:pPr>
            <a:r>
              <a:rPr lang="en-US" dirty="0">
                <a:cs typeface="Optima"/>
              </a:rPr>
              <a:t> What have I heard people say about _____?</a:t>
            </a:r>
          </a:p>
          <a:p>
            <a:pPr marL="457200" indent="-228600">
              <a:buFont typeface="Wingdings" panose="05000000000000000000" pitchFamily="2" charset="2"/>
              <a:buChar char="§"/>
            </a:pPr>
            <a:r>
              <a:rPr lang="en-US" dirty="0">
                <a:cs typeface="Optima"/>
              </a:rPr>
              <a:t> What are some facts and stats about _____?</a:t>
            </a:r>
          </a:p>
        </p:txBody>
      </p:sp>
      <p:graphicFrame>
        <p:nvGraphicFramePr>
          <p:cNvPr id="4" name="Diagram 3">
            <a:extLst>
              <a:ext uri="{FF2B5EF4-FFF2-40B4-BE49-F238E27FC236}">
                <a16:creationId xmlns:a16="http://schemas.microsoft.com/office/drawing/2014/main" id="{407F3730-49C9-B140-96B0-D16BB497522D}"/>
              </a:ext>
            </a:extLst>
          </p:cNvPr>
          <p:cNvGraphicFramePr/>
          <p:nvPr>
            <p:extLst>
              <p:ext uri="{D42A27DB-BD31-4B8C-83A1-F6EECF244321}">
                <p14:modId xmlns:p14="http://schemas.microsoft.com/office/powerpoint/2010/main" val="1365641360"/>
              </p:ext>
            </p:extLst>
          </p:nvPr>
        </p:nvGraphicFramePr>
        <p:xfrm>
          <a:off x="636540" y="2057400"/>
          <a:ext cx="6392781" cy="137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1003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8061506" cy="683264"/>
          </a:xfrm>
        </p:spPr>
        <p:txBody>
          <a:bodyPr/>
          <a:lstStyle/>
          <a:p>
            <a:pPr eaLnBrk="1" hangingPunct="1"/>
            <a:r>
              <a:rPr lang="en-US" altLang="en-US" sz="4800" dirty="0"/>
              <a:t>Asking Critical Questions: Classical Topics</a:t>
            </a:r>
            <a:endParaRPr lang="en-US" altLang="en-US" sz="2800" dirty="0"/>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6</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2" name="TextBox 1">
            <a:extLst>
              <a:ext uri="{FF2B5EF4-FFF2-40B4-BE49-F238E27FC236}">
                <a16:creationId xmlns:a16="http://schemas.microsoft.com/office/drawing/2014/main" id="{E251A202-B065-0227-AD25-00A2F104AB79}"/>
              </a:ext>
            </a:extLst>
          </p:cNvPr>
          <p:cNvSpPr txBox="1"/>
          <p:nvPr/>
        </p:nvSpPr>
        <p:spPr>
          <a:xfrm>
            <a:off x="462008" y="1381729"/>
            <a:ext cx="6773057" cy="1754326"/>
          </a:xfrm>
          <a:prstGeom prst="rect">
            <a:avLst/>
          </a:prstGeom>
          <a:noFill/>
        </p:spPr>
        <p:txBody>
          <a:bodyPr wrap="square" rtlCol="0">
            <a:spAutoFit/>
          </a:bodyPr>
          <a:lstStyle/>
          <a:p>
            <a:r>
              <a:rPr lang="en-US" b="1" dirty="0">
                <a:cs typeface="Optima"/>
              </a:rPr>
              <a:t>Circumstances:</a:t>
            </a:r>
          </a:p>
          <a:p>
            <a:pPr marL="457200" indent="-228600">
              <a:buFont typeface="Wingdings" panose="05000000000000000000" pitchFamily="2" charset="2"/>
              <a:buChar char="§"/>
            </a:pPr>
            <a:r>
              <a:rPr lang="en-US" dirty="0">
                <a:cs typeface="Optima"/>
              </a:rPr>
              <a:t> Is _____ possible/impossible?</a:t>
            </a:r>
          </a:p>
          <a:p>
            <a:pPr marL="457200" indent="-228600">
              <a:buFont typeface="Wingdings" panose="05000000000000000000" pitchFamily="2" charset="2"/>
              <a:buChar char="§"/>
            </a:pPr>
            <a:r>
              <a:rPr lang="en-US" dirty="0">
                <a:cs typeface="Optima"/>
              </a:rPr>
              <a:t> What makes _____ possible/ impossible?</a:t>
            </a:r>
          </a:p>
          <a:p>
            <a:pPr marL="457200" indent="-228600">
              <a:buFont typeface="Wingdings" panose="05000000000000000000" pitchFamily="2" charset="2"/>
              <a:buChar char="§"/>
            </a:pPr>
            <a:r>
              <a:rPr lang="en-US" dirty="0">
                <a:cs typeface="Optima"/>
              </a:rPr>
              <a:t> When did _____ happen?</a:t>
            </a:r>
          </a:p>
          <a:p>
            <a:pPr marL="457200" indent="-228600">
              <a:buFont typeface="Wingdings" panose="05000000000000000000" pitchFamily="2" charset="2"/>
              <a:buChar char="§"/>
            </a:pPr>
            <a:r>
              <a:rPr lang="en-US" dirty="0">
                <a:cs typeface="Optima"/>
              </a:rPr>
              <a:t> What would prevent _____ from happening?</a:t>
            </a:r>
          </a:p>
          <a:p>
            <a:pPr marL="228600"/>
            <a:endParaRPr lang="en-US" dirty="0">
              <a:cs typeface="Optima"/>
            </a:endParaRPr>
          </a:p>
        </p:txBody>
      </p:sp>
      <p:pic>
        <p:nvPicPr>
          <p:cNvPr id="5" name="Picture 4">
            <a:extLst>
              <a:ext uri="{FF2B5EF4-FFF2-40B4-BE49-F238E27FC236}">
                <a16:creationId xmlns:a16="http://schemas.microsoft.com/office/drawing/2014/main" id="{A94B95D4-C109-6E3B-5CBD-C5C6ECB8334C}"/>
              </a:ext>
            </a:extLst>
          </p:cNvPr>
          <p:cNvPicPr>
            <a:picLocks noChangeAspect="1"/>
          </p:cNvPicPr>
          <p:nvPr/>
        </p:nvPicPr>
        <p:blipFill rotWithShape="1">
          <a:blip r:embed="rId4">
            <a:extLst>
              <a:ext uri="{28A0092B-C50C-407E-A947-70E740481C1C}">
                <a14:useLocalDpi xmlns:a14="http://schemas.microsoft.com/office/drawing/2010/main" val="0"/>
              </a:ext>
            </a:extLst>
          </a:blip>
          <a:srcRect t="1839" b="5617"/>
          <a:stretch/>
        </p:blipFill>
        <p:spPr>
          <a:xfrm>
            <a:off x="575381" y="2962917"/>
            <a:ext cx="7614458" cy="2876204"/>
          </a:xfrm>
          <a:prstGeom prst="rect">
            <a:avLst/>
          </a:prstGeom>
        </p:spPr>
      </p:pic>
      <p:grpSp>
        <p:nvGrpSpPr>
          <p:cNvPr id="6" name="Group 5">
            <a:extLst>
              <a:ext uri="{FF2B5EF4-FFF2-40B4-BE49-F238E27FC236}">
                <a16:creationId xmlns:a16="http://schemas.microsoft.com/office/drawing/2014/main" id="{FC1728CD-5471-C1FD-BC00-FC1D26B50F43}"/>
              </a:ext>
            </a:extLst>
          </p:cNvPr>
          <p:cNvGrpSpPr/>
          <p:nvPr/>
        </p:nvGrpSpPr>
        <p:grpSpPr>
          <a:xfrm>
            <a:off x="93084" y="3875002"/>
            <a:ext cx="8957832" cy="1575692"/>
            <a:chOff x="90568" y="4837561"/>
            <a:chExt cx="8957832" cy="1575692"/>
          </a:xfrm>
        </p:grpSpPr>
        <p:sp>
          <p:nvSpPr>
            <p:cNvPr id="10" name="Line Callout 2 9">
              <a:extLst>
                <a:ext uri="{FF2B5EF4-FFF2-40B4-BE49-F238E27FC236}">
                  <a16:creationId xmlns:a16="http://schemas.microsoft.com/office/drawing/2014/main" id="{7157E1D2-1207-53FD-DA56-F5A28967003B}"/>
                </a:ext>
              </a:extLst>
            </p:cNvPr>
            <p:cNvSpPr/>
            <p:nvPr/>
          </p:nvSpPr>
          <p:spPr>
            <a:xfrm>
              <a:off x="90568" y="5557858"/>
              <a:ext cx="1293660" cy="855395"/>
            </a:xfrm>
            <a:prstGeom prst="borderCallout2">
              <a:avLst>
                <a:gd name="adj1" fmla="val 39530"/>
                <a:gd name="adj2" fmla="val 103142"/>
                <a:gd name="adj3" fmla="val 39529"/>
                <a:gd name="adj4" fmla="val 122677"/>
                <a:gd name="adj5" fmla="val -22555"/>
                <a:gd name="adj6" fmla="val 189115"/>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accent4"/>
                  </a:solidFill>
                </a:rPr>
                <a:t>Main topic</a:t>
              </a:r>
            </a:p>
          </p:txBody>
        </p:sp>
        <p:grpSp>
          <p:nvGrpSpPr>
            <p:cNvPr id="11" name="Group 10">
              <a:extLst>
                <a:ext uri="{FF2B5EF4-FFF2-40B4-BE49-F238E27FC236}">
                  <a16:creationId xmlns:a16="http://schemas.microsoft.com/office/drawing/2014/main" id="{58BDF78C-7856-21C8-1368-7117EC8C2C0F}"/>
                </a:ext>
              </a:extLst>
            </p:cNvPr>
            <p:cNvGrpSpPr/>
            <p:nvPr/>
          </p:nvGrpSpPr>
          <p:grpSpPr>
            <a:xfrm>
              <a:off x="5414212" y="4837561"/>
              <a:ext cx="3634188" cy="1228101"/>
              <a:chOff x="5414212" y="4883941"/>
              <a:chExt cx="3634188" cy="1228101"/>
            </a:xfrm>
          </p:grpSpPr>
          <p:sp>
            <p:nvSpPr>
              <p:cNvPr id="12" name="Line Callout 1 11">
                <a:extLst>
                  <a:ext uri="{FF2B5EF4-FFF2-40B4-BE49-F238E27FC236}">
                    <a16:creationId xmlns:a16="http://schemas.microsoft.com/office/drawing/2014/main" id="{11DD7F84-F988-2E50-E366-55412A45D821}"/>
                  </a:ext>
                </a:extLst>
              </p:cNvPr>
              <p:cNvSpPr/>
              <p:nvPr/>
            </p:nvSpPr>
            <p:spPr>
              <a:xfrm>
                <a:off x="7331057" y="4883941"/>
                <a:ext cx="1717343" cy="736923"/>
              </a:xfrm>
              <a:prstGeom prst="borderCallout1">
                <a:avLst>
                  <a:gd name="adj1" fmla="val 69363"/>
                  <a:gd name="adj2" fmla="val -5531"/>
                  <a:gd name="adj3" fmla="val 167091"/>
                  <a:gd name="adj4" fmla="val -23722"/>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accent4"/>
                    </a:solidFill>
                  </a:rPr>
                  <a:t>Circumstances</a:t>
                </a:r>
              </a:p>
            </p:txBody>
          </p:sp>
          <p:cxnSp>
            <p:nvCxnSpPr>
              <p:cNvPr id="13" name="Straight Connector 12">
                <a:extLst>
                  <a:ext uri="{FF2B5EF4-FFF2-40B4-BE49-F238E27FC236}">
                    <a16:creationId xmlns:a16="http://schemas.microsoft.com/office/drawing/2014/main" id="{5DA5BE0A-2868-13E5-B574-F6893B04E584}"/>
                  </a:ext>
                </a:extLst>
              </p:cNvPr>
              <p:cNvCxnSpPr/>
              <p:nvPr/>
            </p:nvCxnSpPr>
            <p:spPr>
              <a:xfrm flipH="1" flipV="1">
                <a:off x="5652655" y="4973588"/>
                <a:ext cx="1545403" cy="91440"/>
              </a:xfrm>
              <a:prstGeom prst="line">
                <a:avLst/>
              </a:prstGeom>
              <a:ln w="3175">
                <a:solidFill>
                  <a:schemeClr val="tx1"/>
                </a:solidFill>
              </a:ln>
              <a:effectLst/>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74BB06AE-A05D-B97D-5C56-E3576A49CE4F}"/>
                  </a:ext>
                </a:extLst>
              </p:cNvPr>
              <p:cNvCxnSpPr/>
              <p:nvPr/>
            </p:nvCxnSpPr>
            <p:spPr>
              <a:xfrm flipH="1">
                <a:off x="5414212" y="5154400"/>
                <a:ext cx="1783845" cy="395427"/>
              </a:xfrm>
              <a:prstGeom prst="line">
                <a:avLst/>
              </a:prstGeom>
              <a:ln w="3175">
                <a:solidFill>
                  <a:schemeClr val="tx1"/>
                </a:solidFill>
              </a:ln>
              <a:effectLst/>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7EA6A956-0CEB-DA17-0340-B9CE83033197}"/>
                  </a:ext>
                </a:extLst>
              </p:cNvPr>
              <p:cNvCxnSpPr/>
              <p:nvPr/>
            </p:nvCxnSpPr>
            <p:spPr>
              <a:xfrm flipH="1">
                <a:off x="5414212" y="5291358"/>
                <a:ext cx="1783845" cy="820684"/>
              </a:xfrm>
              <a:prstGeom prst="line">
                <a:avLst/>
              </a:prstGeom>
              <a:ln w="3175">
                <a:solidFill>
                  <a:schemeClr val="tx1"/>
                </a:solidFill>
              </a:ln>
              <a:effectLst/>
            </p:spPr>
            <p:style>
              <a:lnRef idx="2">
                <a:schemeClr val="dk1"/>
              </a:lnRef>
              <a:fillRef idx="0">
                <a:schemeClr val="dk1"/>
              </a:fillRef>
              <a:effectRef idx="1">
                <a:schemeClr val="dk1"/>
              </a:effectRef>
              <a:fontRef idx="minor">
                <a:schemeClr val="tx1"/>
              </a:fontRef>
            </p:style>
          </p:cxnSp>
        </p:grpSp>
      </p:grpSp>
    </p:spTree>
    <p:extLst>
      <p:ext uri="{BB962C8B-B14F-4D97-AF65-F5344CB8AC3E}">
        <p14:creationId xmlns:p14="http://schemas.microsoft.com/office/powerpoint/2010/main" val="189933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5"/>
            <a:ext cx="7549878" cy="683264"/>
          </a:xfrm>
        </p:spPr>
        <p:txBody>
          <a:bodyPr/>
          <a:lstStyle/>
          <a:p>
            <a:pPr eaLnBrk="1" hangingPunct="1"/>
            <a:r>
              <a:rPr lang="en-US" altLang="en-US" sz="4800" dirty="0"/>
              <a:t>Ask Critical Questions: Stasis Topics</a:t>
            </a:r>
            <a:endParaRPr lang="en-US" altLang="en-US" sz="2800" dirty="0"/>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7</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2" name="TextBox 1">
            <a:extLst>
              <a:ext uri="{FF2B5EF4-FFF2-40B4-BE49-F238E27FC236}">
                <a16:creationId xmlns:a16="http://schemas.microsoft.com/office/drawing/2014/main" id="{F111D86E-2C4F-6851-AFA1-3DC56F2F6F7B}"/>
              </a:ext>
            </a:extLst>
          </p:cNvPr>
          <p:cNvSpPr txBox="1"/>
          <p:nvPr/>
        </p:nvSpPr>
        <p:spPr>
          <a:xfrm>
            <a:off x="446402" y="1406268"/>
            <a:ext cx="6773057" cy="3416320"/>
          </a:xfrm>
          <a:prstGeom prst="rect">
            <a:avLst/>
          </a:prstGeom>
          <a:noFill/>
        </p:spPr>
        <p:txBody>
          <a:bodyPr wrap="square" rtlCol="0">
            <a:spAutoFit/>
          </a:bodyPr>
          <a:lstStyle/>
          <a:p>
            <a:r>
              <a:rPr lang="en-US" b="1" dirty="0">
                <a:cs typeface="Optima"/>
              </a:rPr>
              <a:t>Fact:</a:t>
            </a:r>
          </a:p>
          <a:p>
            <a:pPr marL="457200" indent="-228600">
              <a:buFont typeface="Wingdings" panose="05000000000000000000" pitchFamily="2" charset="2"/>
              <a:buChar char="§"/>
            </a:pPr>
            <a:r>
              <a:rPr lang="en-US" dirty="0">
                <a:cs typeface="Optima"/>
              </a:rPr>
              <a:t> Is there an issue?</a:t>
            </a:r>
          </a:p>
          <a:p>
            <a:pPr marL="457200" indent="-228600">
              <a:buFont typeface="Wingdings" panose="05000000000000000000" pitchFamily="2" charset="2"/>
              <a:buChar char="§"/>
            </a:pPr>
            <a:r>
              <a:rPr lang="en-US" dirty="0">
                <a:cs typeface="Optima"/>
              </a:rPr>
              <a:t> How did it begin and what are its causes?</a:t>
            </a:r>
          </a:p>
          <a:p>
            <a:pPr marL="457200" indent="-228600">
              <a:buFont typeface="Wingdings" panose="05000000000000000000" pitchFamily="2" charset="2"/>
              <a:buChar char="§"/>
            </a:pPr>
            <a:r>
              <a:rPr lang="en-US" dirty="0">
                <a:cs typeface="Optima"/>
              </a:rPr>
              <a:t> What changed to create the issue?</a:t>
            </a:r>
          </a:p>
          <a:p>
            <a:pPr marL="457200" indent="-228600">
              <a:buFont typeface="Wingdings" panose="05000000000000000000" pitchFamily="2" charset="2"/>
              <a:buChar char="§"/>
            </a:pPr>
            <a:r>
              <a:rPr lang="en-US" dirty="0">
                <a:cs typeface="Optima"/>
              </a:rPr>
              <a:t> Who is involved?</a:t>
            </a:r>
          </a:p>
          <a:p>
            <a:pPr marL="457200" indent="-228600">
              <a:buFont typeface="Wingdings" panose="05000000000000000000" pitchFamily="2" charset="2"/>
              <a:buChar char="§"/>
            </a:pPr>
            <a:endParaRPr lang="en-US" dirty="0">
              <a:cs typeface="Optima"/>
            </a:endParaRPr>
          </a:p>
          <a:p>
            <a:r>
              <a:rPr lang="en-US" b="1" dirty="0">
                <a:cs typeface="Optima"/>
              </a:rPr>
              <a:t>Definition:</a:t>
            </a:r>
          </a:p>
          <a:p>
            <a:pPr marL="457200" indent="-228600">
              <a:buFont typeface="Wingdings" panose="05000000000000000000" pitchFamily="2" charset="2"/>
              <a:buChar char="§"/>
            </a:pPr>
            <a:r>
              <a:rPr lang="en-US" dirty="0">
                <a:cs typeface="Optima"/>
              </a:rPr>
              <a:t> What exactly is the issue?</a:t>
            </a:r>
          </a:p>
          <a:p>
            <a:pPr marL="457200" indent="-228600">
              <a:buFont typeface="Wingdings" panose="05000000000000000000" pitchFamily="2" charset="2"/>
              <a:buChar char="§"/>
            </a:pPr>
            <a:r>
              <a:rPr lang="en-US" dirty="0">
                <a:cs typeface="Optima"/>
              </a:rPr>
              <a:t> What is it not?</a:t>
            </a:r>
          </a:p>
          <a:p>
            <a:pPr marL="457200" indent="-228600">
              <a:buFont typeface="Wingdings" panose="05000000000000000000" pitchFamily="2" charset="2"/>
              <a:buChar char="§"/>
            </a:pPr>
            <a:r>
              <a:rPr lang="en-US" dirty="0">
                <a:cs typeface="Optima"/>
              </a:rPr>
              <a:t> What kind of an issue is it?</a:t>
            </a:r>
          </a:p>
          <a:p>
            <a:pPr marL="457200" indent="-228600">
              <a:buFont typeface="Wingdings" panose="05000000000000000000" pitchFamily="2" charset="2"/>
              <a:buChar char="§"/>
            </a:pPr>
            <a:endParaRPr lang="en-US" dirty="0">
              <a:cs typeface="Optima"/>
            </a:endParaRPr>
          </a:p>
          <a:p>
            <a:pPr marL="228600"/>
            <a:endParaRPr lang="en-US" dirty="0">
              <a:cs typeface="Optima"/>
            </a:endParaRPr>
          </a:p>
        </p:txBody>
      </p:sp>
    </p:spTree>
    <p:extLst>
      <p:ext uri="{BB962C8B-B14F-4D97-AF65-F5344CB8AC3E}">
        <p14:creationId xmlns:p14="http://schemas.microsoft.com/office/powerpoint/2010/main" val="1024873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24121" y="213977"/>
            <a:ext cx="8355013" cy="683264"/>
          </a:xfrm>
        </p:spPr>
        <p:txBody>
          <a:bodyPr/>
          <a:lstStyle/>
          <a:p>
            <a:pPr eaLnBrk="1" hangingPunct="1"/>
            <a:r>
              <a:rPr lang="en-US" altLang="en-US" sz="4800" dirty="0"/>
              <a:t>Ask Critical Questions: Stasis Topics</a:t>
            </a:r>
            <a:endParaRPr lang="en-US" altLang="en-US" sz="4800" dirty="0">
              <a:latin typeface="+mj-lt"/>
            </a:endParaRP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8</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2" name="TextBox 1">
            <a:extLst>
              <a:ext uri="{FF2B5EF4-FFF2-40B4-BE49-F238E27FC236}">
                <a16:creationId xmlns:a16="http://schemas.microsoft.com/office/drawing/2014/main" id="{A5E68E77-129C-8A83-B84A-EFCC36513026}"/>
              </a:ext>
            </a:extLst>
          </p:cNvPr>
          <p:cNvSpPr txBox="1"/>
          <p:nvPr/>
        </p:nvSpPr>
        <p:spPr>
          <a:xfrm>
            <a:off x="462008" y="1423925"/>
            <a:ext cx="6773057" cy="2308324"/>
          </a:xfrm>
          <a:prstGeom prst="rect">
            <a:avLst/>
          </a:prstGeom>
          <a:noFill/>
        </p:spPr>
        <p:txBody>
          <a:bodyPr wrap="square" rtlCol="0">
            <a:spAutoFit/>
          </a:bodyPr>
          <a:lstStyle/>
          <a:p>
            <a:r>
              <a:rPr lang="en-US" b="1" dirty="0">
                <a:cs typeface="Optima"/>
              </a:rPr>
              <a:t>Quality:</a:t>
            </a:r>
          </a:p>
          <a:p>
            <a:pPr marL="457200" indent="-228600">
              <a:buFont typeface="Wingdings" panose="05000000000000000000" pitchFamily="2" charset="2"/>
              <a:buChar char="§"/>
            </a:pPr>
            <a:r>
              <a:rPr lang="en-US" dirty="0">
                <a:cs typeface="Optima"/>
              </a:rPr>
              <a:t> How serious is the issue?</a:t>
            </a:r>
          </a:p>
          <a:p>
            <a:pPr marL="457200" indent="-228600">
              <a:buFont typeface="Wingdings" panose="05000000000000000000" pitchFamily="2" charset="2"/>
              <a:buChar char="§"/>
            </a:pPr>
            <a:r>
              <a:rPr lang="en-US" dirty="0">
                <a:cs typeface="Optima"/>
              </a:rPr>
              <a:t> What are the costs of the issue?</a:t>
            </a:r>
          </a:p>
          <a:p>
            <a:pPr marL="457200" indent="-228600">
              <a:buFont typeface="Wingdings" panose="05000000000000000000" pitchFamily="2" charset="2"/>
              <a:buChar char="§"/>
            </a:pPr>
            <a:endParaRPr lang="en-US" dirty="0">
              <a:cs typeface="Optima"/>
            </a:endParaRPr>
          </a:p>
          <a:p>
            <a:r>
              <a:rPr lang="en-US" b="1" dirty="0">
                <a:cs typeface="Optima"/>
              </a:rPr>
              <a:t>Policy:</a:t>
            </a:r>
          </a:p>
          <a:p>
            <a:pPr marL="457200" indent="-228600">
              <a:buFont typeface="Wingdings" panose="05000000000000000000" pitchFamily="2" charset="2"/>
              <a:buChar char="§"/>
            </a:pPr>
            <a:r>
              <a:rPr lang="en-US" dirty="0">
                <a:cs typeface="Optima"/>
              </a:rPr>
              <a:t> Who should address this issue?</a:t>
            </a:r>
          </a:p>
          <a:p>
            <a:pPr marL="228600"/>
            <a:endParaRPr lang="en-US" dirty="0">
              <a:cs typeface="Optima"/>
            </a:endParaRPr>
          </a:p>
          <a:p>
            <a:pPr marL="228600"/>
            <a:endParaRPr lang="en-US" dirty="0">
              <a:cs typeface="Optima"/>
            </a:endParaRPr>
          </a:p>
        </p:txBody>
      </p:sp>
      <p:graphicFrame>
        <p:nvGraphicFramePr>
          <p:cNvPr id="4" name="Diagram 3">
            <a:extLst>
              <a:ext uri="{FF2B5EF4-FFF2-40B4-BE49-F238E27FC236}">
                <a16:creationId xmlns:a16="http://schemas.microsoft.com/office/drawing/2014/main" id="{6742461F-D266-29DF-28C7-47E7ABF12E65}"/>
              </a:ext>
            </a:extLst>
          </p:cNvPr>
          <p:cNvGraphicFramePr/>
          <p:nvPr>
            <p:extLst>
              <p:ext uri="{D42A27DB-BD31-4B8C-83A1-F6EECF244321}">
                <p14:modId xmlns:p14="http://schemas.microsoft.com/office/powerpoint/2010/main" val="1754969251"/>
              </p:ext>
            </p:extLst>
          </p:nvPr>
        </p:nvGraphicFramePr>
        <p:xfrm>
          <a:off x="2331060" y="3056778"/>
          <a:ext cx="4541133" cy="30155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8319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683264"/>
          </a:xfrm>
        </p:spPr>
        <p:txBody>
          <a:bodyPr/>
          <a:lstStyle/>
          <a:p>
            <a:r>
              <a:rPr lang="en-US" altLang="en-US" sz="4800" dirty="0"/>
              <a:t>Ask Critical Questions: Tagmemics</a:t>
            </a:r>
            <a:endParaRPr lang="en-US" sz="4800" dirty="0"/>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9</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2">
            <a:extLst>
              <a:ext uri="{FF2B5EF4-FFF2-40B4-BE49-F238E27FC236}">
                <a16:creationId xmlns:a16="http://schemas.microsoft.com/office/drawing/2014/main" id="{3B7F5344-2C8C-0319-D420-4840D16E229B}"/>
              </a:ext>
            </a:extLst>
          </p:cNvPr>
          <p:cNvSpPr txBox="1"/>
          <p:nvPr/>
        </p:nvSpPr>
        <p:spPr>
          <a:xfrm>
            <a:off x="462008" y="1421485"/>
            <a:ext cx="6773057" cy="2862322"/>
          </a:xfrm>
          <a:prstGeom prst="rect">
            <a:avLst/>
          </a:prstGeom>
          <a:noFill/>
        </p:spPr>
        <p:txBody>
          <a:bodyPr wrap="square" rtlCol="0">
            <a:spAutoFit/>
          </a:bodyPr>
          <a:lstStyle/>
          <a:p>
            <a:r>
              <a:rPr lang="en-US" b="1" dirty="0">
                <a:cs typeface="Optima"/>
              </a:rPr>
              <a:t>Contrastive Features:</a:t>
            </a:r>
          </a:p>
          <a:p>
            <a:pPr marL="457200" indent="-228600">
              <a:buFont typeface="Wingdings" panose="05000000000000000000" pitchFamily="2" charset="2"/>
              <a:buChar char="§"/>
            </a:pPr>
            <a:r>
              <a:rPr lang="en-US" dirty="0">
                <a:cs typeface="Optima"/>
              </a:rPr>
              <a:t> How is _____ different from things similar to it?</a:t>
            </a:r>
          </a:p>
          <a:p>
            <a:pPr marL="457200" indent="-228600">
              <a:buFont typeface="Wingdings" panose="05000000000000000000" pitchFamily="2" charset="2"/>
              <a:buChar char="§"/>
            </a:pPr>
            <a:r>
              <a:rPr lang="en-US" dirty="0">
                <a:cs typeface="Optima"/>
              </a:rPr>
              <a:t> How has it been different for me?</a:t>
            </a:r>
          </a:p>
          <a:p>
            <a:pPr marL="457200" indent="-228600">
              <a:buFont typeface="Wingdings" panose="05000000000000000000" pitchFamily="2" charset="2"/>
              <a:buChar char="§"/>
            </a:pPr>
            <a:endParaRPr lang="en-US" dirty="0">
              <a:cs typeface="Optima"/>
            </a:endParaRPr>
          </a:p>
          <a:p>
            <a:r>
              <a:rPr lang="en-US" b="1" dirty="0">
                <a:cs typeface="Optima"/>
              </a:rPr>
              <a:t>Variation:</a:t>
            </a:r>
          </a:p>
          <a:p>
            <a:pPr marL="457200" indent="-228600">
              <a:buFont typeface="Wingdings" panose="05000000000000000000" pitchFamily="2" charset="2"/>
              <a:buChar char="§"/>
            </a:pPr>
            <a:r>
              <a:rPr lang="en-US" dirty="0">
                <a:cs typeface="Optima"/>
              </a:rPr>
              <a:t> How much can _____ change and still be itself?</a:t>
            </a:r>
          </a:p>
          <a:p>
            <a:pPr marL="457200" indent="-228600">
              <a:buFont typeface="Wingdings" panose="05000000000000000000" pitchFamily="2" charset="2"/>
              <a:buChar char="§"/>
            </a:pPr>
            <a:r>
              <a:rPr lang="en-US" dirty="0">
                <a:cs typeface="Optima"/>
              </a:rPr>
              <a:t> How is _____ changing?</a:t>
            </a:r>
          </a:p>
          <a:p>
            <a:pPr marL="457200" indent="-228600">
              <a:buFont typeface="Wingdings" panose="05000000000000000000" pitchFamily="2" charset="2"/>
              <a:buChar char="§"/>
            </a:pPr>
            <a:r>
              <a:rPr lang="en-US" dirty="0">
                <a:cs typeface="Optima"/>
              </a:rPr>
              <a:t> What are the different varieties of  _____?</a:t>
            </a:r>
          </a:p>
          <a:p>
            <a:pPr marL="457200" indent="-228600">
              <a:buFont typeface="Wingdings" panose="05000000000000000000" pitchFamily="2" charset="2"/>
              <a:buChar char="§"/>
            </a:pPr>
            <a:endParaRPr lang="en-US" dirty="0">
              <a:cs typeface="Optima"/>
            </a:endParaRPr>
          </a:p>
          <a:p>
            <a:pPr marL="228600"/>
            <a:endParaRPr lang="en-US" dirty="0">
              <a:cs typeface="Optima"/>
            </a:endParaRPr>
          </a:p>
        </p:txBody>
      </p:sp>
    </p:spTree>
    <p:extLst>
      <p:ext uri="{BB962C8B-B14F-4D97-AF65-F5344CB8AC3E}">
        <p14:creationId xmlns:p14="http://schemas.microsoft.com/office/powerpoint/2010/main" val="81423872"/>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APA7" id="{95A2C0BD-5A8E-224A-ADDE-CE5525B01452}" vid="{8FECD612-194B-FC48-8AEF-6BA0ADAD19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Purdue1</Template>
  <TotalTime>86</TotalTime>
  <Words>3186</Words>
  <Application>Microsoft Office PowerPoint</Application>
  <PresentationFormat>On-screen Show (4:3)</PresentationFormat>
  <Paragraphs>317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Purdue1</vt:lpstr>
      <vt:lpstr>Invention (Prewriting)</vt:lpstr>
      <vt:lpstr>Introduction</vt:lpstr>
      <vt:lpstr>Invention Strategies</vt:lpstr>
      <vt:lpstr>Ask Critical Questions: Classical Topics</vt:lpstr>
      <vt:lpstr>Ask Critical Questions: Classical Topics</vt:lpstr>
      <vt:lpstr>Asking Critical Questions: Classical Topics</vt:lpstr>
      <vt:lpstr>Ask Critical Questions: Stasis Topics</vt:lpstr>
      <vt:lpstr>Ask Critical Questions: Stasis Topics</vt:lpstr>
      <vt:lpstr>Ask Critical Questions: Tagmemics</vt:lpstr>
      <vt:lpstr>Ask Critical Questions: Tagmemics</vt:lpstr>
      <vt:lpstr>Freewriting</vt:lpstr>
      <vt:lpstr>Brainstorming</vt:lpstr>
      <vt:lpstr>Map and Cluster</vt:lpstr>
      <vt:lpstr>Keep a Personal Journal</vt:lpstr>
      <vt:lpstr>Keep a Personal Journal</vt:lpstr>
      <vt:lpstr>Recap: Invention Strategies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Your Résumé</dc:title>
  <dc:creator>Colon, Garrett Ivan</dc:creator>
  <cp:lastModifiedBy>Colon, Garrett Ivan</cp:lastModifiedBy>
  <cp:revision>5</cp:revision>
  <dcterms:created xsi:type="dcterms:W3CDTF">2022-12-22T01:51:56Z</dcterms:created>
  <dcterms:modified xsi:type="dcterms:W3CDTF">2023-03-06T16:05:52Z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2022-12-14T17:52:10Z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363de9d3-6747-4948-a07a-488fb0aa48d1</vt:lpwstr>
  </property>
  <property fmtid="{D5CDD505-2E9C-101B-9397-08002B2CF9AE}" pid="8" name="MSIP_Label_4044bd30-2ed7-4c9d-9d12-46200872a97b_ContentBits">
    <vt:lpwstr>0</vt:lpwstr>
  </property>
</Properties>
</file>