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42_39ECE8DC.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6" r:id="rId1"/>
  </p:sldMasterIdLst>
  <p:notesMasterIdLst>
    <p:notesMasterId r:id="rId20"/>
  </p:notesMasterIdLst>
  <p:sldIdLst>
    <p:sldId id="324" r:id="rId2"/>
    <p:sldId id="258" r:id="rId3"/>
    <p:sldId id="259" r:id="rId4"/>
    <p:sldId id="264" r:id="rId5"/>
    <p:sldId id="263" r:id="rId6"/>
    <p:sldId id="265" r:id="rId7"/>
    <p:sldId id="300" r:id="rId8"/>
    <p:sldId id="316" r:id="rId9"/>
    <p:sldId id="317" r:id="rId10"/>
    <p:sldId id="266" r:id="rId11"/>
    <p:sldId id="318" r:id="rId12"/>
    <p:sldId id="319" r:id="rId13"/>
    <p:sldId id="320" r:id="rId14"/>
    <p:sldId id="321" r:id="rId15"/>
    <p:sldId id="322" r:id="rId16"/>
    <p:sldId id="323" r:id="rId17"/>
    <p:sldId id="267" r:id="rId18"/>
    <p:sldId id="277" r:id="rId19"/>
  </p:sldIdLst>
  <p:sldSz cx="9144000" cy="6858000" type="screen4x3"/>
  <p:notesSz cx="6858000" cy="9144000"/>
  <p:embeddedFontLst>
    <p:embeddedFont>
      <p:font typeface="Acumin Pro" panose="020B0504020202020204" pitchFamily="34" charset="77"/>
      <p:regular r:id="rId21"/>
      <p:bold r:id="rId22"/>
      <p:italic r:id="rId23"/>
      <p:boldItalic r:id="rId24"/>
    </p:embeddedFont>
    <p:embeddedFont>
      <p:font typeface="Acumin Pro Semibold" panose="020B0704020202020204" pitchFamily="34" charset="77"/>
      <p:regular r:id="rId25"/>
      <p:bold r:id="rId26"/>
      <p:italic r:id="rId27"/>
      <p:boldItalic r:id="rId28"/>
    </p:embeddedFont>
    <p:embeddedFont>
      <p:font typeface="Book Antiqua" panose="02040602050305030304" pitchFamily="18" charset="0"/>
      <p:regular r:id="rId29"/>
      <p:bold r:id="rId30"/>
      <p:italic r:id="rId31"/>
      <p:boldItalic r:id="rId32"/>
    </p:embeddedFont>
    <p:embeddedFont>
      <p:font typeface="Franklin Gothic Book" panose="020B0503020102020204" pitchFamily="34" charset="0"/>
      <p:regular r:id="rId33"/>
      <p:italic r:id="rId34"/>
    </p:embeddedFont>
    <p:embeddedFont>
      <p:font typeface="Franklin Gothic Medium" panose="020B0603020102020204" pitchFamily="34" charset="0"/>
      <p:regular r:id="rId35"/>
      <p:italic r:id="rId36"/>
    </p:embeddedFont>
    <p:embeddedFont>
      <p:font typeface="Franklin Gothic Medium Cond" panose="020B0606030402020204" pitchFamily="3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BF791F-FBA3-73BE-3D34-1B3757F82BFB}" name="Juan Carlos Montoya Lopez" initials="JCML" userId="S::montoy22@purdue.edu::3b7bc414-966c-4b3a-ba73-e493cfafdf0c" providerId="AD"/>
  <p188:author id="{727E20DE-7EE6-4522-DBBB-76899E26DC51}" name="Shruti Subramaniyan" initials="SS" userId="S::subra134@purdue.edu::ab65a8d3-ecc7-4853-9d48-e5734c102e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78167B-D9B6-4F23-98F6-95E19B944BA9}" v="4" dt="2025-06-18T18:32:52.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07" autoAdjust="0"/>
    <p:restoredTop sz="70105" autoAdjust="0"/>
  </p:normalViewPr>
  <p:slideViewPr>
    <p:cSldViewPr snapToGrid="0" snapToObjects="1">
      <p:cViewPr varScale="1">
        <p:scale>
          <a:sx n="74" d="100"/>
          <a:sy n="74" d="100"/>
        </p:scale>
        <p:origin x="2320" y="168"/>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comments/modernComment_142_39ECE8DC.xml><?xml version="1.0" encoding="utf-8"?>
<p188:cmLst xmlns:a="http://schemas.openxmlformats.org/drawingml/2006/main" xmlns:r="http://schemas.openxmlformats.org/officeDocument/2006/relationships" xmlns:p188="http://schemas.microsoft.com/office/powerpoint/2018/8/main">
  <p188:cm id="{A4995B14-BCD6-4EDA-AD7D-4083FA3C5EB0}" authorId="{727E20DE-7EE6-4522-DBBB-76899E26DC51}" created="2025-06-10T20:54:24.941">
    <pc:sldMkLst xmlns:pc="http://schemas.microsoft.com/office/powerpoint/2013/main/command">
      <pc:docMk/>
      <pc:sldMk cId="971827420" sldId="322"/>
    </pc:sldMkLst>
    <p188:txBody>
      <a:bodyPr/>
      <a:lstStyle/>
      <a:p>
        <a:r>
          <a:rPr lang="en-US"/>
          <a:t>Updated link to point to the correct page</a:t>
        </a:r>
      </a:p>
    </p188:txBody>
  </p188:cm>
  <p188:cm id="{C26BB311-F4C6-BC43-B553-6FEE56F7EB3D}" authorId="{DBBF791F-FBA3-73BE-3D34-1B3757F82BFB}" created="2025-06-11T17:40:54.398">
    <pc:sldMkLst xmlns:pc="http://schemas.microsoft.com/office/powerpoint/2013/main/command">
      <pc:docMk/>
      <pc:sldMk cId="971827420" sldId="322"/>
    </pc:sldMkLst>
    <p188:replyLst>
      <p188:reply id="{B016919C-F247-45CC-949F-CDF4DCE381E0}" authorId="{727E20DE-7EE6-4522-DBBB-76899E26DC51}" created="2025-06-12T20:40:28.589">
        <p188:txBody>
          <a:bodyPr/>
          <a:lstStyle/>
          <a:p>
            <a:r>
              <a:rPr lang="en-US"/>
              <a:t>I only included one source in the revised version because with both sources plus the explanations, it took up too much space on the page </a:t>
            </a:r>
          </a:p>
        </p188:txBody>
      </p188:reply>
    </p188:replyLst>
    <p188:txBody>
      <a:bodyPr/>
      <a:lstStyle/>
      <a:p>
        <a:r>
          <a:rPr lang="en-US"/>
          <a:t>Maybe the reader may need to help to understand that the picture is an example. Might you consider, making Clear the two references are examples of reliable sources cited correctly and thoroughly. Maybe you could have a text box with the references typed instead that in an image. In this way, the text size and font of the references will match the presentation. You can also frame the image so that any readers see that the references is an image instead of a designing mistake.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86531F-41E1-0642-B8A9-8B1867EF3D98}" type="datetimeFigureOut">
              <a:rPr lang="en-US" smtClean="0"/>
              <a:t>7/24/25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A203F-166C-CB40-A3F0-83BA02E13064}" type="slidenum">
              <a:rPr lang="en-US" smtClean="0"/>
              <a:t>‹#›</a:t>
            </a:fld>
            <a:endParaRPr lang="en-US"/>
          </a:p>
        </p:txBody>
      </p:sp>
    </p:spTree>
    <p:extLst>
      <p:ext uri="{BB962C8B-B14F-4D97-AF65-F5344CB8AC3E}">
        <p14:creationId xmlns:p14="http://schemas.microsoft.com/office/powerpoint/2010/main" val="298181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wl.purdue.edu/owl/general_writing/academic_writing/establishing_arguments/rhetorical_strategi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wl.purdue.edu/owl/research_and_citation/apa_style/apa_formatting_and_style_guide/apa_sample_paper.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ct val="0"/>
              </a:spcBef>
            </a:pPr>
            <a:r>
              <a:rPr lang="en-US" altLang="en-US" b="1" dirty="0"/>
              <a:t>Rationale:  </a:t>
            </a:r>
            <a:r>
              <a:rPr lang="en-US" altLang="en-US" dirty="0"/>
              <a:t>Welcome to “Effective Persuasion: Developing Persuasive Documents.” This presentation is designed to introduce your students to a variety of factors that contribute to strong, effective, and ethical persuasion in their writing. The eighteen slides presented here are designed to aid the facilitator in an interactive presentation of the elements of persuasive writing and include examples and questions. This presentation is ideal for any course in which students will be required to write a persuasive document.</a:t>
            </a:r>
          </a:p>
          <a:p>
            <a:pPr>
              <a:spcBef>
                <a:spcPct val="0"/>
              </a:spcBef>
            </a:pPr>
            <a:endParaRPr lang="en-US" altLang="en-US" dirty="0"/>
          </a:p>
          <a:p>
            <a:pPr>
              <a:spcBef>
                <a:spcPct val="0"/>
              </a:spcBef>
            </a:pPr>
            <a:r>
              <a:rPr lang="en-US" altLang="en-US" dirty="0"/>
              <a:t>This presentation may be supplemented with an OWL handout, “Using Rhetorical Strategies for Persuasion” (</a:t>
            </a:r>
            <a:r>
              <a:rPr lang="en-US" dirty="0">
                <a:hlinkClick r:id="rId3"/>
              </a:rPr>
              <a:t>Rhetorical Strategies - Purdue OWL® - Purdue University</a:t>
            </a:r>
            <a:r>
              <a:rPr lang="en-US" dirty="0"/>
              <a:t>)</a:t>
            </a:r>
            <a:endParaRPr lang="en-US" altLang="en-US" dirty="0">
              <a:ea typeface="Calibri"/>
              <a:cs typeface="Calibri"/>
            </a:endParaRPr>
          </a:p>
          <a:p>
            <a:pPr>
              <a:spcBef>
                <a:spcPct val="0"/>
              </a:spcBef>
            </a:pPr>
            <a:endParaRPr lang="en-US" altLang="en-US" dirty="0"/>
          </a:p>
          <a:p>
            <a:pPr>
              <a:spcBef>
                <a:spcPct val="0"/>
              </a:spcBef>
            </a:pPr>
            <a:r>
              <a:rPr lang="en-US" altLang="en-US" b="1" dirty="0"/>
              <a:t>Directions:</a:t>
            </a:r>
            <a:r>
              <a:rPr lang="en-US" altLang="en-US" dirty="0"/>
              <a:t> Each slide is activated by a single mouse click</a:t>
            </a:r>
          </a:p>
          <a:p>
            <a:pPr>
              <a:spcBef>
                <a:spcPct val="0"/>
              </a:spcBef>
            </a:pPr>
            <a:endParaRPr lang="en-US" altLang="en-US" dirty="0"/>
          </a:p>
          <a:p>
            <a:pPr>
              <a:spcBef>
                <a:spcPct val="0"/>
              </a:spcBef>
            </a:pPr>
            <a:r>
              <a:rPr lang="en-US" altLang="en-US" dirty="0"/>
              <a:t>Writer and Designer: Dana Bisignani, 2007</a:t>
            </a:r>
          </a:p>
          <a:p>
            <a:pPr>
              <a:spcBef>
                <a:spcPct val="0"/>
              </a:spcBef>
            </a:pPr>
            <a:r>
              <a:rPr lang="en-US" altLang="en-US" dirty="0"/>
              <a:t>Contributors:  Muriel Harris, Karen Bishop, Bryan Kopp, Matthew Mooney, David Neyhart, and Andrew Kunka</a:t>
            </a:r>
          </a:p>
          <a:p>
            <a:pPr>
              <a:spcBef>
                <a:spcPct val="0"/>
              </a:spcBef>
            </a:pPr>
            <a:r>
              <a:rPr lang="en-US" altLang="en-US" dirty="0"/>
              <a:t>Design Contributor and Revising Author: Veronika </a:t>
            </a:r>
            <a:r>
              <a:rPr lang="en-US" altLang="en-US" dirty="0" err="1"/>
              <a:t>Maliborska</a:t>
            </a:r>
            <a:r>
              <a:rPr lang="en-US" altLang="en-US" dirty="0"/>
              <a:t>, 2014; Garrett Iván Colón, 2023; Shruti Subramaniyan, 2025</a:t>
            </a:r>
          </a:p>
          <a:p>
            <a:pPr>
              <a:spcBef>
                <a:spcPct val="0"/>
              </a:spcBef>
            </a:pPr>
            <a:endParaRPr lang="en-US" altLang="en-US" dirty="0"/>
          </a:p>
          <a:p>
            <a:pPr>
              <a:spcBef>
                <a:spcPct val="0"/>
              </a:spcBef>
            </a:pPr>
            <a:r>
              <a:rPr lang="en-US" altLang="en-US" dirty="0"/>
              <a:t>Developed with resources courtesy of the Purdue University Writing Lab</a:t>
            </a:r>
          </a:p>
          <a:p>
            <a:pPr>
              <a:spcBef>
                <a:spcPct val="0"/>
              </a:spcBef>
            </a:pPr>
            <a:r>
              <a:rPr lang="en-US" altLang="en-US" dirty="0"/>
              <a:t>Grant funding courtesy of the Multimedia Instructional Development Center at Purdue University</a:t>
            </a:r>
          </a:p>
          <a:p>
            <a:pPr>
              <a:spcBef>
                <a:spcPct val="0"/>
              </a:spcBef>
            </a:pPr>
            <a:r>
              <a:rPr lang="en-US" altLang="en-US" dirty="0">
                <a:cs typeface="Arial" panose="020B0604020202020204" pitchFamily="34" charset="0"/>
              </a:rPr>
              <a:t>© Copyright Purdue University, 2000, 2006</a:t>
            </a:r>
          </a:p>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We’ve already discussed why it’s important to find some common ground, and you need to research both sides of a topic to be able to do so.  Often, it’s tempting to only research the side of the topic for which we’re arguing. However, if you’re going to be persuasive and sound educated about the topic, you’ll need to be able to address the opposing viewpoint as well.  Also, when writing a persuasive essay, you’ll often need to include a counterargument. This is the section in which you can acknowledge and then refute major arguments made by the opposing viewpoint. Being able to predict what arguments a reader might make against you will give the opportunity to disarm these readers ahead of time. This is why it’s so important to think about your audience before you start writing.</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10</a:t>
            </a:fld>
            <a:endParaRPr lang="en-US"/>
          </a:p>
        </p:txBody>
      </p:sp>
    </p:spTree>
    <p:extLst>
      <p:ext uri="{BB962C8B-B14F-4D97-AF65-F5344CB8AC3E}">
        <p14:creationId xmlns:p14="http://schemas.microsoft.com/office/powerpoint/2010/main" val="55236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The most effective persuaders know how to find common ground and let their audience know that they understand where they’re coming from. This is especially true if the topic is controversial and/or your audience has strong opinions about it already. Here’s one example of common ground that you might find for such a topic.  The best way to find that common ground is to research both sides of the issue at hand.</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11</a:t>
            </a:fld>
            <a:endParaRPr lang="en-US"/>
          </a:p>
        </p:txBody>
      </p:sp>
    </p:spTree>
    <p:extLst>
      <p:ext uri="{BB962C8B-B14F-4D97-AF65-F5344CB8AC3E}">
        <p14:creationId xmlns:p14="http://schemas.microsoft.com/office/powerpoint/2010/main" val="318573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If you know how the opposition might react to your argument, you’ll be better equipped to disarm their arguments by creating a strong counterargument.  Here’s one example of how the opposition might react. Can you think of a good counterargument off the tops of your heads?  </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12</a:t>
            </a:fld>
            <a:endParaRPr lang="en-US"/>
          </a:p>
        </p:txBody>
      </p:sp>
    </p:spTree>
    <p:extLst>
      <p:ext uri="{BB962C8B-B14F-4D97-AF65-F5344CB8AC3E}">
        <p14:creationId xmlns:p14="http://schemas.microsoft.com/office/powerpoint/2010/main" val="87472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Hard evidence is always more convincing than simply stating your opinion. Anyone can disagree with your opinion, but if you have statistics to back up your opinion, your argument will be harder to simply dismiss as personal opinion. When it’s clear to your audience that you know what you’re writing and speaking about, this will help establish your credibility.</a:t>
            </a:r>
          </a:p>
          <a:p>
            <a:pPr>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13</a:t>
            </a:fld>
            <a:endParaRPr lang="en-US"/>
          </a:p>
        </p:txBody>
      </p:sp>
    </p:spTree>
    <p:extLst>
      <p:ext uri="{BB962C8B-B14F-4D97-AF65-F5344CB8AC3E}">
        <p14:creationId xmlns:p14="http://schemas.microsoft.com/office/powerpoint/2010/main" val="4147819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Let’s say you’re doing a persuasive paper on crime, and you want to convince your audience that crime rates are down. Which source has more clout? If you were going to cite an expert to back up your argument, which person would be more convincing for your readers? Joe Smith, who was interviewed by the local paper? Or Dr. Susan Worth, who has recently published a study on the rate of violent crime in the United States?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14</a:t>
            </a:fld>
            <a:endParaRPr lang="en-US"/>
          </a:p>
        </p:txBody>
      </p:sp>
    </p:spTree>
    <p:extLst>
      <p:ext uri="{BB962C8B-B14F-4D97-AF65-F5344CB8AC3E}">
        <p14:creationId xmlns:p14="http://schemas.microsoft.com/office/powerpoint/2010/main" val="4002726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The credibility of your sources and the amount of support you have to back up your claim will do much to persuade your audience and establish your credibility.  Remember too that even if your ideas are well-supported, errors like incorrect grammar or poor organization can also hurt your credibility, which is why it’s so important to not only do your research and get your ideas down, but to revise your writing as well. Polished documents are taken more seriously by an audience. The more credible your audience perceives you to be, the better chance you have of them taking your viewpoint seriously.</a:t>
            </a:r>
          </a:p>
          <a:p>
            <a:pPr>
              <a:spcBef>
                <a:spcPct val="0"/>
              </a:spcBef>
            </a:pPr>
            <a:endParaRPr lang="en-US" altLang="en-US" dirty="0"/>
          </a:p>
          <a:p>
            <a:pPr>
              <a:spcBef>
                <a:spcPct val="0"/>
              </a:spcBef>
            </a:pPr>
            <a:r>
              <a:rPr lang="en-US" altLang="en-US" dirty="0"/>
              <a:t>Sample references are in APA style. Source:</a:t>
            </a:r>
          </a:p>
          <a:p>
            <a:pPr>
              <a:spcBef>
                <a:spcPct val="0"/>
              </a:spcBef>
            </a:pPr>
            <a:r>
              <a:rPr lang="en-US" dirty="0">
                <a:hlinkClick r:id="rId3"/>
              </a:rPr>
              <a:t>APA Sample Paper - Purdue OWL® - Purdue University</a:t>
            </a:r>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15</a:t>
            </a:fld>
            <a:endParaRPr lang="en-US"/>
          </a:p>
        </p:txBody>
      </p:sp>
    </p:spTree>
    <p:extLst>
      <p:ext uri="{BB962C8B-B14F-4D97-AF65-F5344CB8AC3E}">
        <p14:creationId xmlns:p14="http://schemas.microsoft.com/office/powerpoint/2010/main" val="2316402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It might be tempting to use only certain parts of information to support your argument, especially if you’re having a hard time finding sources to support your stance on a topic. Doing so, however, is unethical. You are not presenting accurate information to your audience, and if your reader decides to further read your cited source, you will quickly lose credibility when they discover your dishonesty.</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16</a:t>
            </a:fld>
            <a:endParaRPr lang="en-US"/>
          </a:p>
        </p:txBody>
      </p:sp>
    </p:spTree>
    <p:extLst>
      <p:ext uri="{BB962C8B-B14F-4D97-AF65-F5344CB8AC3E}">
        <p14:creationId xmlns:p14="http://schemas.microsoft.com/office/powerpoint/2010/main" val="3224638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Don’t speak or write to your audience as if they don’t know anything, especially if you’re writing for an audience that does have knowledge about the topic already.  It’s insulting. People are more willing to listen if you address them as equals.  </a:t>
            </a:r>
          </a:p>
          <a:p>
            <a:pPr>
              <a:spcBef>
                <a:spcPct val="0"/>
              </a:spcBef>
            </a:pPr>
            <a:endParaRPr lang="en-US" altLang="en-US" dirty="0"/>
          </a:p>
          <a:p>
            <a:pPr>
              <a:spcBef>
                <a:spcPct val="0"/>
              </a:spcBef>
            </a:pPr>
            <a:r>
              <a:rPr lang="en-US" altLang="en-US" dirty="0"/>
              <a:t>Has anyone ever sent you on a guilt trip about something? How did it feel? It’s not a very effective tool for getting people on board either.  </a:t>
            </a:r>
          </a:p>
          <a:p>
            <a:pPr>
              <a:spcBef>
                <a:spcPct val="0"/>
              </a:spcBef>
            </a:pPr>
            <a:endParaRPr lang="en-US" altLang="en-US" dirty="0"/>
          </a:p>
          <a:p>
            <a:pPr>
              <a:spcBef>
                <a:spcPct val="0"/>
              </a:spcBef>
            </a:pPr>
            <a:r>
              <a:rPr lang="en-US" altLang="en-US" dirty="0"/>
              <a:t>Last, people sometimes use the second person “you” when they are trying to get the audience to relate to a topic; however, this can sometimes be perceived as accusation. For example, let’s say you’re writing about the environment. You write, “With every soda can you throw away, you make a landfill bigger.”  Your audience will probably resist this because they may feel as if you’re accusing them of being the problem. Try rewriting it in a more neutral way:  “Aluminum cans can easily be recycled rather than taking up room in landfills.” Don’t put your audience on the defensive. If they’re mad, they won’t listen to what you’re saying.</a:t>
            </a:r>
          </a:p>
          <a:p>
            <a:pPr>
              <a:spcBef>
                <a:spcPct val="0"/>
              </a:spcBef>
            </a:pPr>
            <a:endParaRPr lang="en-US" altLang="en-US" dirty="0"/>
          </a:p>
          <a:p>
            <a:pPr>
              <a:spcBef>
                <a:spcPct val="0"/>
              </a:spcBef>
            </a:pPr>
            <a:r>
              <a:rPr lang="en-US" altLang="en-US" dirty="0"/>
              <a:t>Image source: </a:t>
            </a:r>
            <a:r>
              <a:rPr lang="en-US" altLang="en-US" dirty="0" err="1"/>
              <a:t>www.flickr.com</a:t>
            </a:r>
            <a:r>
              <a:rPr lang="en-US" altLang="en-US" dirty="0"/>
              <a:t> licensed under creative commons.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17</a:t>
            </a:fld>
            <a:endParaRPr lang="en-US"/>
          </a:p>
        </p:txBody>
      </p:sp>
    </p:spTree>
    <p:extLst>
      <p:ext uri="{BB962C8B-B14F-4D97-AF65-F5344CB8AC3E}">
        <p14:creationId xmlns:p14="http://schemas.microsoft.com/office/powerpoint/2010/main" val="1124661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Purdue students in West Lafayette, IN may visit the On-Campus Writing Lab in Krach Leadership Center, 2</a:t>
            </a:r>
            <a:r>
              <a:rPr lang="en-US" altLang="en-US" baseline="30000" dirty="0"/>
              <a:t>nd</a:t>
            </a:r>
            <a:r>
              <a:rPr lang="en-US" altLang="en-US" dirty="0"/>
              <a:t> Floor. Worldwide users may also visit the Purdue OWL to access a large library of writing resources.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18</a:t>
            </a:fld>
            <a:endParaRPr lang="en-US"/>
          </a:p>
        </p:txBody>
      </p:sp>
    </p:spTree>
    <p:extLst>
      <p:ext uri="{BB962C8B-B14F-4D97-AF65-F5344CB8AC3E}">
        <p14:creationId xmlns:p14="http://schemas.microsoft.com/office/powerpoint/2010/main" val="2094453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The following slides will cover the following topics.  We’ll start by discussing the persuasive context and then focus primarily on the role of the audience in the development of a persuasive document. Next, we’ll discuss how to effectively research your topic and various ways to establish your credibility.</a:t>
            </a:r>
          </a:p>
          <a:p>
            <a:pPr>
              <a:spcBef>
                <a:spcPct val="0"/>
              </a:spcBef>
            </a:pPr>
            <a:endParaRPr lang="en-US" altLang="en-US" dirty="0"/>
          </a:p>
          <a:p>
            <a:pPr>
              <a:spcBef>
                <a:spcPct val="0"/>
              </a:spcBef>
            </a:pPr>
            <a:endParaRPr lang="en-US" altLang="en-US" dirty="0"/>
          </a:p>
          <a:p>
            <a:pPr>
              <a:spcBef>
                <a:spcPct val="0"/>
              </a:spcBef>
            </a:pPr>
            <a:r>
              <a:rPr lang="en-US" altLang="en-US" dirty="0"/>
              <a:t>Image source: </a:t>
            </a:r>
            <a:r>
              <a:rPr lang="en-US" altLang="en-US" dirty="0" err="1"/>
              <a:t>www.flickr.com</a:t>
            </a:r>
            <a:r>
              <a:rPr lang="en-US" altLang="en-US" dirty="0"/>
              <a:t> licensed under creative commons.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2</a:t>
            </a:fld>
            <a:endParaRPr lang="en-US"/>
          </a:p>
        </p:txBody>
      </p:sp>
    </p:spTree>
    <p:extLst>
      <p:ext uri="{BB962C8B-B14F-4D97-AF65-F5344CB8AC3E}">
        <p14:creationId xmlns:p14="http://schemas.microsoft.com/office/powerpoint/2010/main" val="384021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First, let’s establish what we mean by persuasive writing.  </a:t>
            </a:r>
          </a:p>
          <a:p>
            <a:pPr eaLnBrk="1" hangingPunct="1"/>
            <a:endParaRPr lang="en-US" altLang="en-US" sz="1200" dirty="0"/>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3</a:t>
            </a:fld>
            <a:endParaRPr lang="en-US"/>
          </a:p>
        </p:txBody>
      </p:sp>
    </p:spTree>
    <p:extLst>
      <p:ext uri="{BB962C8B-B14F-4D97-AF65-F5344CB8AC3E}">
        <p14:creationId xmlns:p14="http://schemas.microsoft.com/office/powerpoint/2010/main" val="257042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You encounter persuasion every day in many forms.  Have you recently been persuaded by something?  Have you been on a web site and been tempted to click on an advertisement or article?  What drew you in?</a:t>
            </a:r>
          </a:p>
          <a:p>
            <a:pPr>
              <a:spcBef>
                <a:spcPct val="0"/>
              </a:spcBef>
            </a:pPr>
            <a:endParaRPr lang="en-US" altLang="en-US" dirty="0"/>
          </a:p>
          <a:p>
            <a:pPr>
              <a:spcBef>
                <a:spcPct val="0"/>
              </a:spcBef>
            </a:pPr>
            <a:r>
              <a:rPr lang="en-US" altLang="en-US" dirty="0"/>
              <a:t>Image source: www.commons.Wikimedia.org licensed under creative commons.</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4</a:t>
            </a:fld>
            <a:endParaRPr lang="en-US"/>
          </a:p>
        </p:txBody>
      </p:sp>
    </p:spTree>
    <p:extLst>
      <p:ext uri="{BB962C8B-B14F-4D97-AF65-F5344CB8AC3E}">
        <p14:creationId xmlns:p14="http://schemas.microsoft.com/office/powerpoint/2010/main" val="331484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In order to create an effective persuasive document, you should consider these important steps.  We’ll go over how to accomplish each of these.  Let’s start with audience.</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5</a:t>
            </a:fld>
            <a:endParaRPr lang="en-US"/>
          </a:p>
        </p:txBody>
      </p:sp>
    </p:spTree>
    <p:extLst>
      <p:ext uri="{BB962C8B-B14F-4D97-AF65-F5344CB8AC3E}">
        <p14:creationId xmlns:p14="http://schemas.microsoft.com/office/powerpoint/2010/main" val="112699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Here are some circumstances you might encounter in which you would need to persuade someone.  Have you ever needed to persuade someone?  What did you persuade your audience to do?  Were you successful?</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6</a:t>
            </a:fld>
            <a:endParaRPr lang="en-US"/>
          </a:p>
        </p:txBody>
      </p:sp>
    </p:spTree>
    <p:extLst>
      <p:ext uri="{BB962C8B-B14F-4D97-AF65-F5344CB8AC3E}">
        <p14:creationId xmlns:p14="http://schemas.microsoft.com/office/powerpoint/2010/main" val="111616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Here are some questions you should ask yourself at the start of any persuasive writing project.</a:t>
            </a:r>
          </a:p>
          <a:p>
            <a:pPr>
              <a:spcBef>
                <a:spcPct val="0"/>
              </a:spcBef>
            </a:pPr>
            <a:endParaRPr lang="en-US" altLang="en-US" dirty="0"/>
          </a:p>
          <a:p>
            <a:pPr>
              <a:spcBef>
                <a:spcPct val="0"/>
              </a:spcBef>
            </a:pPr>
            <a:r>
              <a:rPr lang="en-US" altLang="en-US" dirty="0"/>
              <a:t>It’s important to know something about what your audience believes.  For example, you might use different tactics to persuade an audience who knows little about a topic versus an audience who already has strong beliefs on a topic.  If you understand where your audience is coming from, you can predict how they might react and what kinds of arguments they might find convincing. </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7</a:t>
            </a:fld>
            <a:endParaRPr lang="en-US"/>
          </a:p>
        </p:txBody>
      </p:sp>
    </p:spTree>
    <p:extLst>
      <p:ext uri="{BB962C8B-B14F-4D97-AF65-F5344CB8AC3E}">
        <p14:creationId xmlns:p14="http://schemas.microsoft.com/office/powerpoint/2010/main" val="375319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Here are some more questions you might ask yourself about your audience.  You might also think of other questions, depending on the specific nature of your project.</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8</a:t>
            </a:fld>
            <a:endParaRPr lang="en-US"/>
          </a:p>
        </p:txBody>
      </p:sp>
    </p:spTree>
    <p:extLst>
      <p:ext uri="{BB962C8B-B14F-4D97-AF65-F5344CB8AC3E}">
        <p14:creationId xmlns:p14="http://schemas.microsoft.com/office/powerpoint/2010/main" val="195328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It’s important to back up your argument with plenty of reputable sources and information. But people make decisions with their hearts as well as their minds. While you don’t want to become sentimental about your topic, you </a:t>
            </a:r>
            <a:r>
              <a:rPr lang="en-US" altLang="en-US" i="1" dirty="0"/>
              <a:t>do</a:t>
            </a:r>
            <a:r>
              <a:rPr lang="en-US" altLang="en-US" dirty="0"/>
              <a:t> want your audience to be able to relate to your topic and to feel connected to your concern.  If they don’t care about the topic, why should they bother to change their minds?  </a:t>
            </a:r>
          </a:p>
          <a:p>
            <a:pPr>
              <a:spcBef>
                <a:spcPct val="0"/>
              </a:spcBef>
            </a:pPr>
            <a:endParaRPr lang="en-US" altLang="en-US" dirty="0"/>
          </a:p>
          <a:p>
            <a:pPr>
              <a:spcBef>
                <a:spcPct val="0"/>
              </a:spcBef>
            </a:pPr>
            <a:r>
              <a:rPr lang="en-US" altLang="en-US" dirty="0"/>
              <a:t>Here are some ways you can get your audience more involved. People tend to feel more involved in issues that are local or that directly affect them.  For example, if you’re trying to persuade your town to give more funding to local programs for the homeless, paint an accurate but detailed picture of what someone who’s homeless might go through in one day, or discuss in detail the current lack of resources that are available in your area.  </a:t>
            </a:r>
          </a:p>
          <a:p>
            <a:endParaRPr lang="en-US" dirty="0"/>
          </a:p>
        </p:txBody>
      </p:sp>
      <p:sp>
        <p:nvSpPr>
          <p:cNvPr id="4" name="Slide Number Placeholder 3"/>
          <p:cNvSpPr>
            <a:spLocks noGrp="1"/>
          </p:cNvSpPr>
          <p:nvPr>
            <p:ph type="sldNum" sz="quarter" idx="5"/>
          </p:nvPr>
        </p:nvSpPr>
        <p:spPr/>
        <p:txBody>
          <a:bodyPr/>
          <a:lstStyle/>
          <a:p>
            <a:fld id="{313A203F-166C-CB40-A3F0-83BA02E13064}" type="slidenum">
              <a:rPr lang="en-US" smtClean="0"/>
              <a:t>9</a:t>
            </a:fld>
            <a:endParaRPr lang="en-US"/>
          </a:p>
        </p:txBody>
      </p:sp>
    </p:spTree>
    <p:extLst>
      <p:ext uri="{BB962C8B-B14F-4D97-AF65-F5344CB8AC3E}">
        <p14:creationId xmlns:p14="http://schemas.microsoft.com/office/powerpoint/2010/main" val="1630011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1">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dirty="0"/>
          </a:p>
        </p:txBody>
      </p:sp>
      <p:pic>
        <p:nvPicPr>
          <p:cNvPr id="4" name="Purdue Logo" descr="Purdue Logo">
            <a:extLst>
              <a:ext uri="{FF2B5EF4-FFF2-40B4-BE49-F238E27FC236}">
                <a16:creationId xmlns:a16="http://schemas.microsoft.com/office/drawing/2014/main" id="{27953B1A-8D89-FC00-CDA8-BD7D70E0F343}"/>
              </a:ext>
            </a:extLst>
          </p:cNvPr>
          <p:cNvPicPr>
            <a:picLocks noChangeAspect="1"/>
          </p:cNvPicPr>
          <p:nvPr/>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3240044973"/>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7221A35A-2648-6F9F-10F9-603BA71E45B5}"/>
              </a:ext>
            </a:extLst>
          </p:cNvPr>
          <p:cNvPicPr>
            <a:picLocks noChangeAspect="1"/>
          </p:cNvPicPr>
          <p:nvPr/>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9B6C7409-E40C-4388-20C1-E2C34AAC7D88}"/>
              </a:ext>
            </a:extLst>
          </p:cNvPr>
          <p:cNvSpPr>
            <a:spLocks noGrp="1"/>
          </p:cNvSpPr>
          <p:nvPr>
            <p:ph type="sldNum" sz="quarter" idx="16"/>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75499666"/>
      </p:ext>
    </p:extLst>
  </p:cSld>
  <p:clrMapOvr>
    <a:masterClrMapping/>
  </p:clrMapOvr>
  <p:hf hdr="0" ftr="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pic>
        <p:nvPicPr>
          <p:cNvPr id="5" name="Purdue Logo" descr="Purdue Logo">
            <a:extLst>
              <a:ext uri="{FF2B5EF4-FFF2-40B4-BE49-F238E27FC236}">
                <a16:creationId xmlns:a16="http://schemas.microsoft.com/office/drawing/2014/main" id="{E3AAB972-9CEB-27DE-119B-74B391E60A97}"/>
              </a:ext>
            </a:extLst>
          </p:cNvPr>
          <p:cNvPicPr>
            <a:picLocks noChangeAspect="1"/>
          </p:cNvPicPr>
          <p:nvPr/>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C4507CF-EFC3-A085-E4B9-A7FB07BF7644}"/>
              </a:ext>
            </a:extLst>
          </p:cNvPr>
          <p:cNvSpPr>
            <a:spLocks noGrp="1"/>
          </p:cNvSpPr>
          <p:nvPr>
            <p:ph type="sldNum" sz="quarter" idx="18"/>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48013311"/>
      </p:ext>
    </p:extLst>
  </p:cSld>
  <p:clrMapOvr>
    <a:masterClrMapping/>
  </p:clrMapOvr>
  <p:hf hdr="0" ftr="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6" name="Purdue Logo" descr="Purdue Logo">
            <a:extLst>
              <a:ext uri="{FF2B5EF4-FFF2-40B4-BE49-F238E27FC236}">
                <a16:creationId xmlns:a16="http://schemas.microsoft.com/office/drawing/2014/main" id="{32772CED-5DF0-B9F2-A78A-4E9A3894D7E6}"/>
              </a:ext>
            </a:extLst>
          </p:cNvPr>
          <p:cNvPicPr>
            <a:picLocks noChangeAspect="1"/>
          </p:cNvPicPr>
          <p:nvPr/>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37D15040-CB6D-5233-AA93-DD76CFE00ACA}"/>
              </a:ext>
            </a:extLst>
          </p:cNvPr>
          <p:cNvSpPr>
            <a:spLocks noGrp="1"/>
          </p:cNvSpPr>
          <p:nvPr>
            <p:ph type="sldNum" sz="quarter" idx="1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0958901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44243070-2D61-965C-9E18-B3D7C6ECFB9C}"/>
              </a:ext>
            </a:extLst>
          </p:cNvPr>
          <p:cNvPicPr>
            <a:picLocks noChangeAspect="1"/>
          </p:cNvPicPr>
          <p:nvPr/>
        </p:nvPicPr>
        <p:blipFill>
          <a:blip r:embed="rId2"/>
          <a:stretch>
            <a:fillRect/>
          </a:stretch>
        </p:blipFill>
        <p:spPr>
          <a:xfrm>
            <a:off x="342900" y="6269785"/>
            <a:ext cx="1722665" cy="308353"/>
          </a:xfrm>
          <a:prstGeom prst="rect">
            <a:avLst/>
          </a:prstGeom>
        </p:spPr>
      </p:pic>
      <p:sp>
        <p:nvSpPr>
          <p:cNvPr id="6" name="Slide Number Placeholder 5">
            <a:extLst>
              <a:ext uri="{FF2B5EF4-FFF2-40B4-BE49-F238E27FC236}">
                <a16:creationId xmlns:a16="http://schemas.microsoft.com/office/drawing/2014/main" id="{3A91F588-A349-D254-17C4-4E24C922C1D3}"/>
              </a:ext>
            </a:extLst>
          </p:cNvPr>
          <p:cNvSpPr>
            <a:spLocks noGrp="1"/>
          </p:cNvSpPr>
          <p:nvPr>
            <p:ph type="sldNum" sz="quarter" idx="14"/>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5028600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6" name="Purdue Logo" descr="Purdue Logo">
            <a:extLst>
              <a:ext uri="{FF2B5EF4-FFF2-40B4-BE49-F238E27FC236}">
                <a16:creationId xmlns:a16="http://schemas.microsoft.com/office/drawing/2014/main" id="{E6C8536C-D431-05E3-65BF-25F437B39123}"/>
              </a:ext>
            </a:extLst>
          </p:cNvPr>
          <p:cNvPicPr>
            <a:picLocks noChangeAspect="1"/>
          </p:cNvPicPr>
          <p:nvPr/>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47908EA8-7459-5120-CB09-F686BB674724}"/>
              </a:ext>
            </a:extLst>
          </p:cNvPr>
          <p:cNvSpPr>
            <a:spLocks noGrp="1"/>
          </p:cNvSpPr>
          <p:nvPr>
            <p:ph type="sldNum" sz="quarter" idx="16"/>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8068682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3" name="Purdue Logo" descr="Purdue Logo">
            <a:extLst>
              <a:ext uri="{FF2B5EF4-FFF2-40B4-BE49-F238E27FC236}">
                <a16:creationId xmlns:a16="http://schemas.microsoft.com/office/drawing/2014/main" id="{02895CD1-985A-0246-0A03-652625D8B96E}"/>
              </a:ext>
            </a:extLst>
          </p:cNvPr>
          <p:cNvPicPr>
            <a:picLocks noChangeAspect="1"/>
          </p:cNvPicPr>
          <p:nvPr/>
        </p:nvPicPr>
        <p:blipFill>
          <a:blip r:embed="rId2"/>
          <a:stretch>
            <a:fillRect/>
          </a:stretch>
        </p:blipFill>
        <p:spPr>
          <a:xfrm>
            <a:off x="342900" y="6269785"/>
            <a:ext cx="1722665" cy="308353"/>
          </a:xfrm>
          <a:prstGeom prst="rect">
            <a:avLst/>
          </a:prstGeom>
        </p:spPr>
      </p:pic>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D4BBBE76-BB04-F5A1-7113-49430D9ADB06}"/>
              </a:ext>
            </a:extLst>
          </p:cNvPr>
          <p:cNvSpPr>
            <a:spLocks noGrp="1"/>
          </p:cNvSpPr>
          <p:nvPr>
            <p:ph type="sldNum" sz="quarter" idx="26"/>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0998463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5" name="Purdue Logo" descr="Purdue Logo">
            <a:extLst>
              <a:ext uri="{FF2B5EF4-FFF2-40B4-BE49-F238E27FC236}">
                <a16:creationId xmlns:a16="http://schemas.microsoft.com/office/drawing/2014/main" id="{D14C6799-E59E-5D63-419A-734A1E4ECD22}"/>
              </a:ext>
            </a:extLst>
          </p:cNvPr>
          <p:cNvPicPr>
            <a:picLocks noChangeAspect="1"/>
          </p:cNvPicPr>
          <p:nvPr/>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C854C82E-83EC-CA0F-5313-8A450D395973}"/>
              </a:ext>
            </a:extLst>
          </p:cNvPr>
          <p:cNvSpPr>
            <a:spLocks noGrp="1"/>
          </p:cNvSpPr>
          <p:nvPr>
            <p:ph type="sldNum" sz="quarter" idx="21"/>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57319345"/>
      </p:ext>
    </p:extLst>
  </p:cSld>
  <p:clrMapOvr>
    <a:masterClrMapping/>
  </p:clrMapOvr>
  <p:hf hdr="0" ftr="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4" name="Purdue Logo" descr="Purdue Logo">
            <a:extLst>
              <a:ext uri="{FF2B5EF4-FFF2-40B4-BE49-F238E27FC236}">
                <a16:creationId xmlns:a16="http://schemas.microsoft.com/office/drawing/2014/main" id="{FF1F47B4-C1F8-3104-7C95-F3C41016CDCB}"/>
              </a:ext>
            </a:extLst>
          </p:cNvPr>
          <p:cNvPicPr>
            <a:picLocks noChangeAspect="1"/>
          </p:cNvPicPr>
          <p:nvPr/>
        </p:nvPicPr>
        <p:blipFill>
          <a:blip r:embed="rId2"/>
          <a:stretch>
            <a:fillRect/>
          </a:stretch>
        </p:blipFill>
        <p:spPr>
          <a:xfrm>
            <a:off x="342900" y="6269785"/>
            <a:ext cx="1722665" cy="308353"/>
          </a:xfrm>
          <a:prstGeom prst="rect">
            <a:avLst/>
          </a:prstGeom>
        </p:spPr>
      </p:pic>
      <p:sp>
        <p:nvSpPr>
          <p:cNvPr id="7" name="Slide Number Placeholder 6">
            <a:extLst>
              <a:ext uri="{FF2B5EF4-FFF2-40B4-BE49-F238E27FC236}">
                <a16:creationId xmlns:a16="http://schemas.microsoft.com/office/drawing/2014/main" id="{FE7FF3C0-B493-DBA3-7C75-1B8A2685FBDC}"/>
              </a:ext>
            </a:extLst>
          </p:cNvPr>
          <p:cNvSpPr>
            <a:spLocks noGrp="1"/>
          </p:cNvSpPr>
          <p:nvPr>
            <p:ph type="sldNum" sz="quarter" idx="20"/>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7373499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3" name="Purdue Logo" descr="Purdue Logo">
            <a:extLst>
              <a:ext uri="{FF2B5EF4-FFF2-40B4-BE49-F238E27FC236}">
                <a16:creationId xmlns:a16="http://schemas.microsoft.com/office/drawing/2014/main" id="{71541E48-83C5-5EB5-97B8-98DFEB175EF5}"/>
              </a:ext>
            </a:extLst>
          </p:cNvPr>
          <p:cNvPicPr>
            <a:picLocks noChangeAspect="1"/>
          </p:cNvPicPr>
          <p:nvPr/>
        </p:nvPicPr>
        <p:blipFill>
          <a:blip r:embed="rId2"/>
          <a:stretch>
            <a:fillRect/>
          </a:stretch>
        </p:blipFill>
        <p:spPr>
          <a:xfrm>
            <a:off x="342900" y="6269785"/>
            <a:ext cx="1722665" cy="308353"/>
          </a:xfrm>
          <a:prstGeom prst="rect">
            <a:avLst/>
          </a:prstGeom>
        </p:spPr>
      </p:pic>
      <p:sp>
        <p:nvSpPr>
          <p:cNvPr id="9" name="Slide Number Placeholder 8">
            <a:extLst>
              <a:ext uri="{FF2B5EF4-FFF2-40B4-BE49-F238E27FC236}">
                <a16:creationId xmlns:a16="http://schemas.microsoft.com/office/drawing/2014/main" id="{ECA2C2AD-E170-6DFA-7E9F-837CA6A5C69F}"/>
              </a:ext>
            </a:extLst>
          </p:cNvPr>
          <p:cNvSpPr>
            <a:spLocks noGrp="1"/>
          </p:cNvSpPr>
          <p:nvPr>
            <p:ph type="sldNum" sz="quarter" idx="21"/>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27739051"/>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t">
              <a:spcBef>
                <a:spcPts val="0"/>
              </a:spcBef>
              <a:buFontTx/>
              <a:buNone/>
              <a:defRPr sz="16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r>
              <a:rPr lang="en-US"/>
              <a:t>Click icon to add picture</a:t>
            </a:r>
            <a:endParaRPr lang="en-US" dirty="0"/>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8" name="Slide Number Placeholder 7">
            <a:extLst>
              <a:ext uri="{FF2B5EF4-FFF2-40B4-BE49-F238E27FC236}">
                <a16:creationId xmlns:a16="http://schemas.microsoft.com/office/drawing/2014/main" id="{00493C21-4EE2-0FC6-BB33-B8E9F941653B}"/>
              </a:ext>
            </a:extLst>
          </p:cNvPr>
          <p:cNvSpPr>
            <a:spLocks noGrp="1"/>
          </p:cNvSpPr>
          <p:nvPr>
            <p:ph type="sldNum" sz="quarter" idx="22"/>
          </p:nvPr>
        </p:nvSpPr>
        <p:spPr/>
        <p:txBody>
          <a:bodyPr/>
          <a:lstStyle/>
          <a:p>
            <a:fld id="{8A7A6979-0714-4377-B894-6BE4C2D6E202}" type="slidenum">
              <a:rPr lang="en-US" smtClean="0"/>
              <a:pPr/>
              <a:t>‹#›</a:t>
            </a:fld>
            <a:endParaRPr lang="en-US" dirty="0"/>
          </a:p>
        </p:txBody>
      </p:sp>
      <p:pic>
        <p:nvPicPr>
          <p:cNvPr id="9" name="Picture 8">
            <a:extLst>
              <a:ext uri="{FF2B5EF4-FFF2-40B4-BE49-F238E27FC236}">
                <a16:creationId xmlns:a16="http://schemas.microsoft.com/office/drawing/2014/main" id="{41F98082-E187-BC6A-5277-5B3C0903A082}"/>
              </a:ext>
            </a:extLst>
          </p:cNvPr>
          <p:cNvPicPr>
            <a:picLocks noChangeAspect="1"/>
          </p:cNvPicPr>
          <p:nvPr/>
        </p:nvPicPr>
        <p:blipFill>
          <a:blip r:embed="rId2"/>
          <a:stretch>
            <a:fillRect/>
          </a:stretch>
        </p:blipFill>
        <p:spPr>
          <a:xfrm>
            <a:off x="351064" y="6193522"/>
            <a:ext cx="4318000" cy="457200"/>
          </a:xfrm>
          <a:prstGeom prst="rect">
            <a:avLst/>
          </a:prstGeom>
        </p:spPr>
      </p:pic>
    </p:spTree>
    <p:extLst>
      <p:ext uri="{BB962C8B-B14F-4D97-AF65-F5344CB8AC3E}">
        <p14:creationId xmlns:p14="http://schemas.microsoft.com/office/powerpoint/2010/main" val="1357366440"/>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3/31/23</a:t>
            </a:r>
          </a:p>
        </p:txBody>
      </p:sp>
      <p:pic>
        <p:nvPicPr>
          <p:cNvPr id="5" name="Purdue Logo" descr="Purdue Logo">
            <a:extLst>
              <a:ext uri="{FF2B5EF4-FFF2-40B4-BE49-F238E27FC236}">
                <a16:creationId xmlns:a16="http://schemas.microsoft.com/office/drawing/2014/main" id="{991E72C7-48BD-C239-7F19-37B446DE42EE}"/>
              </a:ext>
            </a:extLst>
          </p:cNvPr>
          <p:cNvPicPr>
            <a:picLocks noChangeAspect="1"/>
          </p:cNvPicPr>
          <p:nvPr/>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3807391566"/>
      </p:ext>
    </p:extLst>
  </p:cSld>
  <p:clrMapOvr>
    <a:overrideClrMapping bg1="lt1" tx1="dk1" bg2="lt2" tx2="dk2" accent1="accent1" accent2="accent2" accent3="accent3" accent4="accent4" accent5="accent5" accent6="accent6" hlink="hlink" folHlink="folHlink"/>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t">
              <a:spcBef>
                <a:spcPts val="0"/>
              </a:spcBef>
              <a:buFontTx/>
              <a:buNone/>
              <a:defRPr sz="1600" b="0" i="0" baseline="0">
                <a:solidFill>
                  <a:schemeClr val="tx1"/>
                </a:solidFill>
                <a:latin typeface="Franklin Gothic Medium Cond" panose="020B0606030402020204" pitchFamily="34" charset="0"/>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dirty="0"/>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pic>
        <p:nvPicPr>
          <p:cNvPr id="2" name="Purdue Logo" descr="Purdue Logo">
            <a:extLst>
              <a:ext uri="{FF2B5EF4-FFF2-40B4-BE49-F238E27FC236}">
                <a16:creationId xmlns:a16="http://schemas.microsoft.com/office/drawing/2014/main" id="{16840224-B911-9DB4-12A7-EBDE3D447284}"/>
              </a:ext>
            </a:extLst>
          </p:cNvPr>
          <p:cNvPicPr>
            <a:picLocks noChangeAspect="1"/>
          </p:cNvPicPr>
          <p:nvPr/>
        </p:nvPicPr>
        <p:blipFill>
          <a:blip r:embed="rId2"/>
          <a:stretch>
            <a:fillRect/>
          </a:stretch>
        </p:blipFill>
        <p:spPr>
          <a:xfrm>
            <a:off x="342900" y="6269785"/>
            <a:ext cx="1722665" cy="308353"/>
          </a:xfrm>
          <a:prstGeom prst="rect">
            <a:avLst/>
          </a:prstGeom>
        </p:spPr>
      </p:pic>
      <p:sp>
        <p:nvSpPr>
          <p:cNvPr id="4" name="Slide Number Placeholder 3">
            <a:extLst>
              <a:ext uri="{FF2B5EF4-FFF2-40B4-BE49-F238E27FC236}">
                <a16:creationId xmlns:a16="http://schemas.microsoft.com/office/drawing/2014/main" id="{2A5A6FF5-B380-71E0-5A80-02C66128B9F0}"/>
              </a:ext>
            </a:extLst>
          </p:cNvPr>
          <p:cNvSpPr>
            <a:spLocks noGrp="1"/>
          </p:cNvSpPr>
          <p:nvPr>
            <p:ph type="sldNum" sz="quarter" idx="26"/>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95652906"/>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000" b="0" i="0" baseline="0">
                <a:solidFill>
                  <a:schemeClr val="bg1"/>
                </a:solidFill>
                <a:latin typeface="Franklin Gothic Medium Cond" panose="020B0606030402020204" pitchFamily="34" charset="0"/>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3" name="Purdue Logo" descr="Purdue Logo">
            <a:extLst>
              <a:ext uri="{FF2B5EF4-FFF2-40B4-BE49-F238E27FC236}">
                <a16:creationId xmlns:a16="http://schemas.microsoft.com/office/drawing/2014/main" id="{4A97DDBF-179C-94C6-3E37-D16A4C82E656}"/>
              </a:ext>
            </a:extLst>
          </p:cNvPr>
          <p:cNvPicPr>
            <a:picLocks noChangeAspect="1"/>
          </p:cNvPicPr>
          <p:nvPr/>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D08294F2-EC68-2D76-0903-15025DDF8C7C}"/>
              </a:ext>
            </a:extLst>
          </p:cNvPr>
          <p:cNvSpPr>
            <a:spLocks noGrp="1"/>
          </p:cNvSpPr>
          <p:nvPr>
            <p:ph type="sldNum" sz="quarter" idx="36"/>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20098687"/>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82938"/>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A8B21D0-9B37-861A-95D4-6F42A4AE2C9F}"/>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530916192"/>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Slide Number Placeholder 2">
            <a:extLst>
              <a:ext uri="{FF2B5EF4-FFF2-40B4-BE49-F238E27FC236}">
                <a16:creationId xmlns:a16="http://schemas.microsoft.com/office/drawing/2014/main" id="{495C32A6-36FD-B92B-21F6-F198BD2441CC}"/>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31551969"/>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bg2"/>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3" name="Purdue Logo" descr="Purdue Logo">
            <a:extLst>
              <a:ext uri="{FF2B5EF4-FFF2-40B4-BE49-F238E27FC236}">
                <a16:creationId xmlns:a16="http://schemas.microsoft.com/office/drawing/2014/main" id="{7C34ED6E-B67E-0025-71C7-DB53F4649689}"/>
              </a:ext>
            </a:extLst>
          </p:cNvPr>
          <p:cNvPicPr>
            <a:picLocks noChangeAspect="1"/>
          </p:cNvPicPr>
          <p:nvPr/>
        </p:nvPicPr>
        <p:blipFill>
          <a:blip r:embed="rId3"/>
          <a:stretch>
            <a:fillRect/>
          </a:stretch>
        </p:blipFill>
        <p:spPr>
          <a:xfrm>
            <a:off x="767443" y="5853639"/>
            <a:ext cx="2164600" cy="387457"/>
          </a:xfrm>
          <a:prstGeom prst="rect">
            <a:avLst/>
          </a:prstGeom>
        </p:spPr>
      </p:pic>
    </p:spTree>
    <p:extLst>
      <p:ext uri="{BB962C8B-B14F-4D97-AF65-F5344CB8AC3E}">
        <p14:creationId xmlns:p14="http://schemas.microsoft.com/office/powerpoint/2010/main" val="3110893817"/>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add contact info</a:t>
            </a:r>
          </a:p>
        </p:txBody>
      </p:sp>
      <p:pic>
        <p:nvPicPr>
          <p:cNvPr id="6" name="Purdue Logo" descr="Purdue Logo">
            <a:extLst>
              <a:ext uri="{FF2B5EF4-FFF2-40B4-BE49-F238E27FC236}">
                <a16:creationId xmlns:a16="http://schemas.microsoft.com/office/drawing/2014/main" id="{0A142358-0FE4-9B97-6440-26990DA32966}"/>
              </a:ext>
            </a:extLst>
          </p:cNvPr>
          <p:cNvPicPr>
            <a:picLocks noChangeAspect="1"/>
          </p:cNvPicPr>
          <p:nvPr/>
        </p:nvPicPr>
        <p:blipFill>
          <a:blip r:embed="rId3"/>
          <a:stretch>
            <a:fillRect/>
          </a:stretch>
        </p:blipFill>
        <p:spPr>
          <a:xfrm>
            <a:off x="767443" y="5843190"/>
            <a:ext cx="2164600" cy="387458"/>
          </a:xfrm>
          <a:prstGeom prst="rect">
            <a:avLst/>
          </a:prstGeom>
        </p:spPr>
      </p:pic>
    </p:spTree>
    <p:extLst>
      <p:ext uri="{BB962C8B-B14F-4D97-AF65-F5344CB8AC3E}">
        <p14:creationId xmlns:p14="http://schemas.microsoft.com/office/powerpoint/2010/main" val="2046375951"/>
      </p:ext>
    </p:extLst>
  </p:cSld>
  <p:clrMapOvr>
    <a:overrideClrMapping bg1="lt1" tx1="dk1" bg2="lt2" tx2="dk2" accent1="accent1" accent2="accent2" accent3="accent3" accent4="accent4" accent5="accent5" accent6="accent6" hlink="hlink" folHlink="folHlink"/>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Slide - Copy">
    <p:bg>
      <p:bgPr>
        <a:solidFill>
          <a:schemeClr val="accent4"/>
        </a:solidFill>
        <a:effectLst/>
      </p:bgPr>
    </p:bg>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3" y="1345166"/>
            <a:ext cx="5491495"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7/24/25</a:t>
            </a:fld>
            <a:endParaRPr lang="en-US" dirty="0"/>
          </a:p>
        </p:txBody>
      </p: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274579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4" y="442674"/>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79" y="1345166"/>
            <a:ext cx="5466371"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0" y="6202177"/>
            <a:ext cx="843637"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7/24/25</a:t>
            </a:fld>
            <a:endParaRPr lang="en-US" dirty="0"/>
          </a:p>
        </p:txBody>
      </p: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261143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8" y="1877220"/>
            <a:ext cx="6128758" cy="1938992"/>
          </a:xfrm>
          <a:prstGeom prst="rect">
            <a:avLst/>
          </a:prstGeom>
          <a:noFill/>
        </p:spPr>
        <p:txBody>
          <a:bodyPr wrap="square" lIns="0" tIns="0" rIns="0" bIns="0" rtlCol="0">
            <a:spAutoFit/>
          </a:bodyPr>
          <a:lstStyle/>
          <a:p>
            <a:r>
              <a:rPr lang="en-US"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dirty="0">
                <a:solidFill>
                  <a:schemeClr val="bg1"/>
                </a:solidFill>
                <a:effectLst/>
                <a:latin typeface="Acumin Pro" panose="020B0504020202020204" pitchFamily="34" charset="77"/>
              </a:rPr>
            </a:br>
            <a:r>
              <a:rPr lang="en-US"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7" y="4133385"/>
            <a:ext cx="5765747" cy="754822"/>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2"/>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a:prstGeom prst="rect">
            <a:avLst/>
          </a:prstGeom>
        </p:spPr>
        <p:txBody>
          <a:bodyPr/>
          <a:lstStyle>
            <a:lvl1pPr>
              <a:defRPr>
                <a:solidFill>
                  <a:schemeClr val="accent4">
                    <a:alpha val="70000"/>
                  </a:schemeClr>
                </a:solidFill>
              </a:defRPr>
            </a:lvl1pPr>
          </a:lstStyle>
          <a:p>
            <a:fld id="{049DC8E1-D369-0F48-9062-BB068AFD07CE}" type="datetime1">
              <a:rPr lang="en-US" smtClean="0"/>
              <a:pPr/>
              <a:t>7/24/25</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264">
          <p15:clr>
            <a:srgbClr val="FBAE40"/>
          </p15:clr>
        </p15:guide>
        <p15:guide id="8" orient="horz" pos="192">
          <p15:clr>
            <a:srgbClr val="FBAE40"/>
          </p15:clr>
        </p15:guide>
        <p15:guide id="9" pos="6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a:defRPr sz="400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1">
                <a:solidFill>
                  <a:schemeClr val="tx1"/>
                </a:solidFill>
                <a:latin typeface="+mn-lt"/>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Subtitle style</a:t>
            </a:r>
          </a:p>
        </p:txBody>
      </p:sp>
      <p:sp>
        <p:nvSpPr>
          <p:cNvPr id="3" name="Slide Number Placeholder 2">
            <a:extLst>
              <a:ext uri="{FF2B5EF4-FFF2-40B4-BE49-F238E27FC236}">
                <a16:creationId xmlns:a16="http://schemas.microsoft.com/office/drawing/2014/main" id="{68D1B22C-85ED-0FDF-E153-688207C390D9}"/>
              </a:ext>
            </a:extLst>
          </p:cNvPr>
          <p:cNvSpPr>
            <a:spLocks noGrp="1"/>
          </p:cNvSpPr>
          <p:nvPr>
            <p:ph type="sldNum" sz="quarter" idx="11"/>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26182805"/>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r>
              <a:rPr lang="en-US"/>
              <a:t>Click icon to add picture</a:t>
            </a:r>
          </a:p>
        </p:txBody>
      </p:sp>
    </p:spTree>
    <p:extLst>
      <p:ext uri="{BB962C8B-B14F-4D97-AF65-F5344CB8AC3E}">
        <p14:creationId xmlns:p14="http://schemas.microsoft.com/office/powerpoint/2010/main" val="322803381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Copy">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6ED1EDF2-6497-CC90-CFD1-1F7C473B2310}"/>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48407147"/>
      </p:ext>
    </p:extLst>
  </p:cSld>
  <p:clrMapOvr>
    <a:masterClrMapping/>
  </p:clrMapOvr>
  <p:hf hdr="0" ftr="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Copy - 2 Column">
    <p:spTree>
      <p:nvGrpSpPr>
        <p:cNvPr id="1" name=""/>
        <p:cNvGrpSpPr/>
        <p:nvPr/>
      </p:nvGrpSpPr>
      <p:grpSpPr>
        <a:xfrm>
          <a:off x="0" y="0"/>
          <a:ext cx="0" cy="0"/>
          <a:chOff x="0" y="0"/>
          <a:chExt cx="0" cy="0"/>
        </a:xfrm>
      </p:grpSpPr>
      <p:pic>
        <p:nvPicPr>
          <p:cNvPr id="3" name="Purdue Logo" descr="Purdue Logo">
            <a:extLst>
              <a:ext uri="{FF2B5EF4-FFF2-40B4-BE49-F238E27FC236}">
                <a16:creationId xmlns:a16="http://schemas.microsoft.com/office/drawing/2014/main" id="{0DA2E29B-51BD-9EF7-2A62-D2F86A01EE58}"/>
              </a:ext>
            </a:extLst>
          </p:cNvPr>
          <p:cNvPicPr>
            <a:picLocks noChangeAspect="1"/>
          </p:cNvPicPr>
          <p:nvPr/>
        </p:nvPicPr>
        <p:blipFill>
          <a:blip r:embed="rId2"/>
          <a:stretch>
            <a:fillRect/>
          </a:stretch>
        </p:blipFill>
        <p:spPr>
          <a:xfrm>
            <a:off x="342900" y="6269785"/>
            <a:ext cx="1722665" cy="308353"/>
          </a:xfrm>
          <a:prstGeom prst="rect">
            <a:avLst/>
          </a:prstGeom>
        </p:spPr>
      </p:pic>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Franklin Gothic Book" panose="020B0503020102020204" pitchFamily="34" charset="0"/>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F784AF65-E927-86B0-FC60-81F49DC6187E}"/>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33745"/>
      </p:ext>
    </p:extLst>
  </p:cSld>
  <p:clrMapOvr>
    <a:masterClrMapping/>
  </p:clrMapOvr>
  <p:hf hdr="0" ftr="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endParaRPr lang="en-US" dirty="0"/>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7" name="Purdue Logo" descr="Purdue Logo">
            <a:extLst>
              <a:ext uri="{FF2B5EF4-FFF2-40B4-BE49-F238E27FC236}">
                <a16:creationId xmlns:a16="http://schemas.microsoft.com/office/drawing/2014/main" id="{E5D3423E-06BB-9735-48C8-9AC2842045AB}"/>
              </a:ext>
            </a:extLst>
          </p:cNvPr>
          <p:cNvPicPr>
            <a:picLocks noChangeAspect="1"/>
          </p:cNvPicPr>
          <p:nvPr/>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E3AE2ED7-F46C-3808-A251-0EE750182D42}"/>
              </a:ext>
            </a:extLst>
          </p:cNvPr>
          <p:cNvSpPr>
            <a:spLocks noGrp="1"/>
          </p:cNvSpPr>
          <p:nvPr>
            <p:ph type="sldNum" sz="quarter" idx="15"/>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10852630"/>
      </p:ext>
    </p:extLst>
  </p:cSld>
  <p:clrMapOvr>
    <a:masterClrMapping/>
  </p:clrMapOvr>
  <p:hf hdr="0" ftr="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4" name="Purdue Logo" descr="Purdue Logo">
            <a:extLst>
              <a:ext uri="{FF2B5EF4-FFF2-40B4-BE49-F238E27FC236}">
                <a16:creationId xmlns:a16="http://schemas.microsoft.com/office/drawing/2014/main" id="{EDABB844-3818-42EE-9372-04EA07390807}"/>
              </a:ext>
            </a:extLst>
          </p:cNvPr>
          <p:cNvPicPr>
            <a:picLocks noChangeAspect="1"/>
          </p:cNvPicPr>
          <p:nvPr/>
        </p:nvPicPr>
        <p:blipFill>
          <a:blip r:embed="rId2"/>
          <a:stretch>
            <a:fillRect/>
          </a:stretch>
        </p:blipFill>
        <p:spPr>
          <a:xfrm>
            <a:off x="342900" y="6269785"/>
            <a:ext cx="1722665" cy="308353"/>
          </a:xfrm>
          <a:prstGeom prst="rect">
            <a:avLst/>
          </a:prstGeom>
        </p:spPr>
      </p:pic>
      <p:sp>
        <p:nvSpPr>
          <p:cNvPr id="5" name="Slide Number Placeholder 4">
            <a:extLst>
              <a:ext uri="{FF2B5EF4-FFF2-40B4-BE49-F238E27FC236}">
                <a16:creationId xmlns:a16="http://schemas.microsoft.com/office/drawing/2014/main" id="{5189B2E1-CAD7-D7BC-B523-9F175D333686}"/>
              </a:ext>
            </a:extLst>
          </p:cNvPr>
          <p:cNvSpPr>
            <a:spLocks noGrp="1"/>
          </p:cNvSpPr>
          <p:nvPr>
            <p:ph type="sldNum" sz="quarter" idx="14"/>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79667693"/>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a:lvl1pPr>
            <a:lvl2pPr>
              <a:defRPr sz="1700"/>
            </a:lvl2pPr>
            <a:lvl3pPr>
              <a:defRPr sz="1600"/>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pic>
        <p:nvPicPr>
          <p:cNvPr id="5" name="Purdue Logo" descr="Purdue Logo">
            <a:extLst>
              <a:ext uri="{FF2B5EF4-FFF2-40B4-BE49-F238E27FC236}">
                <a16:creationId xmlns:a16="http://schemas.microsoft.com/office/drawing/2014/main" id="{ED36B521-DA27-439D-D385-E7825E54C24E}"/>
              </a:ext>
            </a:extLst>
          </p:cNvPr>
          <p:cNvPicPr>
            <a:picLocks noChangeAspect="1"/>
          </p:cNvPicPr>
          <p:nvPr/>
        </p:nvPicPr>
        <p:blipFill>
          <a:blip r:embed="rId2"/>
          <a:stretch>
            <a:fillRect/>
          </a:stretch>
        </p:blipFill>
        <p:spPr>
          <a:xfrm>
            <a:off x="342900" y="6269785"/>
            <a:ext cx="1722665" cy="308353"/>
          </a:xfrm>
          <a:prstGeom prst="rect">
            <a:avLst/>
          </a:prstGeom>
        </p:spPr>
      </p:pic>
      <p:sp>
        <p:nvSpPr>
          <p:cNvPr id="3" name="Slide Number Placeholder 2">
            <a:extLst>
              <a:ext uri="{FF2B5EF4-FFF2-40B4-BE49-F238E27FC236}">
                <a16:creationId xmlns:a16="http://schemas.microsoft.com/office/drawing/2014/main" id="{8D1B1CBC-6790-5C40-1FCC-1AF80EF7DE26}"/>
              </a:ext>
            </a:extLst>
          </p:cNvPr>
          <p:cNvSpPr>
            <a:spLocks noGrp="1"/>
          </p:cNvSpPr>
          <p:nvPr>
            <p:ph type="sldNum" sz="quarter" idx="19"/>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7070170"/>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C510E42B-CA01-3C5C-40BB-5E88C5A09212}"/>
              </a:ext>
            </a:extLst>
          </p:cNvPr>
          <p:cNvSpPr>
            <a:spLocks noGrp="1"/>
          </p:cNvSpPr>
          <p:nvPr>
            <p:ph type="sldNum" sz="quarter" idx="4"/>
          </p:nvPr>
        </p:nvSpPr>
        <p:spPr>
          <a:xfrm>
            <a:off x="77009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558710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3" r:id="rId26"/>
    <p:sldLayoutId id="2147483754" r:id="rId27"/>
    <p:sldLayoutId id="2147483725" r:id="rId28"/>
  </p:sldLayoutIdLst>
  <p:hf hdr="0" ftr="0"/>
  <p:txStyles>
    <p:titleStyle>
      <a:lvl1pPr algn="l" defTabSz="685800" rtl="0" eaLnBrk="1" fontAlgn="t" latinLnBrk="0" hangingPunct="1">
        <a:lnSpc>
          <a:spcPct val="90000"/>
        </a:lnSpc>
        <a:spcBef>
          <a:spcPct val="0"/>
        </a:spcBef>
        <a:buNone/>
        <a:defRPr lang="en-US" sz="3600" b="0" i="1" kern="1200" cap="none" baseline="0" dirty="0">
          <a:solidFill>
            <a:schemeClr val="tx1"/>
          </a:solidFill>
          <a:latin typeface="Franklin Gothic Medium Cond" panose="020B06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42_39ECE8DC.xml"/><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hyperlink" Target="mailto:owl@owl.english.purdue.edu"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p:txBody>
          <a:bodyPr/>
          <a:lstStyle/>
          <a:p>
            <a:r>
              <a:rPr lang="en-US" b="1" spc="-100" dirty="0">
                <a:latin typeface="Franklin Gothic Book" panose="020B0503020102020204" pitchFamily="34" charset="0"/>
                <a:cs typeface="Book Antiqua"/>
              </a:rPr>
              <a:t>EFFECTIVE PERSUASION</a:t>
            </a:r>
            <a:endParaRPr lang="en-US" b="1" dirty="0"/>
          </a:p>
        </p:txBody>
      </p:sp>
      <p:sp>
        <p:nvSpPr>
          <p:cNvPr id="4" name="Text Placeholder 3">
            <a:extLst>
              <a:ext uri="{FF2B5EF4-FFF2-40B4-BE49-F238E27FC236}">
                <a16:creationId xmlns:a16="http://schemas.microsoft.com/office/drawing/2014/main" id="{0C218A17-096C-AED1-C745-D58ECF2EFEFF}"/>
              </a:ext>
            </a:extLst>
          </p:cNvPr>
          <p:cNvSpPr>
            <a:spLocks noGrp="1"/>
          </p:cNvSpPr>
          <p:nvPr>
            <p:ph type="body" sz="quarter" idx="11"/>
          </p:nvPr>
        </p:nvSpPr>
        <p:spPr/>
        <p:txBody>
          <a:bodyPr/>
          <a:lstStyle/>
          <a:p>
            <a:fld id="{B0E07FBD-239D-AA49-9147-F0C0929C1B1D}" type="datetime1">
              <a:rPr lang="en-US" smtClean="0"/>
              <a:t>7/24/25</a:t>
            </a:fld>
            <a:endParaRPr lang="en-US" dirty="0"/>
          </a:p>
        </p:txBody>
      </p:sp>
      <p:sp>
        <p:nvSpPr>
          <p:cNvPr id="6" name="Text Placeholder 2">
            <a:extLst>
              <a:ext uri="{FF2B5EF4-FFF2-40B4-BE49-F238E27FC236}">
                <a16:creationId xmlns:a16="http://schemas.microsoft.com/office/drawing/2014/main" id="{90A43C45-5D31-79A9-09F5-39707992D301}"/>
              </a:ext>
            </a:extLst>
          </p:cNvPr>
          <p:cNvSpPr>
            <a:spLocks noGrp="1"/>
          </p:cNvSpPr>
          <p:nvPr>
            <p:ph type="body" sz="quarter" idx="10"/>
          </p:nvPr>
        </p:nvSpPr>
        <p:spPr>
          <a:xfrm>
            <a:off x="767442" y="2629339"/>
            <a:ext cx="7144105" cy="449263"/>
          </a:xfrm>
        </p:spPr>
        <p:txBody>
          <a:bodyPr/>
          <a:lstStyle/>
          <a:p>
            <a:r>
              <a:rPr lang="en-US" dirty="0">
                <a:solidFill>
                  <a:schemeClr val="bg2"/>
                </a:solidFill>
              </a:rPr>
              <a:t>Developing Persuasive Documents</a:t>
            </a:r>
          </a:p>
        </p:txBody>
      </p:sp>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455509"/>
          </a:xfrm>
        </p:spPr>
        <p:txBody>
          <a:bodyPr/>
          <a:lstStyle/>
          <a:p>
            <a:r>
              <a:rPr lang="en-US" sz="3200" dirty="0">
                <a:solidFill>
                  <a:schemeClr val="bg1"/>
                </a:solidFill>
                <a:latin typeface="Franklin Gothic Book" panose="020B0503020102020204" pitchFamily="34" charset="0"/>
              </a:rPr>
              <a:t>Researching an Issue</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10</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2">
            <a:extLst>
              <a:ext uri="{FF2B5EF4-FFF2-40B4-BE49-F238E27FC236}">
                <a16:creationId xmlns:a16="http://schemas.microsoft.com/office/drawing/2014/main" id="{153B7946-FED3-2D5D-382A-15AD7F5E255A}"/>
              </a:ext>
            </a:extLst>
          </p:cNvPr>
          <p:cNvSpPr txBox="1"/>
          <p:nvPr/>
        </p:nvSpPr>
        <p:spPr>
          <a:xfrm>
            <a:off x="472193" y="1264172"/>
            <a:ext cx="6721475" cy="4152932"/>
          </a:xfrm>
          <a:prstGeom prst="rect">
            <a:avLst/>
          </a:prstGeom>
          <a:noFill/>
        </p:spPr>
        <p:txBody>
          <a:bodyPr lIns="91440" tIns="45720" rIns="91440" bIns="45720" anchor="t">
            <a:spAutoFit/>
          </a:bodyPr>
          <a:lstStyle/>
          <a:p>
            <a:pPr fontAlgn="auto">
              <a:lnSpc>
                <a:spcPct val="200000"/>
              </a:lnSpc>
              <a:spcBef>
                <a:spcPts val="0"/>
              </a:spcBef>
              <a:spcAft>
                <a:spcPts val="0"/>
              </a:spcAft>
              <a:defRPr/>
            </a:pPr>
            <a:r>
              <a:rPr lang="en-US" sz="2000" b="1" dirty="0">
                <a:solidFill>
                  <a:schemeClr val="bg1"/>
                </a:solidFill>
                <a:latin typeface="Franklin Gothic Book" panose="020B0503020102020204" pitchFamily="34" charset="0"/>
                <a:cs typeface="Optima"/>
              </a:rPr>
              <a:t>Become familiar with </a:t>
            </a:r>
            <a:r>
              <a:rPr lang="en-US" sz="2000" b="1" i="1" dirty="0">
                <a:solidFill>
                  <a:schemeClr val="bg1"/>
                </a:solidFill>
                <a:latin typeface="Franklin Gothic Book" panose="020B0503020102020204" pitchFamily="34" charset="0"/>
                <a:cs typeface="Optima"/>
              </a:rPr>
              <a:t>all</a:t>
            </a:r>
            <a:r>
              <a:rPr lang="en-US" sz="2000" b="1" dirty="0">
                <a:solidFill>
                  <a:schemeClr val="bg1"/>
                </a:solidFill>
                <a:latin typeface="Franklin Gothic Book" panose="020B0503020102020204" pitchFamily="34" charset="0"/>
                <a:cs typeface="Optima"/>
              </a:rPr>
              <a:t> sides of an issue.</a:t>
            </a:r>
            <a:endParaRPr lang="en-US" sz="2000" dirty="0">
              <a:solidFill>
                <a:schemeClr val="bg1"/>
              </a:solidFill>
              <a:latin typeface="Franklin Gothic Book" panose="020B0503020102020204" pitchFamily="34" charset="0"/>
            </a:endParaRPr>
          </a:p>
          <a:p>
            <a:pPr fontAlgn="auto">
              <a:lnSpc>
                <a:spcPct val="200000"/>
              </a:lnSpc>
              <a:spcBef>
                <a:spcPts val="0"/>
              </a:spcBef>
              <a:spcAft>
                <a:spcPts val="0"/>
              </a:spcAft>
              <a:defRPr/>
            </a:pPr>
            <a:r>
              <a:rPr lang="en-US" sz="2000" dirty="0">
                <a:solidFill>
                  <a:schemeClr val="bg1"/>
                </a:solidFill>
                <a:latin typeface="Franklin Gothic Book" panose="020B0503020102020204" pitchFamily="34" charset="0"/>
                <a:cs typeface="Optima"/>
              </a:rPr>
              <a:t>You can try to:</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Find common ground.</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Understand the history of the topic.</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Predict counterarguments your audience might make.</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Find strong support for your own perspective.</a:t>
            </a:r>
          </a:p>
          <a:p>
            <a:pPr fontAlgn="auto">
              <a:lnSpc>
                <a:spcPct val="150000"/>
              </a:lnSpc>
              <a:spcBef>
                <a:spcPts val="0"/>
              </a:spcBef>
              <a:spcAft>
                <a:spcPts val="0"/>
              </a:spcAft>
              <a:defRPr/>
            </a:pPr>
            <a:endParaRPr lang="en-US" dirty="0">
              <a:ea typeface="+mn-ea"/>
              <a:cs typeface="Optima"/>
            </a:endParaRPr>
          </a:p>
        </p:txBody>
      </p:sp>
    </p:spTree>
    <p:extLst>
      <p:ext uri="{BB962C8B-B14F-4D97-AF65-F5344CB8AC3E}">
        <p14:creationId xmlns:p14="http://schemas.microsoft.com/office/powerpoint/2010/main" val="8142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455509"/>
          </a:xfrm>
        </p:spPr>
        <p:txBody>
          <a:bodyPr/>
          <a:lstStyle/>
          <a:p>
            <a:r>
              <a:rPr lang="en-US" sz="3200" dirty="0">
                <a:solidFill>
                  <a:schemeClr val="bg1"/>
                </a:solidFill>
                <a:latin typeface="Franklin Gothic Book" panose="020B0503020102020204" pitchFamily="34" charset="0"/>
              </a:rPr>
              <a:t>Researching an Issue</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11</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5">
            <a:extLst>
              <a:ext uri="{FF2B5EF4-FFF2-40B4-BE49-F238E27FC236}">
                <a16:creationId xmlns:a16="http://schemas.microsoft.com/office/drawing/2014/main" id="{446F0326-14B4-66C8-8644-C47B6B044EC0}"/>
              </a:ext>
            </a:extLst>
          </p:cNvPr>
          <p:cNvSpPr txBox="1">
            <a:spLocks noChangeArrowheads="1"/>
          </p:cNvSpPr>
          <p:nvPr/>
        </p:nvSpPr>
        <p:spPr bwMode="auto">
          <a:xfrm>
            <a:off x="472193" y="1239120"/>
            <a:ext cx="6721475" cy="415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Book Antiqua" panose="02040602050305030304" pitchFamily="18" charset="0"/>
                <a:ea typeface="ＭＳ Ｐゴシック" panose="020B0600070205080204" pitchFamily="34" charset="-128"/>
              </a:defRPr>
            </a:lvl1pPr>
            <a:lvl2pPr>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nSpc>
                <a:spcPct val="200000"/>
              </a:lnSpc>
            </a:pPr>
            <a:r>
              <a:rPr lang="en-US" altLang="en-US" sz="2000" b="1" dirty="0">
                <a:solidFill>
                  <a:schemeClr val="bg1"/>
                </a:solidFill>
                <a:latin typeface="Franklin Gothic Book" panose="020B0503020102020204" pitchFamily="34" charset="0"/>
                <a:ea typeface="ＭＳ Ｐゴシック"/>
              </a:rPr>
              <a:t>Find common ground with your audience.</a:t>
            </a:r>
            <a:endParaRPr lang="en-US" sz="2000" dirty="0">
              <a:solidFill>
                <a:schemeClr val="bg1"/>
              </a:solidFill>
              <a:latin typeface="Franklin Gothic Book" panose="020B0503020102020204" pitchFamily="34" charset="0"/>
            </a:endParaRPr>
          </a:p>
          <a:p>
            <a:pPr>
              <a:lnSpc>
                <a:spcPct val="200000"/>
              </a:lnSpc>
            </a:pPr>
            <a:r>
              <a:rPr lang="en-US" altLang="en-US" sz="2000" dirty="0">
                <a:solidFill>
                  <a:schemeClr val="bg1"/>
                </a:solidFill>
                <a:latin typeface="Franklin Gothic Book" panose="020B0503020102020204" pitchFamily="34" charset="0"/>
              </a:rPr>
              <a:t>For example:</a:t>
            </a:r>
          </a:p>
          <a:p>
            <a:pPr marL="800100" lvl="1" indent="-342900">
              <a:lnSpc>
                <a:spcPct val="200000"/>
              </a:lnSpc>
              <a:buFont typeface="Arial" panose="020B0604020202020204" pitchFamily="34" charset="0"/>
              <a:buChar char="•"/>
            </a:pPr>
            <a:r>
              <a:rPr lang="en-US" altLang="en-US" sz="2000" dirty="0">
                <a:solidFill>
                  <a:schemeClr val="accent1">
                    <a:lumMod val="75000"/>
                  </a:schemeClr>
                </a:solidFill>
                <a:latin typeface="Franklin Gothic Book" panose="020B0503020102020204" pitchFamily="34" charset="0"/>
                <a:ea typeface="ＭＳ Ｐゴシック"/>
              </a:rPr>
              <a:t>Point of Opposition: </a:t>
            </a:r>
            <a:r>
              <a:rPr lang="en-US" altLang="en-US" sz="2000" dirty="0">
                <a:solidFill>
                  <a:schemeClr val="bg1"/>
                </a:solidFill>
                <a:latin typeface="Franklin Gothic Book" panose="020B0503020102020204" pitchFamily="34" charset="0"/>
                <a:ea typeface="ＭＳ Ｐゴシック"/>
              </a:rPr>
              <a:t>You might support a war, whereas your audience might not.  </a:t>
            </a:r>
          </a:p>
          <a:p>
            <a:pPr marL="800100" lvl="1" indent="-342900">
              <a:lnSpc>
                <a:spcPct val="200000"/>
              </a:lnSpc>
              <a:buFont typeface="Arial" panose="020B0604020202020204" pitchFamily="34" charset="0"/>
              <a:buChar char="•"/>
            </a:pPr>
            <a:r>
              <a:rPr lang="en-US" altLang="en-US" sz="2000" dirty="0">
                <a:solidFill>
                  <a:schemeClr val="accent1">
                    <a:lumMod val="75000"/>
                  </a:schemeClr>
                </a:solidFill>
                <a:latin typeface="Franklin Gothic Book" panose="020B0503020102020204" pitchFamily="34" charset="0"/>
                <a:ea typeface="ＭＳ Ｐゴシック"/>
              </a:rPr>
              <a:t>Common ground: </a:t>
            </a:r>
            <a:r>
              <a:rPr lang="en-US" altLang="en-US" sz="2000" dirty="0">
                <a:solidFill>
                  <a:schemeClr val="bg1"/>
                </a:solidFill>
                <a:latin typeface="Franklin Gothic Book" panose="020B0503020102020204" pitchFamily="34" charset="0"/>
                <a:ea typeface="ＭＳ Ｐゴシック"/>
              </a:rPr>
              <a:t>Both sides want to see their troops come home.</a:t>
            </a:r>
          </a:p>
          <a:p>
            <a:pPr>
              <a:lnSpc>
                <a:spcPct val="150000"/>
              </a:lnSpc>
            </a:pPr>
            <a:endParaRPr lang="en-US" altLang="en-US" dirty="0">
              <a:latin typeface="+mn-lt"/>
            </a:endParaRPr>
          </a:p>
        </p:txBody>
      </p:sp>
    </p:spTree>
    <p:extLst>
      <p:ext uri="{BB962C8B-B14F-4D97-AF65-F5344CB8AC3E}">
        <p14:creationId xmlns:p14="http://schemas.microsoft.com/office/powerpoint/2010/main" val="354307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455509"/>
          </a:xfrm>
        </p:spPr>
        <p:txBody>
          <a:bodyPr/>
          <a:lstStyle/>
          <a:p>
            <a:r>
              <a:rPr lang="en-US" sz="3200" dirty="0">
                <a:solidFill>
                  <a:schemeClr val="bg1"/>
                </a:solidFill>
                <a:latin typeface="Franklin Gothic Book" panose="020B0503020102020204" pitchFamily="34" charset="0"/>
              </a:rPr>
              <a:t>Researching an Issue</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12</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8E0BEAE1-2C11-3B75-6043-F198E1FAE73C}"/>
              </a:ext>
            </a:extLst>
          </p:cNvPr>
          <p:cNvSpPr txBox="1">
            <a:spLocks noChangeArrowheads="1"/>
          </p:cNvSpPr>
          <p:nvPr/>
        </p:nvSpPr>
        <p:spPr bwMode="auto">
          <a:xfrm>
            <a:off x="462008" y="1264172"/>
            <a:ext cx="6721475" cy="395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Book Antiqua" panose="02040602050305030304" pitchFamily="18" charset="0"/>
                <a:ea typeface="ＭＳ Ｐゴシック" panose="020B0600070205080204" pitchFamily="34" charset="-128"/>
              </a:defRPr>
            </a:lvl1pPr>
            <a:lvl2pPr>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nSpc>
                <a:spcPct val="200000"/>
              </a:lnSpc>
            </a:pPr>
            <a:r>
              <a:rPr lang="en-US" altLang="en-US" sz="2000" b="1" dirty="0">
                <a:solidFill>
                  <a:schemeClr val="bg1"/>
                </a:solidFill>
                <a:latin typeface="Franklin Gothic Book" panose="020B0503020102020204" pitchFamily="34" charset="0"/>
                <a:ea typeface="ＭＳ Ｐゴシック"/>
              </a:rPr>
              <a:t>Predict counterarguments.</a:t>
            </a:r>
            <a:endParaRPr lang="en-US" sz="2000" dirty="0">
              <a:solidFill>
                <a:schemeClr val="bg1"/>
              </a:solidFill>
              <a:latin typeface="Franklin Gothic Book" panose="020B0503020102020204" pitchFamily="34" charset="0"/>
              <a:ea typeface="ＭＳ Ｐゴシック"/>
            </a:endParaRPr>
          </a:p>
          <a:p>
            <a:pPr>
              <a:lnSpc>
                <a:spcPct val="200000"/>
              </a:lnSpc>
            </a:pPr>
            <a:r>
              <a:rPr lang="en-US" altLang="en-US" sz="2000" dirty="0">
                <a:solidFill>
                  <a:schemeClr val="bg1"/>
                </a:solidFill>
                <a:latin typeface="Franklin Gothic Book" panose="020B0503020102020204" pitchFamily="34" charset="0"/>
              </a:rPr>
              <a:t>For example:</a:t>
            </a:r>
          </a:p>
          <a:p>
            <a:pPr marL="800100" lvl="1" indent="-342900">
              <a:lnSpc>
                <a:spcPct val="200000"/>
              </a:lnSpc>
              <a:buFont typeface="Arial" panose="020B0604020202020204" pitchFamily="34" charset="0"/>
              <a:buChar char="•"/>
            </a:pPr>
            <a:r>
              <a:rPr lang="en-US" altLang="en-US" sz="2000" dirty="0">
                <a:solidFill>
                  <a:schemeClr val="accent1">
                    <a:lumMod val="75000"/>
                  </a:schemeClr>
                </a:solidFill>
                <a:latin typeface="Franklin Gothic Book" panose="020B0503020102020204" pitchFamily="34" charset="0"/>
                <a:ea typeface="ＭＳ Ｐゴシック"/>
              </a:rPr>
              <a:t>Your Argument: </a:t>
            </a:r>
            <a:r>
              <a:rPr lang="en-US" altLang="en-US" sz="2000" dirty="0">
                <a:solidFill>
                  <a:schemeClr val="bg1"/>
                </a:solidFill>
                <a:latin typeface="Franklin Gothic Book" panose="020B0503020102020204" pitchFamily="34" charset="0"/>
                <a:ea typeface="ＭＳ Ｐゴシック"/>
              </a:rPr>
              <a:t>Organic produce from local Farmers’ Markets is better than store-bought produce.</a:t>
            </a:r>
          </a:p>
          <a:p>
            <a:pPr marL="800100" lvl="1" indent="-342900">
              <a:lnSpc>
                <a:spcPct val="200000"/>
              </a:lnSpc>
              <a:buFont typeface="Arial" panose="020B0604020202020204" pitchFamily="34" charset="0"/>
              <a:buChar char="•"/>
            </a:pPr>
            <a:r>
              <a:rPr lang="en-US" altLang="en-US" sz="2000" dirty="0">
                <a:solidFill>
                  <a:schemeClr val="accent1">
                    <a:lumMod val="75000"/>
                  </a:schemeClr>
                </a:solidFill>
                <a:latin typeface="Franklin Gothic Book" panose="020B0503020102020204" pitchFamily="34" charset="0"/>
                <a:ea typeface="ＭＳ Ｐゴシック"/>
              </a:rPr>
              <a:t>The Opposition:</a:t>
            </a:r>
            <a:r>
              <a:rPr lang="en-US" altLang="en-US" sz="2000" b="1" dirty="0">
                <a:solidFill>
                  <a:schemeClr val="accent1">
                    <a:lumMod val="75000"/>
                  </a:schemeClr>
                </a:solidFill>
                <a:latin typeface="Franklin Gothic Book" panose="020B0503020102020204" pitchFamily="34" charset="0"/>
                <a:ea typeface="ＭＳ Ｐゴシック"/>
              </a:rPr>
              <a:t> </a:t>
            </a:r>
            <a:r>
              <a:rPr lang="en-US" altLang="en-US" sz="2000" dirty="0">
                <a:solidFill>
                  <a:schemeClr val="bg1"/>
                </a:solidFill>
                <a:latin typeface="Franklin Gothic Book" panose="020B0503020102020204" pitchFamily="34" charset="0"/>
                <a:ea typeface="ＭＳ Ｐゴシック"/>
              </a:rPr>
              <a:t>Organic produce is too expensive.</a:t>
            </a:r>
          </a:p>
          <a:p>
            <a:pPr>
              <a:lnSpc>
                <a:spcPct val="150000"/>
              </a:lnSpc>
            </a:pPr>
            <a:endParaRPr lang="en-US" altLang="en-US" dirty="0">
              <a:solidFill>
                <a:schemeClr val="bg1"/>
              </a:solidFill>
              <a:latin typeface="+mn-lt"/>
            </a:endParaRPr>
          </a:p>
          <a:p>
            <a:pPr>
              <a:lnSpc>
                <a:spcPct val="150000"/>
              </a:lnSpc>
            </a:pPr>
            <a:endParaRPr lang="en-US" altLang="en-US" dirty="0">
              <a:latin typeface="+mn-lt"/>
            </a:endParaRPr>
          </a:p>
        </p:txBody>
      </p:sp>
    </p:spTree>
    <p:extLst>
      <p:ext uri="{BB962C8B-B14F-4D97-AF65-F5344CB8AC3E}">
        <p14:creationId xmlns:p14="http://schemas.microsoft.com/office/powerpoint/2010/main" val="3872572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455509"/>
          </a:xfrm>
        </p:spPr>
        <p:txBody>
          <a:bodyPr/>
          <a:lstStyle/>
          <a:p>
            <a:r>
              <a:rPr lang="en-US" sz="3200" dirty="0">
                <a:solidFill>
                  <a:schemeClr val="bg1"/>
                </a:solidFill>
                <a:latin typeface="Franklin Gothic Book" panose="020B0503020102020204" pitchFamily="34" charset="0"/>
              </a:rPr>
              <a:t>Supporting Your Perspective</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13</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74A593F1-9D8A-6FA7-8DFC-6A000C2E9DF0}"/>
              </a:ext>
            </a:extLst>
          </p:cNvPr>
          <p:cNvSpPr txBox="1"/>
          <p:nvPr/>
        </p:nvSpPr>
        <p:spPr>
          <a:xfrm>
            <a:off x="462008" y="1276698"/>
            <a:ext cx="4200525" cy="4765920"/>
          </a:xfrm>
          <a:prstGeom prst="rect">
            <a:avLst/>
          </a:prstGeom>
          <a:noFill/>
        </p:spPr>
        <p:txBody>
          <a:bodyPr lIns="91440" tIns="45720" rIns="91440" bIns="45720" anchor="t">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nSpc>
                <a:spcPct val="200000"/>
              </a:lnSpc>
            </a:pPr>
            <a:r>
              <a:rPr lang="en-US" altLang="en-US" sz="2000" b="1" dirty="0">
                <a:solidFill>
                  <a:schemeClr val="bg1"/>
                </a:solidFill>
                <a:latin typeface="Franklin Gothic Book" panose="020B0503020102020204" pitchFamily="34" charset="0"/>
              </a:rPr>
              <a:t>Appeal to the audience’s reason:</a:t>
            </a:r>
            <a:endParaRPr lang="en-US" sz="2000" dirty="0">
              <a:solidFill>
                <a:schemeClr val="bg1"/>
              </a:solidFill>
              <a:latin typeface="Franklin Gothic Book" panose="020B0503020102020204" pitchFamily="34" charset="0"/>
            </a:endParaRPr>
          </a:p>
          <a:p>
            <a:pPr marL="342900" indent="-342900">
              <a:lnSpc>
                <a:spcPct val="200000"/>
              </a:lnSpc>
              <a:buFont typeface="Arial" panose="020B0604020202020204" pitchFamily="34" charset="0"/>
              <a:buChar char="•"/>
            </a:pPr>
            <a:r>
              <a:rPr lang="en-US" altLang="en-US" sz="2000" dirty="0">
                <a:solidFill>
                  <a:schemeClr val="bg1"/>
                </a:solidFill>
                <a:latin typeface="Franklin Gothic Book" panose="020B0503020102020204" pitchFamily="34" charset="0"/>
              </a:rPr>
              <a:t>Use statistics and reputable studies.</a:t>
            </a:r>
          </a:p>
          <a:p>
            <a:pPr marL="342900" indent="-342900">
              <a:lnSpc>
                <a:spcPct val="200000"/>
              </a:lnSpc>
              <a:buFont typeface="Arial" panose="020B0604020202020204" pitchFamily="34" charset="0"/>
              <a:buChar char="•"/>
            </a:pPr>
            <a:endParaRPr lang="en-US" altLang="en-US" sz="2000" dirty="0">
              <a:solidFill>
                <a:schemeClr val="bg1"/>
              </a:solidFill>
              <a:latin typeface="Franklin Gothic Book" panose="020B0503020102020204" pitchFamily="34" charset="0"/>
            </a:endParaRPr>
          </a:p>
          <a:p>
            <a:pPr>
              <a:lnSpc>
                <a:spcPct val="200000"/>
              </a:lnSpc>
            </a:pPr>
            <a:r>
              <a:rPr lang="en-US" altLang="en-US" sz="2000" b="1" dirty="0">
                <a:solidFill>
                  <a:schemeClr val="bg1"/>
                </a:solidFill>
                <a:latin typeface="Franklin Gothic Book" panose="020B0503020102020204" pitchFamily="34" charset="0"/>
              </a:rPr>
              <a:t>Cite experts on the topic:</a:t>
            </a:r>
          </a:p>
          <a:p>
            <a:pPr marL="342900" indent="-342900">
              <a:lnSpc>
                <a:spcPct val="200000"/>
              </a:lnSpc>
              <a:buFont typeface="Arial" panose="020B0604020202020204" pitchFamily="34" charset="0"/>
              <a:buChar char="•"/>
            </a:pPr>
            <a:r>
              <a:rPr lang="en-US" altLang="en-US" sz="2000" dirty="0">
                <a:solidFill>
                  <a:schemeClr val="bg1"/>
                </a:solidFill>
                <a:latin typeface="Franklin Gothic Book" panose="020B0503020102020204" pitchFamily="34" charset="0"/>
              </a:rPr>
              <a:t>Do they back up what you say?</a:t>
            </a:r>
          </a:p>
          <a:p>
            <a:pPr marL="342900" indent="-342900">
              <a:lnSpc>
                <a:spcPct val="200000"/>
              </a:lnSpc>
              <a:buFont typeface="Arial" panose="020B0604020202020204" pitchFamily="34" charset="0"/>
              <a:buChar char="•"/>
            </a:pPr>
            <a:r>
              <a:rPr lang="en-US" altLang="en-US" sz="2000" dirty="0">
                <a:solidFill>
                  <a:schemeClr val="bg1"/>
                </a:solidFill>
                <a:latin typeface="Franklin Gothic Book" panose="020B0503020102020204" pitchFamily="34" charset="0"/>
              </a:rPr>
              <a:t>Do they refute the other side?</a:t>
            </a:r>
          </a:p>
          <a:p>
            <a:pPr lvl="1">
              <a:lnSpc>
                <a:spcPct val="150000"/>
              </a:lnSpc>
              <a:buFont typeface="Arial" panose="020B0604020202020204" pitchFamily="34" charset="0"/>
              <a:buChar char="•"/>
            </a:pPr>
            <a:endParaRPr lang="en-US" altLang="en-US" dirty="0">
              <a:latin typeface="+mn-lt"/>
            </a:endParaRPr>
          </a:p>
        </p:txBody>
      </p:sp>
      <p:pic>
        <p:nvPicPr>
          <p:cNvPr id="4" name="Picture 9">
            <a:extLst>
              <a:ext uri="{FF2B5EF4-FFF2-40B4-BE49-F238E27FC236}">
                <a16:creationId xmlns:a16="http://schemas.microsoft.com/office/drawing/2014/main" id="{30223E6F-5FCA-DA64-F581-50F4844BD01E}"/>
              </a:ext>
            </a:extLst>
          </p:cNvPr>
          <p:cNvPicPr>
            <a:picLocks noChangeAspect="1"/>
          </p:cNvPicPr>
          <p:nvPr/>
        </p:nvPicPr>
        <p:blipFill>
          <a:blip r:embed="rId4">
            <a:extLst>
              <a:ext uri="{28A0092B-C50C-407E-A947-70E740481C1C}">
                <a14:useLocalDpi xmlns:a14="http://schemas.microsoft.com/office/drawing/2010/main" val="0"/>
              </a:ext>
            </a:extLst>
          </a:blip>
          <a:srcRect l="3761" t="2470" r="2190" b="3703"/>
          <a:stretch>
            <a:fillRect/>
          </a:stretch>
        </p:blipFill>
        <p:spPr bwMode="auto">
          <a:xfrm>
            <a:off x="4987867" y="1649956"/>
            <a:ext cx="3608387"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41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455509"/>
          </a:xfrm>
        </p:spPr>
        <p:txBody>
          <a:bodyPr/>
          <a:lstStyle/>
          <a:p>
            <a:r>
              <a:rPr lang="en-US" sz="3200" dirty="0">
                <a:solidFill>
                  <a:schemeClr val="bg1"/>
                </a:solidFill>
                <a:latin typeface="Franklin Gothic Book" panose="020B0503020102020204" pitchFamily="34" charset="0"/>
              </a:rPr>
              <a:t>Cite Sources with Some Clout</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14</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2">
            <a:extLst>
              <a:ext uri="{FF2B5EF4-FFF2-40B4-BE49-F238E27FC236}">
                <a16:creationId xmlns:a16="http://schemas.microsoft.com/office/drawing/2014/main" id="{C68FAA46-920E-B10C-E8DA-531E36D640D3}"/>
              </a:ext>
            </a:extLst>
          </p:cNvPr>
          <p:cNvSpPr txBox="1"/>
          <p:nvPr/>
        </p:nvSpPr>
        <p:spPr>
          <a:xfrm>
            <a:off x="462008" y="1236915"/>
            <a:ext cx="6721475" cy="4727641"/>
          </a:xfrm>
          <a:prstGeom prst="rect">
            <a:avLst/>
          </a:prstGeom>
          <a:noFill/>
        </p:spPr>
        <p:txBody>
          <a:bodyPr lIns="91440" tIns="45720" rIns="91440" bIns="45720" anchor="t">
            <a:spAutoFit/>
          </a:bodyPr>
          <a:lstStyle/>
          <a:p>
            <a:pPr fontAlgn="auto">
              <a:lnSpc>
                <a:spcPct val="200000"/>
              </a:lnSpc>
              <a:spcBef>
                <a:spcPts val="0"/>
              </a:spcBef>
              <a:spcAft>
                <a:spcPts val="0"/>
              </a:spcAft>
              <a:defRPr/>
            </a:pPr>
            <a:r>
              <a:rPr lang="en-US" sz="2000" b="1" dirty="0">
                <a:solidFill>
                  <a:schemeClr val="bg1"/>
                </a:solidFill>
                <a:latin typeface="Franklin Gothic Book" panose="020B0503020102020204" pitchFamily="34" charset="0"/>
                <a:cs typeface="Optima"/>
              </a:rPr>
              <a:t>Which source would a reader find more credible?</a:t>
            </a:r>
            <a:endParaRPr lang="en-US" sz="2000" dirty="0">
              <a:solidFill>
                <a:schemeClr val="bg1"/>
              </a:solidFill>
              <a:latin typeface="Franklin Gothic Book" panose="020B0503020102020204" pitchFamily="34" charset="0"/>
            </a:endParaRPr>
          </a:p>
          <a:p>
            <a:pPr marL="579755" indent="-342900" fontAlgn="auto">
              <a:lnSpc>
                <a:spcPct val="200000"/>
              </a:lnSpc>
              <a:spcBef>
                <a:spcPts val="0"/>
              </a:spcBef>
              <a:spcAft>
                <a:spcPts val="0"/>
              </a:spcAft>
              <a:buFont typeface="Arial" panose="020B0604020202020204" pitchFamily="34" charset="0"/>
              <a:buChar char="•"/>
              <a:defRPr/>
            </a:pPr>
            <a:r>
              <a:rPr lang="en-US" sz="2000" i="1" dirty="0">
                <a:solidFill>
                  <a:schemeClr val="bg1"/>
                </a:solidFill>
                <a:latin typeface="Franklin Gothic Book" panose="020B0503020102020204" pitchFamily="34" charset="0"/>
                <a:cs typeface="Optima"/>
              </a:rPr>
              <a:t>The New York Times</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http://www.myopinion.com</a:t>
            </a:r>
          </a:p>
          <a:p>
            <a:pPr fontAlgn="auto">
              <a:lnSpc>
                <a:spcPct val="200000"/>
              </a:lnSpc>
              <a:spcBef>
                <a:spcPts val="0"/>
              </a:spcBef>
              <a:spcAft>
                <a:spcPts val="0"/>
              </a:spcAft>
              <a:defRPr/>
            </a:pPr>
            <a:r>
              <a:rPr lang="en-US" sz="2000" b="1" dirty="0">
                <a:solidFill>
                  <a:schemeClr val="bg1"/>
                </a:solidFill>
                <a:latin typeface="Franklin Gothic Book" panose="020B0503020102020204" pitchFamily="34" charset="0"/>
                <a:cs typeface="Optima"/>
              </a:rPr>
              <a:t>Which person would a reader be more likely to believe?</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Joe Smith from Fort Wayne, IN.</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Dr. Susan Worth, Prof. of Criminology at Purdue University.</a:t>
            </a:r>
          </a:p>
          <a:p>
            <a:pPr marL="742950" lvl="1" indent="-285750" fontAlgn="auto">
              <a:lnSpc>
                <a:spcPct val="150000"/>
              </a:lnSpc>
              <a:spcBef>
                <a:spcPts val="0"/>
              </a:spcBef>
              <a:spcAft>
                <a:spcPts val="0"/>
              </a:spcAft>
              <a:buFont typeface="Arial"/>
              <a:buChar char="•"/>
              <a:defRPr/>
            </a:pPr>
            <a:endParaRPr lang="en-US" sz="1600" dirty="0">
              <a:ea typeface="+mn-ea"/>
              <a:cs typeface="Optima"/>
            </a:endParaRPr>
          </a:p>
        </p:txBody>
      </p:sp>
    </p:spTree>
    <p:extLst>
      <p:ext uri="{BB962C8B-B14F-4D97-AF65-F5344CB8AC3E}">
        <p14:creationId xmlns:p14="http://schemas.microsoft.com/office/powerpoint/2010/main" val="340637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455509"/>
          </a:xfrm>
        </p:spPr>
        <p:txBody>
          <a:bodyPr/>
          <a:lstStyle/>
          <a:p>
            <a:r>
              <a:rPr lang="en-US" sz="3200" dirty="0">
                <a:solidFill>
                  <a:schemeClr val="bg1"/>
                </a:solidFill>
                <a:latin typeface="Franklin Gothic Book" panose="020B0503020102020204" pitchFamily="34" charset="0"/>
              </a:rPr>
              <a:t>Establish Credibility</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15</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4"/>
          <a:srcRect/>
          <a:stretch/>
        </p:blipFill>
        <p:spPr>
          <a:xfrm>
            <a:off x="462008" y="6072299"/>
            <a:ext cx="3370923" cy="365760"/>
          </a:xfrm>
          <a:prstGeom prst="rect">
            <a:avLst/>
          </a:prstGeom>
        </p:spPr>
      </p:pic>
      <p:sp>
        <p:nvSpPr>
          <p:cNvPr id="2" name="TextBox 9">
            <a:extLst>
              <a:ext uri="{FF2B5EF4-FFF2-40B4-BE49-F238E27FC236}">
                <a16:creationId xmlns:a16="http://schemas.microsoft.com/office/drawing/2014/main" id="{280DE5BB-4F12-459F-BDC6-CD9165C3A5F0}"/>
              </a:ext>
            </a:extLst>
          </p:cNvPr>
          <p:cNvSpPr txBox="1">
            <a:spLocks noChangeArrowheads="1"/>
          </p:cNvSpPr>
          <p:nvPr/>
        </p:nvSpPr>
        <p:spPr bwMode="auto">
          <a:xfrm>
            <a:off x="409575" y="1145815"/>
            <a:ext cx="7286625" cy="30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marL="457200" indent="-457200">
              <a:lnSpc>
                <a:spcPct val="200000"/>
              </a:lnSpc>
              <a:buFont typeface="+mj-lt"/>
              <a:buAutoNum type="arabicPeriod"/>
            </a:pPr>
            <a:r>
              <a:rPr lang="en-US" altLang="en-US" sz="2000" dirty="0">
                <a:solidFill>
                  <a:schemeClr val="bg1"/>
                </a:solidFill>
                <a:latin typeface="Franklin Gothic Book" panose="020B0503020102020204" pitchFamily="34" charset="0"/>
              </a:rPr>
              <a:t>Cite credible sources </a:t>
            </a:r>
          </a:p>
          <a:p>
            <a:pPr marL="457200" indent="-457200">
              <a:lnSpc>
                <a:spcPct val="200000"/>
              </a:lnSpc>
              <a:buFont typeface="+mj-lt"/>
              <a:buAutoNum type="arabicPeriod"/>
            </a:pPr>
            <a:r>
              <a:rPr lang="en-US" altLang="en-US" sz="2000" dirty="0">
                <a:solidFill>
                  <a:schemeClr val="bg1"/>
                </a:solidFill>
                <a:latin typeface="Franklin Gothic Book" panose="020B0503020102020204" pitchFamily="34" charset="0"/>
              </a:rPr>
              <a:t>Cite sources correctly and thoroughly.</a:t>
            </a:r>
          </a:p>
          <a:p>
            <a:pPr marL="457200" indent="-457200">
              <a:lnSpc>
                <a:spcPct val="200000"/>
              </a:lnSpc>
              <a:buFont typeface="+mj-lt"/>
              <a:buAutoNum type="arabicPeriod"/>
            </a:pPr>
            <a:r>
              <a:rPr lang="en-US" altLang="en-US" sz="2000" dirty="0">
                <a:solidFill>
                  <a:schemeClr val="bg1"/>
                </a:solidFill>
                <a:latin typeface="Franklin Gothic Book" panose="020B0503020102020204" pitchFamily="34" charset="0"/>
                <a:ea typeface="ＭＳ Ｐゴシック"/>
              </a:rPr>
              <a:t>Use professional language (and design). </a:t>
            </a:r>
            <a:endParaRPr lang="en-US" altLang="en-US" sz="2000" dirty="0">
              <a:solidFill>
                <a:schemeClr val="bg1"/>
              </a:solidFill>
              <a:latin typeface="Franklin Gothic Book" panose="020B0503020102020204" pitchFamily="34" charset="0"/>
            </a:endParaRPr>
          </a:p>
          <a:p>
            <a:pPr marL="457200" indent="-457200">
              <a:lnSpc>
                <a:spcPct val="200000"/>
              </a:lnSpc>
              <a:buFont typeface="+mj-lt"/>
              <a:buAutoNum type="arabicPeriod"/>
            </a:pPr>
            <a:r>
              <a:rPr lang="en-US" altLang="en-US" sz="2000" dirty="0">
                <a:solidFill>
                  <a:schemeClr val="bg1"/>
                </a:solidFill>
                <a:latin typeface="Franklin Gothic Book" panose="020B0503020102020204" pitchFamily="34" charset="0"/>
              </a:rPr>
              <a:t>Edit out all errors.</a:t>
            </a:r>
          </a:p>
          <a:p>
            <a:pPr>
              <a:lnSpc>
                <a:spcPct val="200000"/>
              </a:lnSpc>
            </a:pPr>
            <a:endParaRPr lang="en-US" altLang="en-US" dirty="0">
              <a:latin typeface="+mn-lt"/>
            </a:endParaRPr>
          </a:p>
        </p:txBody>
      </p:sp>
      <p:sp>
        <p:nvSpPr>
          <p:cNvPr id="3" name="TextBox 2">
            <a:extLst>
              <a:ext uri="{FF2B5EF4-FFF2-40B4-BE49-F238E27FC236}">
                <a16:creationId xmlns:a16="http://schemas.microsoft.com/office/drawing/2014/main" id="{97CFB9A9-5B8D-07C1-9443-FE7323FC3492}"/>
              </a:ext>
            </a:extLst>
          </p:cNvPr>
          <p:cNvSpPr txBox="1"/>
          <p:nvPr/>
        </p:nvSpPr>
        <p:spPr>
          <a:xfrm>
            <a:off x="972060" y="3700809"/>
            <a:ext cx="7199879" cy="2130007"/>
          </a:xfrm>
          <a:prstGeom prst="rect">
            <a:avLst/>
          </a:prstGeom>
          <a:noFill/>
          <a:ln>
            <a:solidFill>
              <a:schemeClr val="tx2">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200000"/>
              </a:lnSpc>
            </a:pPr>
            <a:r>
              <a:rPr lang="en-US" sz="1400" dirty="0">
                <a:solidFill>
                  <a:schemeClr val="bg1"/>
                </a:solidFill>
                <a:latin typeface="Franklin Gothic Book" panose="020B0503020102020204" pitchFamily="34" charset="0"/>
              </a:rPr>
              <a:t>Example of a Correctly Cited Source in the References Section</a:t>
            </a:r>
          </a:p>
          <a:p>
            <a:pPr algn="ctr">
              <a:lnSpc>
                <a:spcPct val="200000"/>
              </a:lnSpc>
            </a:pPr>
            <a:endParaRPr lang="en-US" sz="1400" dirty="0">
              <a:solidFill>
                <a:schemeClr val="bg1"/>
              </a:solidFill>
              <a:latin typeface="Franklin Gothic Book" panose="020B0503020102020204" pitchFamily="34" charset="0"/>
            </a:endParaRPr>
          </a:p>
          <a:p>
            <a:pPr indent="-457200">
              <a:lnSpc>
                <a:spcPct val="200000"/>
              </a:lnSpc>
            </a:pPr>
            <a:r>
              <a:rPr lang="en-US" sz="1400" dirty="0">
                <a:solidFill>
                  <a:schemeClr val="bg1"/>
                </a:solidFill>
                <a:latin typeface="Franklin Gothic Book" panose="020B0503020102020204" pitchFamily="34" charset="0"/>
              </a:rPr>
              <a:t>Cummings, J. N., Butler, B., &amp; Kraut, R. (2002). The quality of online social  relationships. </a:t>
            </a:r>
            <a:r>
              <a:rPr lang="en-US" sz="1400" i="1" dirty="0">
                <a:solidFill>
                  <a:schemeClr val="bg1"/>
                </a:solidFill>
                <a:latin typeface="Franklin Gothic Book" panose="020B0503020102020204" pitchFamily="34" charset="0"/>
              </a:rPr>
              <a:t>Communications of the ACM</a:t>
            </a:r>
            <a:r>
              <a:rPr lang="en-US" sz="1400" dirty="0">
                <a:solidFill>
                  <a:schemeClr val="bg1"/>
                </a:solidFill>
                <a:latin typeface="Franklin Gothic Book" panose="020B0503020102020204" pitchFamily="34" charset="0"/>
              </a:rPr>
              <a:t>,</a:t>
            </a:r>
            <a:r>
              <a:rPr lang="en-US" sz="1400" i="1" dirty="0">
                <a:solidFill>
                  <a:schemeClr val="bg1"/>
                </a:solidFill>
                <a:latin typeface="Franklin Gothic Book" panose="020B0503020102020204" pitchFamily="34" charset="0"/>
              </a:rPr>
              <a:t> </a:t>
            </a:r>
            <a:r>
              <a:rPr lang="en-US" sz="1400" dirty="0">
                <a:solidFill>
                  <a:schemeClr val="bg1"/>
                </a:solidFill>
                <a:latin typeface="Franklin Gothic Book" panose="020B0503020102020204" pitchFamily="34" charset="0"/>
              </a:rPr>
              <a:t>45(7), 103-108</a:t>
            </a:r>
          </a:p>
          <a:p>
            <a:pPr indent="-457200">
              <a:lnSpc>
                <a:spcPct val="200000"/>
              </a:lnSpc>
            </a:pPr>
            <a:endParaRPr lang="en-US" sz="1200" dirty="0"/>
          </a:p>
        </p:txBody>
      </p:sp>
    </p:spTree>
    <p:extLst>
      <p:ext uri="{BB962C8B-B14F-4D97-AF65-F5344CB8AC3E}">
        <p14:creationId xmlns:p14="http://schemas.microsoft.com/office/powerpoint/2010/main" val="971827420"/>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455509"/>
          </a:xfrm>
        </p:spPr>
        <p:txBody>
          <a:bodyPr/>
          <a:lstStyle/>
          <a:p>
            <a:r>
              <a:rPr lang="en-US" sz="3200" dirty="0">
                <a:solidFill>
                  <a:schemeClr val="bg1"/>
                </a:solidFill>
                <a:latin typeface="Franklin Gothic Book" panose="020B0503020102020204" pitchFamily="34" charset="0"/>
              </a:rPr>
              <a:t>Cite Sources Ethically</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16</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506CF8F2-3224-5B0A-9161-66F76F894A23}"/>
              </a:ext>
            </a:extLst>
          </p:cNvPr>
          <p:cNvSpPr txBox="1">
            <a:spLocks noChangeArrowheads="1"/>
          </p:cNvSpPr>
          <p:nvPr/>
        </p:nvSpPr>
        <p:spPr bwMode="auto">
          <a:xfrm>
            <a:off x="462008" y="1276698"/>
            <a:ext cx="7951366" cy="245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Book Antiqua" panose="02040602050305030304" pitchFamily="18" charset="0"/>
                <a:ea typeface="ＭＳ Ｐゴシック" panose="020B0600070205080204" pitchFamily="34" charset="-128"/>
              </a:defRPr>
            </a:lvl1pPr>
            <a:lvl2pPr>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nSpc>
                <a:spcPct val="200000"/>
              </a:lnSpc>
            </a:pPr>
            <a:r>
              <a:rPr lang="en-US" altLang="en-US" sz="2000" b="1" dirty="0">
                <a:solidFill>
                  <a:schemeClr val="bg1"/>
                </a:solidFill>
                <a:latin typeface="Franklin Gothic Book" panose="020B0503020102020204" pitchFamily="34" charset="0"/>
                <a:ea typeface="ＭＳ Ｐゴシック"/>
              </a:rPr>
              <a:t>Don’t misrepresent a quote or leave out important information.</a:t>
            </a:r>
            <a:endParaRPr lang="en-US" altLang="en-US" sz="2000" dirty="0">
              <a:solidFill>
                <a:schemeClr val="bg1"/>
              </a:solidFill>
              <a:latin typeface="Franklin Gothic Book" panose="020B0503020102020204" pitchFamily="34" charset="0"/>
            </a:endParaRPr>
          </a:p>
          <a:p>
            <a:pPr lvl="1">
              <a:lnSpc>
                <a:spcPct val="200000"/>
              </a:lnSpc>
            </a:pPr>
            <a:r>
              <a:rPr lang="en-US" altLang="en-US" sz="2000" dirty="0">
                <a:solidFill>
                  <a:schemeClr val="accent1">
                    <a:lumMod val="75000"/>
                  </a:schemeClr>
                </a:solidFill>
                <a:latin typeface="Franklin Gothic Book" panose="020B0503020102020204" pitchFamily="34" charset="0"/>
                <a:ea typeface="ＭＳ Ｐゴシック"/>
              </a:rPr>
              <a:t>Misquote:</a:t>
            </a:r>
            <a:r>
              <a:rPr lang="en-US" altLang="en-US" sz="2000" b="1" dirty="0">
                <a:solidFill>
                  <a:schemeClr val="accent1">
                    <a:lumMod val="75000"/>
                  </a:schemeClr>
                </a:solidFill>
                <a:latin typeface="Franklin Gothic Book" panose="020B0503020102020204" pitchFamily="34" charset="0"/>
                <a:ea typeface="ＭＳ Ｐゴシック"/>
              </a:rPr>
              <a:t> </a:t>
            </a:r>
            <a:r>
              <a:rPr lang="en-US" altLang="en-US" sz="2000" dirty="0">
                <a:solidFill>
                  <a:schemeClr val="bg1"/>
                </a:solidFill>
                <a:latin typeface="Franklin Gothic Book" panose="020B0503020102020204" pitchFamily="34" charset="0"/>
                <a:ea typeface="ＭＳ Ｐゴシック"/>
              </a:rPr>
              <a:t>“Crime rates were down by 2025,” according to Dr. Smith.</a:t>
            </a:r>
          </a:p>
          <a:p>
            <a:pPr lvl="1">
              <a:lnSpc>
                <a:spcPct val="200000"/>
              </a:lnSpc>
            </a:pPr>
            <a:r>
              <a:rPr lang="en-US" altLang="en-US" sz="2000" dirty="0">
                <a:solidFill>
                  <a:schemeClr val="accent1">
                    <a:lumMod val="75000"/>
                  </a:schemeClr>
                </a:solidFill>
                <a:latin typeface="Franklin Gothic Book" panose="020B0503020102020204" pitchFamily="34" charset="0"/>
                <a:ea typeface="ＭＳ Ｐゴシック"/>
              </a:rPr>
              <a:t>Actual quote:</a:t>
            </a:r>
            <a:r>
              <a:rPr lang="en-US" altLang="en-US" sz="2000" b="1" dirty="0">
                <a:solidFill>
                  <a:schemeClr val="accent1">
                    <a:lumMod val="75000"/>
                  </a:schemeClr>
                </a:solidFill>
                <a:latin typeface="Franklin Gothic Book" panose="020B0503020102020204" pitchFamily="34" charset="0"/>
                <a:ea typeface="ＭＳ Ｐゴシック"/>
              </a:rPr>
              <a:t> </a:t>
            </a:r>
            <a:r>
              <a:rPr lang="en-US" altLang="en-US" sz="2000" dirty="0">
                <a:solidFill>
                  <a:schemeClr val="bg1"/>
                </a:solidFill>
                <a:latin typeface="Franklin Gothic Book" panose="020B0503020102020204" pitchFamily="34" charset="0"/>
                <a:ea typeface="ＭＳ Ｐゴシック"/>
              </a:rPr>
              <a:t>“Crime rates were down by 2025, but steadily began climbing again a year later,” said Dr. Smith.</a:t>
            </a:r>
          </a:p>
        </p:txBody>
      </p:sp>
    </p:spTree>
    <p:extLst>
      <p:ext uri="{BB962C8B-B14F-4D97-AF65-F5344CB8AC3E}">
        <p14:creationId xmlns:p14="http://schemas.microsoft.com/office/powerpoint/2010/main" val="1498166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455509"/>
          </a:xfrm>
        </p:spPr>
        <p:txBody>
          <a:bodyPr/>
          <a:lstStyle/>
          <a:p>
            <a:pPr eaLnBrk="1" hangingPunct="1"/>
            <a:r>
              <a:rPr lang="en-US" altLang="en-US" sz="3200" dirty="0">
                <a:solidFill>
                  <a:schemeClr val="bg1"/>
                </a:solidFill>
                <a:latin typeface="Franklin Gothic Book" panose="020B0503020102020204" pitchFamily="34" charset="0"/>
              </a:rPr>
              <a:t>Tactics to Avoid</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17</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5" name="TextBox 4">
            <a:extLst>
              <a:ext uri="{FF2B5EF4-FFF2-40B4-BE49-F238E27FC236}">
                <a16:creationId xmlns:a16="http://schemas.microsoft.com/office/drawing/2014/main" id="{B52B2777-E93F-3186-953D-8CACBF398755}"/>
              </a:ext>
            </a:extLst>
          </p:cNvPr>
          <p:cNvSpPr txBox="1"/>
          <p:nvPr/>
        </p:nvSpPr>
        <p:spPr>
          <a:xfrm>
            <a:off x="327329" y="1282461"/>
            <a:ext cx="6211494" cy="2303708"/>
          </a:xfrm>
          <a:prstGeom prst="rect">
            <a:avLst/>
          </a:prstGeom>
          <a:noFill/>
        </p:spPr>
        <p:txBody>
          <a:bodyPr wrap="square">
            <a:spAutoFit/>
          </a:bodyPr>
          <a:lstStyle>
            <a:lvl1pPr marL="457200" indent="-220663">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marL="579437" indent="-342900">
              <a:lnSpc>
                <a:spcPct val="150000"/>
              </a:lnSpc>
              <a:buFont typeface="Arial" panose="020B0604020202020204" pitchFamily="34" charset="0"/>
              <a:buChar char="•"/>
            </a:pPr>
            <a:r>
              <a:rPr lang="en-US" altLang="en-US" sz="2000" dirty="0">
                <a:solidFill>
                  <a:schemeClr val="bg1"/>
                </a:solidFill>
                <a:latin typeface="Franklin Gothic Book" panose="020B0503020102020204" pitchFamily="34" charset="0"/>
              </a:rPr>
              <a:t>Don’t lecture or talk down to your audience.</a:t>
            </a:r>
          </a:p>
          <a:p>
            <a:pPr marL="579437" indent="-342900">
              <a:lnSpc>
                <a:spcPct val="150000"/>
              </a:lnSpc>
              <a:buFont typeface="Arial" panose="020B0604020202020204" pitchFamily="34" charset="0"/>
              <a:buChar char="•"/>
            </a:pPr>
            <a:r>
              <a:rPr lang="en-US" altLang="en-US" sz="2000" dirty="0">
                <a:solidFill>
                  <a:schemeClr val="bg1"/>
                </a:solidFill>
                <a:latin typeface="Franklin Gothic Book" panose="020B0503020102020204" pitchFamily="34" charset="0"/>
              </a:rPr>
              <a:t>Don’t make threats or “bully” your reader.</a:t>
            </a:r>
          </a:p>
          <a:p>
            <a:pPr marL="579437" indent="-342900">
              <a:lnSpc>
                <a:spcPct val="150000"/>
              </a:lnSpc>
              <a:buFont typeface="Arial" panose="020B0604020202020204" pitchFamily="34" charset="0"/>
              <a:buChar char="•"/>
            </a:pPr>
            <a:r>
              <a:rPr lang="en-US" altLang="en-US" sz="2000" dirty="0">
                <a:solidFill>
                  <a:schemeClr val="bg1"/>
                </a:solidFill>
                <a:latin typeface="Franklin Gothic Book" panose="020B0503020102020204" pitchFamily="34" charset="0"/>
              </a:rPr>
              <a:t>Don’t employ guilt trips.</a:t>
            </a:r>
          </a:p>
          <a:p>
            <a:pPr marL="579437" indent="-342900">
              <a:lnSpc>
                <a:spcPct val="150000"/>
              </a:lnSpc>
              <a:buFont typeface="Arial" panose="020B0604020202020204" pitchFamily="34" charset="0"/>
              <a:buChar char="•"/>
            </a:pPr>
            <a:r>
              <a:rPr lang="en-US" altLang="en-US" sz="2000" dirty="0">
                <a:solidFill>
                  <a:schemeClr val="bg1"/>
                </a:solidFill>
                <a:latin typeface="Franklin Gothic Book" panose="020B0503020102020204" pitchFamily="34" charset="0"/>
              </a:rPr>
              <a:t>Be careful if using the second person, “</a:t>
            </a:r>
            <a:r>
              <a:rPr lang="en-US" altLang="ja-JP" sz="2000" dirty="0">
                <a:solidFill>
                  <a:schemeClr val="bg1"/>
                </a:solidFill>
                <a:latin typeface="Franklin Gothic Book" panose="020B0503020102020204" pitchFamily="34" charset="0"/>
              </a:rPr>
              <a:t>you.</a:t>
            </a:r>
            <a:r>
              <a:rPr lang="en-US" altLang="en-US" sz="2000" dirty="0">
                <a:solidFill>
                  <a:schemeClr val="bg1"/>
                </a:solidFill>
                <a:latin typeface="Franklin Gothic Book" panose="020B0503020102020204" pitchFamily="34" charset="0"/>
              </a:rPr>
              <a:t>”</a:t>
            </a:r>
            <a:endParaRPr lang="en-US" altLang="ja-JP" sz="2000" dirty="0">
              <a:solidFill>
                <a:schemeClr val="bg1"/>
              </a:solidFill>
              <a:latin typeface="Franklin Gothic Book" panose="020B0503020102020204" pitchFamily="34" charset="0"/>
            </a:endParaRPr>
          </a:p>
          <a:p>
            <a:pPr>
              <a:lnSpc>
                <a:spcPct val="150000"/>
              </a:lnSpc>
            </a:pPr>
            <a:endParaRPr lang="en-US" altLang="en-US" dirty="0">
              <a:latin typeface="+mn-lt"/>
            </a:endParaRPr>
          </a:p>
        </p:txBody>
      </p:sp>
      <p:pic>
        <p:nvPicPr>
          <p:cNvPr id="6" name="Picture 1">
            <a:extLst>
              <a:ext uri="{FF2B5EF4-FFF2-40B4-BE49-F238E27FC236}">
                <a16:creationId xmlns:a16="http://schemas.microsoft.com/office/drawing/2014/main" id="{ED47F217-711C-BF7B-2652-EF47B782EB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7059" y="3334242"/>
            <a:ext cx="39020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643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CE8FBDCD-BC38-D4A8-A210-EA02F2610057}"/>
              </a:ext>
            </a:extLst>
          </p:cNvPr>
          <p:cNvSpPr>
            <a:spLocks noGrp="1"/>
          </p:cNvSpPr>
          <p:nvPr>
            <p:ph type="body" sz="quarter" idx="10"/>
          </p:nvPr>
        </p:nvSpPr>
        <p:spPr/>
        <p:txBody>
          <a:bodyPr>
            <a:normAutofit fontScale="25000" lnSpcReduction="20000"/>
          </a:bodyPr>
          <a:lstStyle/>
          <a:p>
            <a:pPr>
              <a:spcBef>
                <a:spcPct val="0"/>
              </a:spcBef>
            </a:pPr>
            <a:r>
              <a:rPr lang="en-US" altLang="en-US" sz="8000" dirty="0">
                <a:latin typeface="Franklin Gothic Book" panose="020B0503020102020204" pitchFamily="34" charset="0"/>
              </a:rPr>
              <a:t>Purdue University On-Campus Writing Lab</a:t>
            </a:r>
          </a:p>
          <a:p>
            <a:pPr>
              <a:spcBef>
                <a:spcPct val="0"/>
              </a:spcBef>
            </a:pPr>
            <a:r>
              <a:rPr lang="en-US" altLang="en-US" sz="8000" dirty="0">
                <a:latin typeface="Franklin Gothic Book" panose="020B0503020102020204" pitchFamily="34" charset="0"/>
              </a:rPr>
              <a:t>Krach Leadership Center (2</a:t>
            </a:r>
            <a:r>
              <a:rPr lang="en-US" altLang="en-US" sz="8000" baseline="30000" dirty="0">
                <a:latin typeface="Franklin Gothic Book" panose="020B0503020102020204" pitchFamily="34" charset="0"/>
              </a:rPr>
              <a:t>nd</a:t>
            </a:r>
            <a:r>
              <a:rPr lang="en-US" altLang="en-US" sz="8000" dirty="0">
                <a:latin typeface="Franklin Gothic Book" panose="020B0503020102020204" pitchFamily="34" charset="0"/>
              </a:rPr>
              <a:t> Floor)</a:t>
            </a:r>
          </a:p>
          <a:p>
            <a:pPr>
              <a:spcBef>
                <a:spcPct val="0"/>
              </a:spcBef>
            </a:pPr>
            <a:endParaRPr lang="en-US" altLang="en-US" sz="8000" dirty="0">
              <a:latin typeface="Franklin Gothic Book" panose="020B0503020102020204" pitchFamily="34" charset="0"/>
            </a:endParaRPr>
          </a:p>
          <a:p>
            <a:pPr>
              <a:spcBef>
                <a:spcPct val="0"/>
              </a:spcBef>
              <a:buClr>
                <a:schemeClr val="tx1"/>
              </a:buClr>
            </a:pPr>
            <a:r>
              <a:rPr lang="en-US" altLang="en-US" sz="8000" dirty="0">
                <a:latin typeface="Franklin Gothic Book" panose="020B0503020102020204" pitchFamily="34" charset="0"/>
              </a:rPr>
              <a:t>Web:  </a:t>
            </a:r>
            <a:r>
              <a:rPr lang="en-US" altLang="en-US" sz="8000" dirty="0">
                <a:latin typeface="Franklin Gothic Book" panose="020B0503020102020204" pitchFamily="34" charset="0"/>
                <a:hlinkClick r:id="" action="ppaction://noaction"/>
              </a:rPr>
              <a:t>http://owl.english.purdue.edu/</a:t>
            </a:r>
            <a:endParaRPr lang="en-US" altLang="en-US" sz="8000" dirty="0">
              <a:latin typeface="Franklin Gothic Book" panose="020B0503020102020204" pitchFamily="34" charset="0"/>
            </a:endParaRPr>
          </a:p>
          <a:p>
            <a:pPr>
              <a:spcBef>
                <a:spcPct val="0"/>
              </a:spcBef>
              <a:buClr>
                <a:schemeClr val="tx1"/>
              </a:buClr>
            </a:pPr>
            <a:r>
              <a:rPr lang="en-US" altLang="en-US" sz="8000" dirty="0">
                <a:latin typeface="Franklin Gothic Book" panose="020B0503020102020204" pitchFamily="34" charset="0"/>
              </a:rPr>
              <a:t>Phone: (765) 494-3723</a:t>
            </a:r>
          </a:p>
          <a:p>
            <a:pPr>
              <a:spcBef>
                <a:spcPct val="0"/>
              </a:spcBef>
              <a:buClr>
                <a:schemeClr val="tx1"/>
              </a:buClr>
            </a:pPr>
            <a:r>
              <a:rPr lang="en-US" altLang="en-US" sz="8000" dirty="0">
                <a:latin typeface="Franklin Gothic Book" panose="020B0503020102020204" pitchFamily="34" charset="0"/>
              </a:rPr>
              <a:t>Email: </a:t>
            </a:r>
            <a:r>
              <a:rPr lang="en-US" altLang="en-US" sz="8000" dirty="0" err="1">
                <a:latin typeface="Franklin Gothic Book" panose="020B0503020102020204" pitchFamily="34" charset="0"/>
              </a:rPr>
              <a:t>writing.lab@purdue.edu</a:t>
            </a:r>
            <a:r>
              <a:rPr lang="en-US" altLang="en-US" sz="8000" dirty="0" err="1">
                <a:latin typeface="Franklin Gothic Book" panose="020B0503020102020204" pitchFamily="34" charset="0"/>
                <a:hlinkClick r:id="rId3"/>
              </a:rPr>
              <a:t>@purdue</a:t>
            </a:r>
            <a:r>
              <a:rPr lang="en-US" altLang="en-US" dirty="0" err="1">
                <a:latin typeface="Franklin Gothic Book" panose="020B0503020102020204" pitchFamily="34" charset="0"/>
                <a:hlinkClick r:id="rId3"/>
              </a:rPr>
              <a:t>.edu</a:t>
            </a:r>
            <a:endParaRPr lang="en-US" altLang="en-US" dirty="0">
              <a:latin typeface="Franklin Gothic Book" panose="020B0503020102020204" pitchFamily="34" charset="0"/>
            </a:endParaRPr>
          </a:p>
          <a:p>
            <a:endParaRPr lang="en-US" dirty="0"/>
          </a:p>
        </p:txBody>
      </p:sp>
    </p:spTree>
    <p:extLst>
      <p:ext uri="{BB962C8B-B14F-4D97-AF65-F5344CB8AC3E}">
        <p14:creationId xmlns:p14="http://schemas.microsoft.com/office/powerpoint/2010/main" val="355526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499534" y="278408"/>
            <a:ext cx="6925732" cy="455509"/>
          </a:xfrm>
        </p:spPr>
        <p:txBody>
          <a:bodyPr/>
          <a:lstStyle/>
          <a:p>
            <a:pPr eaLnBrk="1" hangingPunct="1"/>
            <a:r>
              <a:rPr lang="en-US" altLang="en-US" sz="3200" dirty="0">
                <a:solidFill>
                  <a:schemeClr val="bg1"/>
                </a:solidFill>
                <a:latin typeface="Franklin Gothic Book" panose="020B0503020102020204" pitchFamily="34" charset="0"/>
              </a:rPr>
              <a:t>Overview</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2</a:t>
            </a:fld>
            <a:endParaRPr lang="en-US" dirty="0"/>
          </a:p>
        </p:txBody>
      </p:sp>
      <p:pic>
        <p:nvPicPr>
          <p:cNvPr id="7" name="Purdue CoBrand">
            <a:extLst>
              <a:ext uri="{FF2B5EF4-FFF2-40B4-BE49-F238E27FC236}">
                <a16:creationId xmlns:a16="http://schemas.microsoft.com/office/drawing/2014/main" id="{46F1D2E9-562E-2147-8B8E-8A9532E6B42D}"/>
              </a:ext>
            </a:extLst>
          </p:cNvPr>
          <p:cNvPicPr>
            <a:picLocks noChangeAspect="1"/>
          </p:cNvPicPr>
          <p:nvPr/>
        </p:nvPicPr>
        <p:blipFill>
          <a:blip r:embed="rId3"/>
          <a:srcRect/>
          <a:stretch/>
        </p:blipFill>
        <p:spPr>
          <a:xfrm>
            <a:off x="462008" y="6072299"/>
            <a:ext cx="3370923" cy="365760"/>
          </a:xfrm>
          <a:prstGeom prst="rect">
            <a:avLst/>
          </a:prstGeom>
        </p:spPr>
      </p:pic>
      <p:sp>
        <p:nvSpPr>
          <p:cNvPr id="8" name="TextBox 7">
            <a:extLst>
              <a:ext uri="{FF2B5EF4-FFF2-40B4-BE49-F238E27FC236}">
                <a16:creationId xmlns:a16="http://schemas.microsoft.com/office/drawing/2014/main" id="{CDCA02BA-8A6D-8864-6AD4-A3B8E7BA2EB5}"/>
              </a:ext>
            </a:extLst>
          </p:cNvPr>
          <p:cNvSpPr txBox="1"/>
          <p:nvPr/>
        </p:nvSpPr>
        <p:spPr>
          <a:xfrm>
            <a:off x="462008" y="1589762"/>
            <a:ext cx="4556125" cy="3447098"/>
          </a:xfrm>
          <a:prstGeom prst="rect">
            <a:avLst/>
          </a:prstGeom>
          <a:noFill/>
        </p:spPr>
        <p:txBody>
          <a:bodyPr lIns="91440" tIns="45720" rIns="91440" bIns="45720" anchor="t">
            <a:spAutoFit/>
          </a:bodyPr>
          <a:lstStyle/>
          <a:p>
            <a:pPr fontAlgn="auto">
              <a:lnSpc>
                <a:spcPct val="200000"/>
              </a:lnSpc>
              <a:spcBef>
                <a:spcPts val="0"/>
              </a:spcBef>
              <a:spcAft>
                <a:spcPts val="0"/>
              </a:spcAft>
              <a:defRPr/>
            </a:pPr>
            <a:r>
              <a:rPr lang="en-US" sz="2000" b="1" dirty="0">
                <a:solidFill>
                  <a:schemeClr val="bg1"/>
                </a:solidFill>
                <a:latin typeface="Franklin Gothic Book" panose="020B0503020102020204" pitchFamily="34" charset="0"/>
                <a:cs typeface="Optima"/>
              </a:rPr>
              <a:t>This presentation will cover:</a:t>
            </a:r>
            <a:endParaRPr lang="en-US" sz="2000" b="1" dirty="0">
              <a:solidFill>
                <a:schemeClr val="bg1"/>
              </a:solidFill>
              <a:latin typeface="Franklin Gothic Book" panose="020B0503020102020204" pitchFamily="34" charset="0"/>
            </a:endParaRPr>
          </a:p>
          <a:p>
            <a:pPr marL="694055" indent="-457200" fontAlgn="auto">
              <a:lnSpc>
                <a:spcPct val="200000"/>
              </a:lnSpc>
              <a:spcBef>
                <a:spcPts val="0"/>
              </a:spcBef>
              <a:spcAft>
                <a:spcPts val="0"/>
              </a:spcAft>
              <a:buFont typeface="+mj-lt"/>
              <a:buAutoNum type="arabicPeriod"/>
              <a:defRPr/>
            </a:pPr>
            <a:r>
              <a:rPr lang="en-US" sz="2000" dirty="0">
                <a:solidFill>
                  <a:schemeClr val="bg1"/>
                </a:solidFill>
                <a:latin typeface="Franklin Gothic Book" panose="020B0503020102020204" pitchFamily="34" charset="0"/>
                <a:cs typeface="Optima"/>
              </a:rPr>
              <a:t>The persuasive context</a:t>
            </a:r>
          </a:p>
          <a:p>
            <a:pPr marL="694055" indent="-457200" fontAlgn="auto">
              <a:lnSpc>
                <a:spcPct val="200000"/>
              </a:lnSpc>
              <a:spcBef>
                <a:spcPts val="0"/>
              </a:spcBef>
              <a:spcAft>
                <a:spcPts val="0"/>
              </a:spcAft>
              <a:buFont typeface="+mj-lt"/>
              <a:buAutoNum type="arabicPeriod"/>
              <a:defRPr/>
            </a:pPr>
            <a:r>
              <a:rPr lang="en-US" sz="2000" dirty="0">
                <a:solidFill>
                  <a:schemeClr val="bg1"/>
                </a:solidFill>
                <a:latin typeface="Franklin Gothic Book" panose="020B0503020102020204" pitchFamily="34" charset="0"/>
                <a:cs typeface="Optima"/>
              </a:rPr>
              <a:t>The role of the audience</a:t>
            </a:r>
          </a:p>
          <a:p>
            <a:pPr marL="694055" indent="-457200">
              <a:lnSpc>
                <a:spcPct val="200000"/>
              </a:lnSpc>
              <a:buFont typeface="+mj-lt"/>
              <a:buAutoNum type="arabicPeriod"/>
              <a:defRPr/>
            </a:pPr>
            <a:r>
              <a:rPr lang="en-US" sz="2000" dirty="0">
                <a:solidFill>
                  <a:schemeClr val="bg1"/>
                </a:solidFill>
                <a:latin typeface="Franklin Gothic Book" panose="020B0503020102020204" pitchFamily="34" charset="0"/>
                <a:cs typeface="Optima"/>
              </a:rPr>
              <a:t>Research and citations</a:t>
            </a:r>
          </a:p>
          <a:p>
            <a:pPr marL="694055" indent="-457200">
              <a:lnSpc>
                <a:spcPct val="200000"/>
              </a:lnSpc>
              <a:buFont typeface="+mj-lt"/>
              <a:buAutoNum type="arabicPeriod"/>
              <a:defRPr/>
            </a:pPr>
            <a:r>
              <a:rPr lang="en-US" sz="2000" dirty="0">
                <a:solidFill>
                  <a:schemeClr val="bg1"/>
                </a:solidFill>
                <a:latin typeface="Franklin Gothic Book" panose="020B0503020102020204" pitchFamily="34" charset="0"/>
                <a:cs typeface="Optima"/>
              </a:rPr>
              <a:t>The establishment of credibility</a:t>
            </a:r>
          </a:p>
          <a:p>
            <a:pPr marL="742950" lvl="1" indent="-285750" fontAlgn="auto">
              <a:spcBef>
                <a:spcPts val="0"/>
              </a:spcBef>
              <a:spcAft>
                <a:spcPts val="0"/>
              </a:spcAft>
              <a:buFont typeface="Arial"/>
              <a:buChar char="•"/>
              <a:defRPr/>
            </a:pPr>
            <a:endParaRPr lang="en-US" dirty="0">
              <a:ea typeface="+mn-ea"/>
              <a:cs typeface="Optima"/>
            </a:endParaRPr>
          </a:p>
        </p:txBody>
      </p:sp>
      <p:pic>
        <p:nvPicPr>
          <p:cNvPr id="9" name="Picture 8">
            <a:extLst>
              <a:ext uri="{FF2B5EF4-FFF2-40B4-BE49-F238E27FC236}">
                <a16:creationId xmlns:a16="http://schemas.microsoft.com/office/drawing/2014/main" id="{7D322174-7729-6938-D68F-7F14E6BBE75A}"/>
              </a:ext>
            </a:extLst>
          </p:cNvPr>
          <p:cNvPicPr>
            <a:picLocks noChangeAspect="1"/>
          </p:cNvPicPr>
          <p:nvPr/>
        </p:nvPicPr>
        <p:blipFill>
          <a:blip r:embed="rId4">
            <a:extLst>
              <a:ext uri="{28A0092B-C50C-407E-A947-70E740481C1C}">
                <a14:useLocalDpi xmlns:a14="http://schemas.microsoft.com/office/drawing/2010/main" val="0"/>
              </a:ext>
            </a:extLst>
          </a:blip>
          <a:srcRect l="19376" r="22501"/>
          <a:stretch>
            <a:fillRect/>
          </a:stretch>
        </p:blipFill>
        <p:spPr bwMode="auto">
          <a:xfrm>
            <a:off x="5670174" y="1589762"/>
            <a:ext cx="2743200" cy="31496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82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462008" y="215054"/>
            <a:ext cx="6925732" cy="455509"/>
          </a:xfrm>
        </p:spPr>
        <p:txBody>
          <a:bodyPr/>
          <a:lstStyle/>
          <a:p>
            <a:pPr eaLnBrk="1" hangingPunct="1"/>
            <a:r>
              <a:rPr lang="en-US" altLang="en-US" sz="3200" dirty="0">
                <a:solidFill>
                  <a:schemeClr val="bg1"/>
                </a:solidFill>
                <a:latin typeface="Franklin Gothic Book" panose="020B0503020102020204" pitchFamily="34" charset="0"/>
              </a:rPr>
              <a:t>What is Persuasive Writing?</a:t>
            </a:r>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8" name="Purdue CoBrand">
            <a:extLst>
              <a:ext uri="{FF2B5EF4-FFF2-40B4-BE49-F238E27FC236}">
                <a16:creationId xmlns:a16="http://schemas.microsoft.com/office/drawing/2014/main" id="{754856AD-9DF9-CD41-9919-48B69E294564}"/>
              </a:ext>
            </a:extLst>
          </p:cNvPr>
          <p:cNvPicPr>
            <a:picLocks noChangeAspect="1"/>
          </p:cNvPicPr>
          <p:nvPr/>
        </p:nvPicPr>
        <p:blipFill>
          <a:blip r:embed="rId3"/>
          <a:srcRect/>
          <a:stretch/>
        </p:blipFill>
        <p:spPr>
          <a:xfrm>
            <a:off x="462008" y="6072299"/>
            <a:ext cx="3370923" cy="365760"/>
          </a:xfrm>
          <a:prstGeom prst="rect">
            <a:avLst/>
          </a:prstGeom>
        </p:spPr>
      </p:pic>
      <p:sp>
        <p:nvSpPr>
          <p:cNvPr id="6" name="TextBox 5">
            <a:extLst>
              <a:ext uri="{FF2B5EF4-FFF2-40B4-BE49-F238E27FC236}">
                <a16:creationId xmlns:a16="http://schemas.microsoft.com/office/drawing/2014/main" id="{C3A63047-4656-B5F0-F0CE-499F98863078}"/>
              </a:ext>
            </a:extLst>
          </p:cNvPr>
          <p:cNvSpPr txBox="1">
            <a:spLocks noChangeArrowheads="1"/>
          </p:cNvSpPr>
          <p:nvPr/>
        </p:nvSpPr>
        <p:spPr bwMode="auto">
          <a:xfrm>
            <a:off x="1101572" y="2028616"/>
            <a:ext cx="677386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nSpc>
                <a:spcPct val="200000"/>
              </a:lnSpc>
            </a:pPr>
            <a:r>
              <a:rPr lang="en-US" altLang="en-US" sz="2000" b="1" dirty="0">
                <a:solidFill>
                  <a:schemeClr val="bg1"/>
                </a:solidFill>
                <a:latin typeface="Franklin Gothic Book" panose="020B0503020102020204" pitchFamily="34" charset="0"/>
              </a:rPr>
              <a:t>Persuasive writing </a:t>
            </a:r>
            <a:r>
              <a:rPr lang="en-US" altLang="en-US" sz="2000" dirty="0">
                <a:solidFill>
                  <a:schemeClr val="bg1"/>
                </a:solidFill>
                <a:latin typeface="Franklin Gothic Book" panose="020B0503020102020204" pitchFamily="34" charset="0"/>
              </a:rPr>
              <a:t>seeks to convince its readers to embrace the point-of-view presented by appealing to the audience’s </a:t>
            </a:r>
            <a:r>
              <a:rPr lang="en-US" altLang="en-US" sz="2000" dirty="0">
                <a:solidFill>
                  <a:schemeClr val="accent1">
                    <a:lumMod val="75000"/>
                  </a:schemeClr>
                </a:solidFill>
                <a:latin typeface="Franklin Gothic Book" panose="020B0503020102020204" pitchFamily="34" charset="0"/>
              </a:rPr>
              <a:t>reason</a:t>
            </a:r>
            <a:r>
              <a:rPr lang="en-US" altLang="en-US" sz="2000" dirty="0">
                <a:solidFill>
                  <a:schemeClr val="bg1"/>
                </a:solidFill>
                <a:latin typeface="Franklin Gothic Book" panose="020B0503020102020204" pitchFamily="34" charset="0"/>
              </a:rPr>
              <a:t> and understanding through </a:t>
            </a:r>
            <a:r>
              <a:rPr lang="en-US" altLang="en-US" sz="2000" dirty="0">
                <a:solidFill>
                  <a:schemeClr val="accent1">
                    <a:lumMod val="75000"/>
                  </a:schemeClr>
                </a:solidFill>
                <a:latin typeface="Franklin Gothic Book" panose="020B0503020102020204" pitchFamily="34" charset="0"/>
              </a:rPr>
              <a:t>argument</a:t>
            </a:r>
            <a:r>
              <a:rPr lang="en-US" altLang="en-US" sz="2000" dirty="0">
                <a:solidFill>
                  <a:schemeClr val="bg1"/>
                </a:solidFill>
                <a:latin typeface="Franklin Gothic Book" panose="020B0503020102020204" pitchFamily="34" charset="0"/>
              </a:rPr>
              <a:t> and/or </a:t>
            </a:r>
            <a:r>
              <a:rPr lang="en-US" altLang="en-US" sz="2000" dirty="0">
                <a:solidFill>
                  <a:schemeClr val="accent1">
                    <a:lumMod val="75000"/>
                  </a:schemeClr>
                </a:solidFill>
                <a:latin typeface="Franklin Gothic Book" panose="020B0503020102020204" pitchFamily="34" charset="0"/>
              </a:rPr>
              <a:t>entreaty</a:t>
            </a:r>
            <a:r>
              <a:rPr lang="en-US" altLang="en-US" sz="2000" dirty="0">
                <a:solidFill>
                  <a:schemeClr val="bg1"/>
                </a:solidFill>
                <a:latin typeface="Franklin Gothic Book" panose="020B0503020102020204" pitchFamily="34" charset="0"/>
              </a:rPr>
              <a:t>.</a:t>
            </a:r>
            <a:endParaRPr lang="en-US" sz="2000" dirty="0">
              <a:solidFill>
                <a:schemeClr val="bg1"/>
              </a:solidFill>
              <a:latin typeface="Franklin Gothic Book" panose="020B0503020102020204" pitchFamily="34" charset="0"/>
            </a:endParaRPr>
          </a:p>
          <a:p>
            <a:pPr lvl="1">
              <a:buFont typeface="Arial" panose="020B0604020202020204" pitchFamily="34" charset="0"/>
              <a:buChar char="•"/>
            </a:pPr>
            <a:endParaRPr lang="en-US" altLang="en-US" sz="1600" dirty="0">
              <a:latin typeface="+mn-lt"/>
            </a:endParaRPr>
          </a:p>
        </p:txBody>
      </p:sp>
    </p:spTree>
    <p:extLst>
      <p:ext uri="{BB962C8B-B14F-4D97-AF65-F5344CB8AC3E}">
        <p14:creationId xmlns:p14="http://schemas.microsoft.com/office/powerpoint/2010/main" val="31497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5B93-BC26-FDD2-05FF-3EF2B1B933FF}"/>
              </a:ext>
            </a:extLst>
          </p:cNvPr>
          <p:cNvSpPr>
            <a:spLocks noGrp="1"/>
          </p:cNvSpPr>
          <p:nvPr>
            <p:ph type="ctrTitle"/>
          </p:nvPr>
        </p:nvSpPr>
        <p:spPr>
          <a:xfrm>
            <a:off x="462008" y="276515"/>
            <a:ext cx="6925732" cy="455509"/>
          </a:xfrm>
        </p:spPr>
        <p:txBody>
          <a:bodyPr/>
          <a:lstStyle/>
          <a:p>
            <a:r>
              <a:rPr lang="en-US" sz="3200" dirty="0">
                <a:solidFill>
                  <a:schemeClr val="bg1"/>
                </a:solidFill>
                <a:latin typeface="Franklin Gothic Book" panose="020B0503020102020204" pitchFamily="34" charset="0"/>
              </a:rPr>
              <a:t>Persuasive Genres</a:t>
            </a:r>
          </a:p>
        </p:txBody>
      </p:sp>
      <p:sp>
        <p:nvSpPr>
          <p:cNvPr id="7" name="Slide Number Placeholder 6">
            <a:extLst>
              <a:ext uri="{FF2B5EF4-FFF2-40B4-BE49-F238E27FC236}">
                <a16:creationId xmlns:a16="http://schemas.microsoft.com/office/drawing/2014/main" id="{9CB1DB7D-EFE1-46F4-3F07-7113F9086E82}"/>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8" name="Purdue CoBrand">
            <a:extLst>
              <a:ext uri="{FF2B5EF4-FFF2-40B4-BE49-F238E27FC236}">
                <a16:creationId xmlns:a16="http://schemas.microsoft.com/office/drawing/2014/main" id="{3B82BFA1-0E15-7656-CA12-18A2C94E972C}"/>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2">
            <a:extLst>
              <a:ext uri="{FF2B5EF4-FFF2-40B4-BE49-F238E27FC236}">
                <a16:creationId xmlns:a16="http://schemas.microsoft.com/office/drawing/2014/main" id="{8EF94B6A-6E25-AC3A-4558-808B539A9EEC}"/>
              </a:ext>
            </a:extLst>
          </p:cNvPr>
          <p:cNvSpPr txBox="1"/>
          <p:nvPr/>
        </p:nvSpPr>
        <p:spPr>
          <a:xfrm>
            <a:off x="462008" y="1214699"/>
            <a:ext cx="4727575" cy="4919808"/>
          </a:xfrm>
          <a:prstGeom prst="rect">
            <a:avLst/>
          </a:prstGeom>
          <a:noFill/>
        </p:spPr>
        <p:txBody>
          <a:bodyPr lIns="91440" tIns="45720" rIns="91440" bIns="45720" anchor="t">
            <a:spAutoFit/>
          </a:bodyPr>
          <a:lstStyle/>
          <a:p>
            <a:pPr fontAlgn="auto">
              <a:lnSpc>
                <a:spcPct val="150000"/>
              </a:lnSpc>
              <a:spcBef>
                <a:spcPts val="0"/>
              </a:spcBef>
              <a:spcAft>
                <a:spcPts val="0"/>
              </a:spcAft>
              <a:defRPr/>
            </a:pPr>
            <a:r>
              <a:rPr lang="en-US" sz="2000" b="1" dirty="0">
                <a:solidFill>
                  <a:schemeClr val="bg1"/>
                </a:solidFill>
                <a:latin typeface="Franklin Gothic Book" panose="020B0503020102020204" pitchFamily="34" charset="0"/>
                <a:cs typeface="Optima"/>
              </a:rPr>
              <a:t>You encounter persuasion every day:</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TV Commercials</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Letters to the Editor </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Junk mail</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Magazine ads</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College brochures</a:t>
            </a:r>
          </a:p>
          <a:p>
            <a:pPr fontAlgn="auto">
              <a:lnSpc>
                <a:spcPct val="150000"/>
              </a:lnSpc>
              <a:spcBef>
                <a:spcPts val="0"/>
              </a:spcBef>
              <a:spcAft>
                <a:spcPts val="0"/>
              </a:spcAft>
              <a:defRPr/>
            </a:pPr>
            <a:r>
              <a:rPr lang="en-US" sz="2000" dirty="0">
                <a:solidFill>
                  <a:schemeClr val="bg1"/>
                </a:solidFill>
                <a:latin typeface="Franklin Gothic Book" panose="020B0503020102020204" pitchFamily="34" charset="0"/>
                <a:cs typeface="Optima"/>
              </a:rPr>
              <a:t>Can you think of other persuasive contexts?</a:t>
            </a:r>
          </a:p>
          <a:p>
            <a:pPr marL="742950" lvl="1" indent="-285750" fontAlgn="auto">
              <a:lnSpc>
                <a:spcPct val="150000"/>
              </a:lnSpc>
              <a:spcBef>
                <a:spcPts val="0"/>
              </a:spcBef>
              <a:spcAft>
                <a:spcPts val="0"/>
              </a:spcAft>
              <a:buFont typeface="Arial"/>
              <a:buChar char="•"/>
              <a:defRPr/>
            </a:pPr>
            <a:endParaRPr lang="en-US" dirty="0">
              <a:ea typeface="+mn-ea"/>
              <a:cs typeface="Optima"/>
            </a:endParaRPr>
          </a:p>
        </p:txBody>
      </p:sp>
      <p:pic>
        <p:nvPicPr>
          <p:cNvPr id="1026" name="Picture 2">
            <a:extLst>
              <a:ext uri="{FF2B5EF4-FFF2-40B4-BE49-F238E27FC236}">
                <a16:creationId xmlns:a16="http://schemas.microsoft.com/office/drawing/2014/main" id="{2B3D9D4D-A654-6694-CE46-8589CAAFA6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359" y="1214699"/>
            <a:ext cx="3309633" cy="473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24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6925732" cy="455509"/>
          </a:xfrm>
        </p:spPr>
        <p:txBody>
          <a:bodyPr/>
          <a:lstStyle/>
          <a:p>
            <a:r>
              <a:rPr lang="en-US" sz="3200" dirty="0">
                <a:solidFill>
                  <a:schemeClr val="bg1"/>
                </a:solidFill>
                <a:latin typeface="Franklin Gothic Book" panose="020B0503020102020204" pitchFamily="34" charset="0"/>
              </a:rPr>
              <a:t>Steps for Effective Persuasion</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5</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3" name="TextBox 5">
            <a:extLst>
              <a:ext uri="{FF2B5EF4-FFF2-40B4-BE49-F238E27FC236}">
                <a16:creationId xmlns:a16="http://schemas.microsoft.com/office/drawing/2014/main" id="{FAD5D64F-8B7E-6246-F613-D072C80D6C59}"/>
              </a:ext>
            </a:extLst>
          </p:cNvPr>
          <p:cNvSpPr txBox="1">
            <a:spLocks noChangeArrowheads="1"/>
          </p:cNvSpPr>
          <p:nvPr/>
        </p:nvSpPr>
        <p:spPr bwMode="auto">
          <a:xfrm>
            <a:off x="613878" y="1398957"/>
            <a:ext cx="677386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342900" indent="-342900">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marL="457200" indent="-457200">
              <a:lnSpc>
                <a:spcPct val="200000"/>
              </a:lnSpc>
              <a:buFont typeface="+mj-lt"/>
              <a:buAutoNum type="arabicPeriod"/>
            </a:pPr>
            <a:r>
              <a:rPr lang="en-US" altLang="en-US" sz="2000" dirty="0">
                <a:solidFill>
                  <a:schemeClr val="bg1"/>
                </a:solidFill>
                <a:latin typeface="+mn-lt"/>
                <a:ea typeface="ＭＳ Ｐゴシック"/>
              </a:rPr>
              <a:t>Understand your audience.</a:t>
            </a:r>
            <a:endParaRPr lang="en-US" sz="2000" dirty="0">
              <a:solidFill>
                <a:schemeClr val="bg1"/>
              </a:solidFill>
            </a:endParaRPr>
          </a:p>
          <a:p>
            <a:pPr marL="457200" indent="-457200">
              <a:lnSpc>
                <a:spcPct val="200000"/>
              </a:lnSpc>
              <a:buFont typeface="+mj-lt"/>
              <a:buAutoNum type="arabicPeriod"/>
            </a:pPr>
            <a:r>
              <a:rPr lang="en-US" altLang="en-US" sz="2000" dirty="0">
                <a:solidFill>
                  <a:schemeClr val="bg1"/>
                </a:solidFill>
                <a:latin typeface="+mn-lt"/>
                <a:ea typeface="ＭＳ Ｐゴシック"/>
              </a:rPr>
              <a:t>Find common ground with your audience.</a:t>
            </a:r>
          </a:p>
          <a:p>
            <a:pPr marL="457200" indent="-457200">
              <a:lnSpc>
                <a:spcPct val="200000"/>
              </a:lnSpc>
              <a:buFont typeface="+mj-lt"/>
              <a:buAutoNum type="arabicPeriod"/>
            </a:pPr>
            <a:r>
              <a:rPr lang="en-US" altLang="en-US" sz="2000" dirty="0">
                <a:solidFill>
                  <a:schemeClr val="bg1"/>
                </a:solidFill>
                <a:latin typeface="+mn-lt"/>
                <a:ea typeface="ＭＳ Ｐゴシック"/>
              </a:rPr>
              <a:t>Support your opinion.</a:t>
            </a:r>
          </a:p>
          <a:p>
            <a:pPr marL="457200" indent="-457200">
              <a:lnSpc>
                <a:spcPct val="200000"/>
              </a:lnSpc>
              <a:buFont typeface="+mj-lt"/>
              <a:buAutoNum type="arabicPeriod"/>
            </a:pPr>
            <a:r>
              <a:rPr lang="en-US" altLang="en-US" sz="2000" dirty="0">
                <a:solidFill>
                  <a:schemeClr val="bg1"/>
                </a:solidFill>
                <a:latin typeface="+mn-lt"/>
                <a:ea typeface="ＭＳ Ｐゴシック"/>
              </a:rPr>
              <a:t>Know the various sides of your issue.</a:t>
            </a:r>
          </a:p>
          <a:p>
            <a:pPr marL="457200" indent="-457200">
              <a:lnSpc>
                <a:spcPct val="200000"/>
              </a:lnSpc>
              <a:buFont typeface="+mj-lt"/>
              <a:buAutoNum type="arabicPeriod"/>
            </a:pPr>
            <a:r>
              <a:rPr lang="en-US" altLang="en-US" sz="2000" dirty="0">
                <a:solidFill>
                  <a:schemeClr val="bg1"/>
                </a:solidFill>
                <a:latin typeface="+mn-lt"/>
                <a:ea typeface="ＭＳ Ｐゴシック"/>
              </a:rPr>
              <a:t>Respectfully address other points of view.</a:t>
            </a:r>
          </a:p>
          <a:p>
            <a:pPr marL="457200" indent="-457200">
              <a:lnSpc>
                <a:spcPct val="200000"/>
              </a:lnSpc>
              <a:buFont typeface="+mj-lt"/>
              <a:buAutoNum type="arabicPeriod"/>
            </a:pPr>
            <a:r>
              <a:rPr lang="en-US" altLang="en-US" sz="2000" dirty="0">
                <a:solidFill>
                  <a:schemeClr val="bg1"/>
                </a:solidFill>
                <a:latin typeface="+mn-lt"/>
              </a:rPr>
              <a:t>Establish your credibility.</a:t>
            </a:r>
          </a:p>
          <a:p>
            <a:pPr lvl="1">
              <a:buFont typeface="Arial" panose="020B0604020202020204" pitchFamily="34" charset="0"/>
              <a:buChar char="•"/>
            </a:pPr>
            <a:endParaRPr lang="en-US" altLang="en-US" sz="1600" dirty="0">
              <a:latin typeface="+mn-lt"/>
            </a:endParaRPr>
          </a:p>
        </p:txBody>
      </p:sp>
    </p:spTree>
    <p:extLst>
      <p:ext uri="{BB962C8B-B14F-4D97-AF65-F5344CB8AC3E}">
        <p14:creationId xmlns:p14="http://schemas.microsoft.com/office/powerpoint/2010/main" val="311003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4"/>
            <a:ext cx="8061506" cy="455509"/>
          </a:xfrm>
        </p:spPr>
        <p:txBody>
          <a:bodyPr/>
          <a:lstStyle/>
          <a:p>
            <a:pPr eaLnBrk="1" hangingPunct="1"/>
            <a:r>
              <a:rPr lang="en-US" altLang="en-US" sz="3200" dirty="0">
                <a:solidFill>
                  <a:schemeClr val="bg1"/>
                </a:solidFill>
                <a:latin typeface="Franklin Gothic Book" panose="020B0503020102020204" pitchFamily="34" charset="0"/>
              </a:rPr>
              <a:t>When to Persuade an Audience</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6</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5">
            <a:extLst>
              <a:ext uri="{FF2B5EF4-FFF2-40B4-BE49-F238E27FC236}">
                <a16:creationId xmlns:a16="http://schemas.microsoft.com/office/drawing/2014/main" id="{80E19F99-F0C1-5001-D937-A038D43C1079}"/>
              </a:ext>
            </a:extLst>
          </p:cNvPr>
          <p:cNvSpPr txBox="1">
            <a:spLocks noChangeArrowheads="1"/>
          </p:cNvSpPr>
          <p:nvPr/>
        </p:nvSpPr>
        <p:spPr bwMode="auto">
          <a:xfrm>
            <a:off x="462008" y="1323801"/>
            <a:ext cx="7951366" cy="349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457200" indent="-457200">
              <a:defRPr>
                <a:solidFill>
                  <a:schemeClr val="tx1"/>
                </a:solidFill>
                <a:latin typeface="Book Antiqua" panose="02040602050305030304" pitchFamily="18" charset="0"/>
                <a:ea typeface="ＭＳ Ｐゴシック" panose="020B0600070205080204" pitchFamily="34" charset="-128"/>
              </a:defRPr>
            </a:lvl1pPr>
            <a:lvl2pPr marL="800100" indent="-34290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a:lnSpc>
                <a:spcPct val="200000"/>
              </a:lnSpc>
              <a:buFont typeface="Arial" panose="020B0604020202020204" pitchFamily="34" charset="0"/>
              <a:buChar char="•"/>
            </a:pPr>
            <a:r>
              <a:rPr lang="en-US" altLang="en-US" sz="2000" dirty="0">
                <a:solidFill>
                  <a:schemeClr val="bg1"/>
                </a:solidFill>
                <a:latin typeface="Franklin Gothic Book" panose="020B0503020102020204" pitchFamily="34" charset="0"/>
                <a:ea typeface="ＭＳ Ｐゴシック"/>
              </a:rPr>
              <a:t>Your organization needs funding for a project.</a:t>
            </a:r>
            <a:endParaRPr lang="en-US" sz="2000" dirty="0">
              <a:solidFill>
                <a:schemeClr val="bg1"/>
              </a:solidFill>
              <a:latin typeface="Franklin Gothic Book" panose="020B0503020102020204" pitchFamily="34" charset="0"/>
            </a:endParaRPr>
          </a:p>
          <a:p>
            <a:pPr>
              <a:lnSpc>
                <a:spcPct val="200000"/>
              </a:lnSpc>
              <a:buFont typeface="Arial" panose="020B0604020202020204" pitchFamily="34" charset="0"/>
              <a:buChar char="•"/>
            </a:pPr>
            <a:r>
              <a:rPr lang="en-US" altLang="en-US" sz="2000" dirty="0">
                <a:solidFill>
                  <a:schemeClr val="bg1"/>
                </a:solidFill>
                <a:latin typeface="Franklin Gothic Book" panose="020B0503020102020204" pitchFamily="34" charset="0"/>
                <a:ea typeface="ＭＳ Ｐゴシック"/>
              </a:rPr>
              <a:t>Your boss wants you to make recommendations for a course of action.</a:t>
            </a:r>
          </a:p>
          <a:p>
            <a:pPr>
              <a:lnSpc>
                <a:spcPct val="200000"/>
              </a:lnSpc>
              <a:buFont typeface="Arial" panose="020B0604020202020204" pitchFamily="34" charset="0"/>
              <a:buChar char="•"/>
            </a:pPr>
            <a:r>
              <a:rPr lang="en-US" altLang="en-US" sz="2000" dirty="0">
                <a:solidFill>
                  <a:schemeClr val="bg1"/>
                </a:solidFill>
                <a:latin typeface="Franklin Gothic Book" panose="020B0503020102020204" pitchFamily="34" charset="0"/>
              </a:rPr>
              <a:t>You need to shift someone’s current point of view to build common ground so action can be taken.</a:t>
            </a:r>
          </a:p>
          <a:p>
            <a:pPr lvl="1">
              <a:lnSpc>
                <a:spcPct val="150000"/>
              </a:lnSpc>
              <a:buFont typeface="Book Antiqua" panose="02040602050305030304" pitchFamily="18" charset="0"/>
              <a:buAutoNum type="arabicPeriod"/>
            </a:pPr>
            <a:endParaRPr lang="en-US" altLang="en-US" sz="1600" dirty="0">
              <a:latin typeface="+mn-lt"/>
            </a:endParaRPr>
          </a:p>
        </p:txBody>
      </p:sp>
    </p:spTree>
    <p:extLst>
      <p:ext uri="{BB962C8B-B14F-4D97-AF65-F5344CB8AC3E}">
        <p14:creationId xmlns:p14="http://schemas.microsoft.com/office/powerpoint/2010/main" val="189933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5"/>
            <a:ext cx="7549878" cy="455509"/>
          </a:xfrm>
        </p:spPr>
        <p:txBody>
          <a:bodyPr/>
          <a:lstStyle/>
          <a:p>
            <a:pPr eaLnBrk="1" hangingPunct="1"/>
            <a:r>
              <a:rPr lang="en-US" altLang="en-US" sz="3200" dirty="0">
                <a:solidFill>
                  <a:schemeClr val="bg1"/>
                </a:solidFill>
                <a:latin typeface="Franklin Gothic Book" panose="020B0503020102020204" pitchFamily="34" charset="0"/>
              </a:rPr>
              <a:t>Understanding Your Audience</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7</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17" name="TextBox 5">
            <a:extLst>
              <a:ext uri="{FF2B5EF4-FFF2-40B4-BE49-F238E27FC236}">
                <a16:creationId xmlns:a16="http://schemas.microsoft.com/office/drawing/2014/main" id="{AC6DC7DF-A787-3BFA-27EE-416870037814}"/>
              </a:ext>
            </a:extLst>
          </p:cNvPr>
          <p:cNvSpPr txBox="1">
            <a:spLocks noChangeArrowheads="1"/>
          </p:cNvSpPr>
          <p:nvPr/>
        </p:nvSpPr>
        <p:spPr bwMode="auto">
          <a:xfrm>
            <a:off x="462008" y="1549671"/>
            <a:ext cx="8095397" cy="326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pPr marL="342900" indent="-342900">
              <a:lnSpc>
                <a:spcPct val="150000"/>
              </a:lnSpc>
              <a:buFont typeface="Arial" panose="020B0604020202020204" pitchFamily="34" charset="0"/>
              <a:buChar char="•"/>
            </a:pPr>
            <a:r>
              <a:rPr lang="en-US" altLang="en-US" sz="2000" dirty="0">
                <a:solidFill>
                  <a:schemeClr val="bg1"/>
                </a:solidFill>
                <a:latin typeface="Franklin Gothic Book" panose="020B0503020102020204" pitchFamily="34" charset="0"/>
                <a:ea typeface="ＭＳ Ｐゴシック"/>
              </a:rPr>
              <a:t>Who is your audience?</a:t>
            </a:r>
          </a:p>
          <a:p>
            <a:pPr marL="342900" indent="-342900">
              <a:lnSpc>
                <a:spcPct val="150000"/>
              </a:lnSpc>
              <a:buFont typeface="Arial" panose="020B0604020202020204" pitchFamily="34" charset="0"/>
              <a:buChar char="•"/>
            </a:pPr>
            <a:endParaRPr lang="en-US" altLang="en-US" sz="2000" dirty="0">
              <a:solidFill>
                <a:schemeClr val="bg1"/>
              </a:solidFill>
              <a:latin typeface="Franklin Gothic Book" panose="020B0503020102020204" pitchFamily="34" charset="0"/>
            </a:endParaRPr>
          </a:p>
          <a:p>
            <a:pPr marL="342900" indent="-342900">
              <a:lnSpc>
                <a:spcPct val="150000"/>
              </a:lnSpc>
              <a:buFont typeface="Arial" panose="020B0604020202020204" pitchFamily="34" charset="0"/>
              <a:buChar char="•"/>
            </a:pPr>
            <a:r>
              <a:rPr lang="en-US" altLang="en-US" sz="2000" dirty="0">
                <a:solidFill>
                  <a:schemeClr val="bg1"/>
                </a:solidFill>
                <a:latin typeface="Franklin Gothic Book" panose="020B0503020102020204" pitchFamily="34" charset="0"/>
              </a:rPr>
              <a:t>What beliefs do they hold about the topic?</a:t>
            </a:r>
          </a:p>
          <a:p>
            <a:pPr marL="342900" indent="-342900">
              <a:lnSpc>
                <a:spcPct val="150000"/>
              </a:lnSpc>
              <a:buFont typeface="Arial" panose="020B0604020202020204" pitchFamily="34" charset="0"/>
              <a:buChar char="•"/>
            </a:pPr>
            <a:endParaRPr lang="en-US" altLang="en-US" sz="2000" dirty="0">
              <a:solidFill>
                <a:schemeClr val="bg1"/>
              </a:solidFill>
              <a:latin typeface="Franklin Gothic Book" panose="020B0503020102020204" pitchFamily="34" charset="0"/>
            </a:endParaRPr>
          </a:p>
          <a:p>
            <a:pPr marL="342900" indent="-342900">
              <a:lnSpc>
                <a:spcPct val="150000"/>
              </a:lnSpc>
              <a:buFont typeface="Arial" panose="020B0604020202020204" pitchFamily="34" charset="0"/>
              <a:buChar char="•"/>
            </a:pPr>
            <a:r>
              <a:rPr lang="en-US" altLang="en-US" sz="2000" dirty="0">
                <a:solidFill>
                  <a:schemeClr val="bg1"/>
                </a:solidFill>
                <a:latin typeface="Franklin Gothic Book" panose="020B0503020102020204" pitchFamily="34" charset="0"/>
                <a:ea typeface="ＭＳ Ｐゴシック"/>
              </a:rPr>
              <a:t>What disagreements might arise between you and your audience?</a:t>
            </a:r>
          </a:p>
          <a:p>
            <a:pPr marL="342900" indent="-342900">
              <a:lnSpc>
                <a:spcPct val="150000"/>
              </a:lnSpc>
              <a:buFont typeface="Arial" panose="020B0604020202020204" pitchFamily="34" charset="0"/>
              <a:buChar char="•"/>
            </a:pPr>
            <a:endParaRPr lang="en-US" altLang="en-US" sz="2000" dirty="0">
              <a:solidFill>
                <a:schemeClr val="bg1"/>
              </a:solidFill>
              <a:latin typeface="Franklin Gothic Book" panose="020B0503020102020204" pitchFamily="34" charset="0"/>
            </a:endParaRPr>
          </a:p>
          <a:p>
            <a:pPr marL="342900" indent="-342900">
              <a:lnSpc>
                <a:spcPct val="150000"/>
              </a:lnSpc>
              <a:buFont typeface="Arial" panose="020B0604020202020204" pitchFamily="34" charset="0"/>
              <a:buChar char="•"/>
            </a:pPr>
            <a:r>
              <a:rPr lang="en-US" altLang="en-US" sz="2000" dirty="0">
                <a:solidFill>
                  <a:schemeClr val="bg1"/>
                </a:solidFill>
                <a:latin typeface="Franklin Gothic Book" panose="020B0503020102020204" pitchFamily="34" charset="0"/>
              </a:rPr>
              <a:t>How can you refute counterarguments with respect?</a:t>
            </a:r>
          </a:p>
        </p:txBody>
      </p:sp>
    </p:spTree>
    <p:extLst>
      <p:ext uri="{BB962C8B-B14F-4D97-AF65-F5344CB8AC3E}">
        <p14:creationId xmlns:p14="http://schemas.microsoft.com/office/powerpoint/2010/main" val="102487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5"/>
            <a:ext cx="7549878" cy="455509"/>
          </a:xfrm>
        </p:spPr>
        <p:txBody>
          <a:bodyPr/>
          <a:lstStyle/>
          <a:p>
            <a:pPr eaLnBrk="1" hangingPunct="1"/>
            <a:r>
              <a:rPr lang="en-US" altLang="en-US" sz="3200" dirty="0">
                <a:solidFill>
                  <a:schemeClr val="bg1"/>
                </a:solidFill>
                <a:latin typeface="Franklin Gothic Book" panose="020B0503020102020204" pitchFamily="34" charset="0"/>
              </a:rPr>
              <a:t>Understanding Your Audience</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8</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2" name="TextBox 1">
            <a:extLst>
              <a:ext uri="{FF2B5EF4-FFF2-40B4-BE49-F238E27FC236}">
                <a16:creationId xmlns:a16="http://schemas.microsoft.com/office/drawing/2014/main" id="{FA7C0C9B-C88D-6031-9D33-AA0CB78FFD84}"/>
              </a:ext>
            </a:extLst>
          </p:cNvPr>
          <p:cNvSpPr txBox="1"/>
          <p:nvPr/>
        </p:nvSpPr>
        <p:spPr>
          <a:xfrm>
            <a:off x="446000" y="1684384"/>
            <a:ext cx="7967374" cy="3075201"/>
          </a:xfrm>
          <a:prstGeom prst="rect">
            <a:avLst/>
          </a:prstGeom>
          <a:noFill/>
        </p:spPr>
        <p:txBody>
          <a:bodyPr wrap="square" lIns="91440" tIns="45720" rIns="91440" bIns="45720" anchor="t">
            <a:spAutoFit/>
          </a:bodyPr>
          <a:lstStyle/>
          <a:p>
            <a:pPr fontAlgn="auto">
              <a:lnSpc>
                <a:spcPct val="200000"/>
              </a:lnSpc>
              <a:spcBef>
                <a:spcPts val="0"/>
              </a:spcBef>
              <a:spcAft>
                <a:spcPts val="0"/>
              </a:spcAft>
              <a:defRPr/>
            </a:pPr>
            <a:r>
              <a:rPr lang="en-US" sz="2000" b="1" dirty="0">
                <a:solidFill>
                  <a:schemeClr val="bg1"/>
                </a:solidFill>
                <a:latin typeface="Franklin Gothic Book" panose="020B0503020102020204" pitchFamily="34" charset="0"/>
                <a:cs typeface="Optima"/>
              </a:rPr>
              <a:t>What concerns does your audience face?</a:t>
            </a:r>
            <a:endParaRPr lang="en-US" sz="2000" dirty="0">
              <a:solidFill>
                <a:schemeClr val="bg1"/>
              </a:solidFill>
              <a:latin typeface="Franklin Gothic Book" panose="020B0503020102020204" pitchFamily="34" charset="0"/>
            </a:endParaRPr>
          </a:p>
          <a:p>
            <a:pPr fontAlgn="auto">
              <a:lnSpc>
                <a:spcPct val="200000"/>
              </a:lnSpc>
              <a:spcBef>
                <a:spcPts val="0"/>
              </a:spcBef>
              <a:spcAft>
                <a:spcPts val="0"/>
              </a:spcAft>
              <a:defRPr/>
            </a:pPr>
            <a:r>
              <a:rPr lang="en-US" sz="2000" dirty="0">
                <a:solidFill>
                  <a:schemeClr val="bg1"/>
                </a:solidFill>
                <a:latin typeface="Franklin Gothic Book" panose="020B0503020102020204" pitchFamily="34" charset="0"/>
                <a:cs typeface="Optima"/>
              </a:rPr>
              <a:t>For example:</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Do they have limited funds to distribute?</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Do they feel the topic directly affects them?</a:t>
            </a:r>
          </a:p>
          <a:p>
            <a:pPr marL="579755" indent="-342900" fontAlgn="auto">
              <a:lnSpc>
                <a:spcPct val="200000"/>
              </a:lnSpc>
              <a:spcBef>
                <a:spcPts val="0"/>
              </a:spcBef>
              <a:spcAft>
                <a:spcPts val="0"/>
              </a:spcAft>
              <a:buFont typeface="Arial" panose="020B0604020202020204" pitchFamily="34" charset="0"/>
              <a:buChar char="•"/>
              <a:defRPr/>
            </a:pPr>
            <a:r>
              <a:rPr lang="en-US" sz="2000" dirty="0">
                <a:solidFill>
                  <a:schemeClr val="bg1"/>
                </a:solidFill>
                <a:latin typeface="Franklin Gothic Book" panose="020B0503020102020204" pitchFamily="34" charset="0"/>
                <a:cs typeface="Optima"/>
              </a:rPr>
              <a:t>How much time do they have to consider your document</a:t>
            </a:r>
            <a:r>
              <a:rPr lang="en-US" sz="2000" dirty="0">
                <a:latin typeface="Franklin Gothic Book" panose="020B0503020102020204" pitchFamily="34" charset="0"/>
                <a:cs typeface="Optima"/>
              </a:rPr>
              <a:t>?</a:t>
            </a:r>
          </a:p>
        </p:txBody>
      </p:sp>
    </p:spTree>
    <p:extLst>
      <p:ext uri="{BB962C8B-B14F-4D97-AF65-F5344CB8AC3E}">
        <p14:creationId xmlns:p14="http://schemas.microsoft.com/office/powerpoint/2010/main" val="2956424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18CFB1-0CFB-7309-7819-778C0B6494E6}"/>
              </a:ext>
            </a:extLst>
          </p:cNvPr>
          <p:cNvSpPr>
            <a:spLocks noGrp="1"/>
          </p:cNvSpPr>
          <p:nvPr>
            <p:ph type="ctrTitle"/>
          </p:nvPr>
        </p:nvSpPr>
        <p:spPr>
          <a:xfrm>
            <a:off x="462008" y="255495"/>
            <a:ext cx="7549878" cy="455509"/>
          </a:xfrm>
        </p:spPr>
        <p:txBody>
          <a:bodyPr/>
          <a:lstStyle/>
          <a:p>
            <a:pPr eaLnBrk="1" hangingPunct="1"/>
            <a:r>
              <a:rPr lang="en-US" altLang="en-US" sz="3200" dirty="0">
                <a:solidFill>
                  <a:schemeClr val="bg1"/>
                </a:solidFill>
                <a:latin typeface="Franklin Gothic Book" panose="020B0503020102020204" pitchFamily="34" charset="0"/>
              </a:rPr>
              <a:t>Understanding Your Audience</a:t>
            </a:r>
          </a:p>
        </p:txBody>
      </p:sp>
      <p:sp>
        <p:nvSpPr>
          <p:cNvPr id="7" name="Slide Number Placeholder 6">
            <a:extLst>
              <a:ext uri="{FF2B5EF4-FFF2-40B4-BE49-F238E27FC236}">
                <a16:creationId xmlns:a16="http://schemas.microsoft.com/office/drawing/2014/main" id="{78F0F2C2-1537-7730-8348-8DEBCD1A5053}"/>
              </a:ext>
            </a:extLst>
          </p:cNvPr>
          <p:cNvSpPr>
            <a:spLocks noGrp="1"/>
          </p:cNvSpPr>
          <p:nvPr>
            <p:ph type="sldNum" sz="quarter" idx="4"/>
          </p:nvPr>
        </p:nvSpPr>
        <p:spPr/>
        <p:txBody>
          <a:bodyPr/>
          <a:lstStyle/>
          <a:p>
            <a:fld id="{8A7A6979-0714-4377-B894-6BE4C2D6E202}" type="slidenum">
              <a:rPr lang="en-US" smtClean="0"/>
              <a:pPr/>
              <a:t>9</a:t>
            </a:fld>
            <a:endParaRPr lang="en-US" dirty="0"/>
          </a:p>
        </p:txBody>
      </p:sp>
      <p:pic>
        <p:nvPicPr>
          <p:cNvPr id="8" name="Purdue CoBrand">
            <a:extLst>
              <a:ext uri="{FF2B5EF4-FFF2-40B4-BE49-F238E27FC236}">
                <a16:creationId xmlns:a16="http://schemas.microsoft.com/office/drawing/2014/main" id="{48C54743-7575-7D4D-7AE8-AB5CFBF5512F}"/>
              </a:ext>
            </a:extLst>
          </p:cNvPr>
          <p:cNvPicPr>
            <a:picLocks noChangeAspect="1"/>
          </p:cNvPicPr>
          <p:nvPr/>
        </p:nvPicPr>
        <p:blipFill>
          <a:blip r:embed="rId3"/>
          <a:srcRect/>
          <a:stretch/>
        </p:blipFill>
        <p:spPr>
          <a:xfrm>
            <a:off x="462008" y="6072299"/>
            <a:ext cx="3370923" cy="365760"/>
          </a:xfrm>
          <a:prstGeom prst="rect">
            <a:avLst/>
          </a:prstGeom>
        </p:spPr>
      </p:pic>
      <p:sp>
        <p:nvSpPr>
          <p:cNvPr id="4" name="TextBox 3">
            <a:extLst>
              <a:ext uri="{FF2B5EF4-FFF2-40B4-BE49-F238E27FC236}">
                <a16:creationId xmlns:a16="http://schemas.microsoft.com/office/drawing/2014/main" id="{8C5E9EAC-C525-8F9F-F206-6AAEB208C167}"/>
              </a:ext>
            </a:extLst>
          </p:cNvPr>
          <p:cNvSpPr txBox="1"/>
          <p:nvPr/>
        </p:nvSpPr>
        <p:spPr>
          <a:xfrm>
            <a:off x="529628" y="1407326"/>
            <a:ext cx="7883746" cy="2776914"/>
          </a:xfrm>
          <a:prstGeom prst="rect">
            <a:avLst/>
          </a:prstGeom>
          <a:noFill/>
        </p:spPr>
        <p:txBody>
          <a:bodyPr wrap="square">
            <a:spAutoFit/>
          </a:bodyPr>
          <a:lstStyle/>
          <a:p>
            <a:pPr fontAlgn="auto">
              <a:lnSpc>
                <a:spcPct val="200000"/>
              </a:lnSpc>
              <a:spcBef>
                <a:spcPts val="0"/>
              </a:spcBef>
              <a:spcAft>
                <a:spcPts val="0"/>
              </a:spcAft>
              <a:defRPr/>
            </a:pPr>
            <a:r>
              <a:rPr lang="en-US" sz="1800" b="1" dirty="0">
                <a:solidFill>
                  <a:schemeClr val="bg1"/>
                </a:solidFill>
                <a:latin typeface="Franklin Gothic Book" panose="020B0503020102020204" pitchFamily="34" charset="0"/>
                <a:cs typeface="Optima"/>
              </a:rPr>
              <a:t>Help your audience relate to your topic - </a:t>
            </a:r>
          </a:p>
          <a:p>
            <a:pPr fontAlgn="auto">
              <a:lnSpc>
                <a:spcPct val="200000"/>
              </a:lnSpc>
              <a:spcBef>
                <a:spcPts val="0"/>
              </a:spcBef>
              <a:spcAft>
                <a:spcPts val="0"/>
              </a:spcAft>
              <a:defRPr/>
            </a:pPr>
            <a:r>
              <a:rPr lang="en-US" dirty="0">
                <a:solidFill>
                  <a:schemeClr val="bg1"/>
                </a:solidFill>
                <a:latin typeface="Franklin Gothic Book" panose="020B0503020102020204" pitchFamily="34" charset="0"/>
                <a:cs typeface="Optima"/>
              </a:rPr>
              <a:t>Appeal to their hearts as well as their minds</a:t>
            </a:r>
            <a:endParaRPr lang="en-US" sz="1800" dirty="0">
              <a:solidFill>
                <a:schemeClr val="bg1"/>
              </a:solidFill>
              <a:latin typeface="Franklin Gothic Book" panose="020B0503020102020204" pitchFamily="34" charset="0"/>
              <a:cs typeface="Optima"/>
            </a:endParaRPr>
          </a:p>
          <a:p>
            <a:pPr marL="579755" indent="-342900" fontAlgn="auto">
              <a:lnSpc>
                <a:spcPct val="200000"/>
              </a:lnSpc>
              <a:spcBef>
                <a:spcPts val="0"/>
              </a:spcBef>
              <a:spcAft>
                <a:spcPts val="0"/>
              </a:spcAft>
              <a:buFont typeface="Arial" panose="020B0604020202020204" pitchFamily="34" charset="0"/>
              <a:buChar char="•"/>
              <a:defRPr/>
            </a:pPr>
            <a:r>
              <a:rPr lang="en-US" sz="1800" dirty="0">
                <a:solidFill>
                  <a:schemeClr val="bg1"/>
                </a:solidFill>
                <a:latin typeface="Franklin Gothic Book" panose="020B0503020102020204" pitchFamily="34" charset="0"/>
                <a:cs typeface="Optima"/>
              </a:rPr>
              <a:t>Use anecdotes when appropriate</a:t>
            </a:r>
          </a:p>
          <a:p>
            <a:pPr marL="579755" indent="-342900" fontAlgn="auto">
              <a:lnSpc>
                <a:spcPct val="200000"/>
              </a:lnSpc>
              <a:spcBef>
                <a:spcPts val="0"/>
              </a:spcBef>
              <a:spcAft>
                <a:spcPts val="0"/>
              </a:spcAft>
              <a:buFont typeface="Arial" panose="020B0604020202020204" pitchFamily="34" charset="0"/>
              <a:buChar char="•"/>
              <a:defRPr/>
            </a:pPr>
            <a:r>
              <a:rPr lang="en-US" dirty="0">
                <a:solidFill>
                  <a:schemeClr val="bg1"/>
                </a:solidFill>
                <a:latin typeface="Franklin Gothic Book" panose="020B0503020102020204" pitchFamily="34" charset="0"/>
                <a:cs typeface="Optima"/>
              </a:rPr>
              <a:t>Paint your topic with plenty of detail</a:t>
            </a:r>
          </a:p>
          <a:p>
            <a:pPr marL="579755" indent="-342900" fontAlgn="auto">
              <a:lnSpc>
                <a:spcPct val="200000"/>
              </a:lnSpc>
              <a:spcBef>
                <a:spcPts val="0"/>
              </a:spcBef>
              <a:spcAft>
                <a:spcPts val="0"/>
              </a:spcAft>
              <a:buFont typeface="Arial" panose="020B0604020202020204" pitchFamily="34" charset="0"/>
              <a:buChar char="•"/>
              <a:defRPr/>
            </a:pPr>
            <a:r>
              <a:rPr lang="en-US" sz="1800" dirty="0">
                <a:solidFill>
                  <a:schemeClr val="bg1"/>
                </a:solidFill>
                <a:latin typeface="Franklin Gothic Book" panose="020B0503020102020204" pitchFamily="34" charset="0"/>
                <a:cs typeface="Optima"/>
              </a:rPr>
              <a:t>Involve the reader’s senses in these sections</a:t>
            </a:r>
          </a:p>
        </p:txBody>
      </p:sp>
    </p:spTree>
    <p:extLst>
      <p:ext uri="{BB962C8B-B14F-4D97-AF65-F5344CB8AC3E}">
        <p14:creationId xmlns:p14="http://schemas.microsoft.com/office/powerpoint/2010/main" val="1602890721"/>
      </p:ext>
    </p:extLst>
  </p:cSld>
  <p:clrMapOvr>
    <a:masterClrMapping/>
  </p:clrMapOvr>
</p:sld>
</file>

<file path=ppt/theme/theme1.xml><?xml version="1.0" encoding="utf-8"?>
<a:theme xmlns:a="http://schemas.openxmlformats.org/drawingml/2006/main" name="OWL PPT">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Presentation1" id="{58CD8B7C-5011-9843-9353-17E061D772B1}" vid="{EA13767D-C630-2546-A9B7-94E4AAF330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 PPT</Template>
  <TotalTime>288</TotalTime>
  <Words>2299</Words>
  <Application>Microsoft Macintosh PowerPoint</Application>
  <PresentationFormat>On-screen Show (4:3)</PresentationFormat>
  <Paragraphs>187</Paragraphs>
  <Slides>18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Franklin Gothic Medium Cond</vt:lpstr>
      <vt:lpstr>Acumin Pro SemiCondensed</vt:lpstr>
      <vt:lpstr>Franklin Gothic Medium</vt:lpstr>
      <vt:lpstr>Acumin Pro ExtraCondensed</vt:lpstr>
      <vt:lpstr>Acumin Pro Semibold</vt:lpstr>
      <vt:lpstr>Acumin Pro</vt:lpstr>
      <vt:lpstr>Book Antiqua</vt:lpstr>
      <vt:lpstr>Calibri</vt:lpstr>
      <vt:lpstr>Wingdings</vt:lpstr>
      <vt:lpstr>Franklin Gothic Book</vt:lpstr>
      <vt:lpstr>Arial</vt:lpstr>
      <vt:lpstr>OWL PPT</vt:lpstr>
      <vt:lpstr>EFFECTIVE PERSUASION</vt:lpstr>
      <vt:lpstr>Overview</vt:lpstr>
      <vt:lpstr>What is Persuasive Writing?</vt:lpstr>
      <vt:lpstr>Persuasive Genres</vt:lpstr>
      <vt:lpstr>Steps for Effective Persuasion</vt:lpstr>
      <vt:lpstr>When to Persuade an Audience</vt:lpstr>
      <vt:lpstr>Understanding Your Audience</vt:lpstr>
      <vt:lpstr>Understanding Your Audience</vt:lpstr>
      <vt:lpstr>Understanding Your Audience</vt:lpstr>
      <vt:lpstr>Researching an Issue</vt:lpstr>
      <vt:lpstr>Researching an Issue</vt:lpstr>
      <vt:lpstr>Researching an Issue</vt:lpstr>
      <vt:lpstr>Supporting Your Perspective</vt:lpstr>
      <vt:lpstr>Cite Sources with Some Clout</vt:lpstr>
      <vt:lpstr>Establish Credibility</vt:lpstr>
      <vt:lpstr>Cite Sources Ethically</vt:lpstr>
      <vt:lpstr>Tactics to Avoid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Process</dc:title>
  <dc:creator>Colon, Garrett Ivan</dc:creator>
  <cp:lastModifiedBy>Juan Carlos Montoya Lopez</cp:lastModifiedBy>
  <cp:revision>156</cp:revision>
  <dcterms:created xsi:type="dcterms:W3CDTF">2022-12-29T13:44:14Z</dcterms:created>
  <dcterms:modified xsi:type="dcterms:W3CDTF">2025-07-24T13:19:42Z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606f69-b0ae-4874-be30-7d43a3c7be10_Enabled">
    <vt:lpwstr>true</vt:lpwstr>
  </property>
  <property fmtid="{D5CDD505-2E9C-101B-9397-08002B2CF9AE}" pid="3" name="MSIP_Label_f7606f69-b0ae-4874-be30-7d43a3c7be10_SetDate">
    <vt:lpwstr>2025-06-10T20:22:53Z</vt:lpwstr>
  </property>
  <property fmtid="{D5CDD505-2E9C-101B-9397-08002B2CF9AE}" pid="4" name="MSIP_Label_f7606f69-b0ae-4874-be30-7d43a3c7be10_Method">
    <vt:lpwstr>Standard</vt:lpwstr>
  </property>
  <property fmtid="{D5CDD505-2E9C-101B-9397-08002B2CF9AE}" pid="5" name="MSIP_Label_f7606f69-b0ae-4874-be30-7d43a3c7be10_Name">
    <vt:lpwstr>defa4170-0d19-0005-0001-bc88714345d2</vt:lpwstr>
  </property>
  <property fmtid="{D5CDD505-2E9C-101B-9397-08002B2CF9AE}" pid="6" name="MSIP_Label_f7606f69-b0ae-4874-be30-7d43a3c7be10_SiteId">
    <vt:lpwstr>4130bd39-7c53-419c-b1e5-8758d6d63f21</vt:lpwstr>
  </property>
  <property fmtid="{D5CDD505-2E9C-101B-9397-08002B2CF9AE}" pid="7" name="MSIP_Label_f7606f69-b0ae-4874-be30-7d43a3c7be10_ActionId">
    <vt:lpwstr>689f64d0-3771-4161-993b-e1332756182a</vt:lpwstr>
  </property>
  <property fmtid="{D5CDD505-2E9C-101B-9397-08002B2CF9AE}" pid="8" name="MSIP_Label_f7606f69-b0ae-4874-be30-7d43a3c7be10_ContentBits">
    <vt:lpwstr>0</vt:lpwstr>
  </property>
  <property fmtid="{D5CDD505-2E9C-101B-9397-08002B2CF9AE}" pid="9" name="MSIP_Label_f7606f69-b0ae-4874-be30-7d43a3c7be10_Tag">
    <vt:lpwstr>10, 3, 0, 1</vt:lpwstr>
  </property>
</Properties>
</file>