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5"/>
  </p:notesMasterIdLst>
  <p:sldIdLst>
    <p:sldId id="257" r:id="rId2"/>
    <p:sldId id="258" r:id="rId3"/>
    <p:sldId id="259" r:id="rId4"/>
    <p:sldId id="316" r:id="rId5"/>
    <p:sldId id="317" r:id="rId6"/>
    <p:sldId id="318" r:id="rId7"/>
    <p:sldId id="319" r:id="rId8"/>
    <p:sldId id="263" r:id="rId9"/>
    <p:sldId id="320" r:id="rId10"/>
    <p:sldId id="321" r:id="rId11"/>
    <p:sldId id="322" r:id="rId12"/>
    <p:sldId id="323" r:id="rId13"/>
    <p:sldId id="315" r:id="rId14"/>
  </p:sldIdLst>
  <p:sldSz cx="9144000" cy="6858000" type="screen4x3"/>
  <p:notesSz cx="6858000" cy="9144000"/>
  <p:embeddedFontLst>
    <p:embeddedFont>
      <p:font typeface="Acumin Pro" panose="020B0504020202020204" pitchFamily="34" charset="77"/>
      <p:regular r:id="rId16"/>
      <p:bold r:id="rId17"/>
      <p:italic r:id="rId18"/>
      <p:boldItalic r:id="rId19"/>
    </p:embeddedFont>
    <p:embeddedFont>
      <p:font typeface="Acumin Pro ExtraCondensed" panose="020B0508020202020204" pitchFamily="34" charset="77"/>
      <p:regular r:id="rId20"/>
      <p:bold r:id="rId21"/>
      <p:italic r:id="rId22"/>
      <p:boldItalic r:id="rId23"/>
    </p:embeddedFont>
    <p:embeddedFont>
      <p:font typeface="Acumin Pro ExtraCondensed Smbd"/>
      <p:regular r:id="rId24"/>
      <p:bold r:id="rId25"/>
      <p:italic r:id="rId26"/>
      <p:boldItalic r:id="rId27"/>
    </p:embeddedFont>
    <p:embeddedFont>
      <p:font typeface="Acumin Pro Medium" panose="020B0604020202020204" pitchFamily="34" charset="77"/>
      <p:regular r:id="rId28"/>
      <p:italic r:id="rId29"/>
    </p:embeddedFont>
    <p:embeddedFont>
      <p:font typeface="Acumin Pro Semibold" panose="020B0704020202020204" pitchFamily="34" charset="77"/>
      <p:regular r:id="rId30"/>
      <p:bold r:id="rId31"/>
      <p:italic r:id="rId32"/>
      <p:boldItalic r:id="rId33"/>
    </p:embeddedFont>
    <p:embeddedFont>
      <p:font typeface="Acumin Pro SemiCondensed" panose="020B0506020202020204" pitchFamily="34" charset="77"/>
      <p:regular r:id="rId34"/>
      <p:bold r:id="rId35"/>
      <p:italic r:id="rId36"/>
      <p:boldItalic r:id="rId37"/>
    </p:embeddedFont>
    <p:embeddedFont>
      <p:font typeface="Book Antiqua" panose="02040602050305030304"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United Sans Cd Md" pitchFamily="2" charset="77"/>
      <p:regular r:id="rId46"/>
    </p:embeddedFont>
    <p:embeddedFont>
      <p:font typeface="United Sans Rg Md" pitchFamily="2" charset="77"/>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0952"/>
  </p:normalViewPr>
  <p:slideViewPr>
    <p:cSldViewPr snapToGrid="0" snapToObjects="1">
      <p:cViewPr varScale="1">
        <p:scale>
          <a:sx n="102" d="100"/>
          <a:sy n="102" d="100"/>
        </p:scale>
        <p:origin x="1456" y="1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font" Target="fonts/font3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font" Target="fonts/font31.fnt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D42E2C-171D-423D-8441-C756EFD069E7}"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US"/>
        </a:p>
      </dgm:t>
    </dgm:pt>
    <dgm:pt modelId="{45F8603B-12EF-4DCD-B250-ED319B34C433}">
      <dgm:prSet phldrT="[Text]" custT="1"/>
      <dgm:spPr/>
      <dgm:t>
        <a:bodyPr/>
        <a:lstStyle/>
        <a:p>
          <a:r>
            <a:rPr lang="en-US" sz="2000" b="1" dirty="0">
              <a:solidFill>
                <a:schemeClr val="accent4"/>
              </a:solidFill>
              <a:latin typeface="Optima"/>
            </a:rPr>
            <a:t>Primary audience:</a:t>
          </a:r>
          <a:br>
            <a:rPr lang="en-US" sz="2000" dirty="0">
              <a:solidFill>
                <a:schemeClr val="accent4"/>
              </a:solidFill>
              <a:latin typeface="Optima"/>
            </a:rPr>
          </a:br>
          <a:r>
            <a:rPr lang="en-US" sz="2000" dirty="0">
              <a:solidFill>
                <a:schemeClr val="accent4"/>
              </a:solidFill>
              <a:latin typeface="Optima"/>
              <a:cs typeface="Optima"/>
            </a:rPr>
            <a:t>Gatekeepers, instructor, faculty, etc.</a:t>
          </a:r>
          <a:endParaRPr lang="en-US" sz="2000" dirty="0">
            <a:solidFill>
              <a:schemeClr val="accent4"/>
            </a:solidFill>
            <a:latin typeface="Optima"/>
          </a:endParaRPr>
        </a:p>
      </dgm:t>
    </dgm:pt>
    <dgm:pt modelId="{4EB01B7A-683C-4228-B444-5B1FC42262B3}" type="parTrans" cxnId="{2366A20D-EFBC-4C37-82C6-2777226BDBBD}">
      <dgm:prSet/>
      <dgm:spPr/>
      <dgm:t>
        <a:bodyPr/>
        <a:lstStyle/>
        <a:p>
          <a:endParaRPr lang="en-US">
            <a:solidFill>
              <a:schemeClr val="accent4"/>
            </a:solidFill>
          </a:endParaRPr>
        </a:p>
      </dgm:t>
    </dgm:pt>
    <dgm:pt modelId="{D67F3166-C9BD-4FBE-9CCB-8918136ADD30}" type="sibTrans" cxnId="{2366A20D-EFBC-4C37-82C6-2777226BDBBD}">
      <dgm:prSet/>
      <dgm:spPr/>
      <dgm:t>
        <a:bodyPr/>
        <a:lstStyle/>
        <a:p>
          <a:endParaRPr lang="en-US">
            <a:solidFill>
              <a:schemeClr val="accent4"/>
            </a:solidFill>
          </a:endParaRPr>
        </a:p>
      </dgm:t>
    </dgm:pt>
    <dgm:pt modelId="{6A454F55-AD7B-43BB-A282-290F51164D7E}">
      <dgm:prSet phldrT="[Text]" custT="1"/>
      <dgm:spPr/>
      <dgm:t>
        <a:bodyPr/>
        <a:lstStyle/>
        <a:p>
          <a:r>
            <a:rPr lang="en-US" sz="2000" b="1" dirty="0">
              <a:solidFill>
                <a:schemeClr val="accent4"/>
              </a:solidFill>
              <a:latin typeface="Optima"/>
              <a:cs typeface="Optima"/>
            </a:rPr>
            <a:t>Secondary audience:</a:t>
          </a:r>
          <a:br>
            <a:rPr lang="en-US" sz="2000" b="1" dirty="0">
              <a:solidFill>
                <a:schemeClr val="accent4"/>
              </a:solidFill>
              <a:latin typeface="Optima"/>
              <a:cs typeface="Optima"/>
            </a:rPr>
          </a:br>
          <a:r>
            <a:rPr lang="en-US" sz="2000" dirty="0">
              <a:solidFill>
                <a:schemeClr val="accent4"/>
              </a:solidFill>
              <a:latin typeface="Optima"/>
              <a:cs typeface="Optima"/>
            </a:rPr>
            <a:t>Peers, colleagues, coworkers, etc.</a:t>
          </a:r>
          <a:endParaRPr lang="en-US" sz="2000" dirty="0">
            <a:solidFill>
              <a:schemeClr val="accent4"/>
            </a:solidFill>
            <a:latin typeface="Optima"/>
          </a:endParaRPr>
        </a:p>
      </dgm:t>
    </dgm:pt>
    <dgm:pt modelId="{10615194-13BA-4D1C-A012-F79489B591BC}" type="parTrans" cxnId="{9B269036-C2F6-4B2D-ADEC-A265E049EE39}">
      <dgm:prSet/>
      <dgm:spPr/>
      <dgm:t>
        <a:bodyPr/>
        <a:lstStyle/>
        <a:p>
          <a:endParaRPr lang="en-US">
            <a:solidFill>
              <a:schemeClr val="accent4"/>
            </a:solidFill>
          </a:endParaRPr>
        </a:p>
      </dgm:t>
    </dgm:pt>
    <dgm:pt modelId="{FF982057-F944-4A57-8574-B0B9B0177046}" type="sibTrans" cxnId="{9B269036-C2F6-4B2D-ADEC-A265E049EE39}">
      <dgm:prSet/>
      <dgm:spPr/>
      <dgm:t>
        <a:bodyPr/>
        <a:lstStyle/>
        <a:p>
          <a:endParaRPr lang="en-US">
            <a:solidFill>
              <a:schemeClr val="accent4"/>
            </a:solidFill>
          </a:endParaRPr>
        </a:p>
      </dgm:t>
    </dgm:pt>
    <dgm:pt modelId="{A895F1C6-A3C4-407D-8FB1-2C52C044F83B}">
      <dgm:prSet phldrT="[Text]" custT="1"/>
      <dgm:spPr/>
      <dgm:t>
        <a:bodyPr/>
        <a:lstStyle/>
        <a:p>
          <a:r>
            <a:rPr lang="en-US" sz="2000" b="1" dirty="0">
              <a:solidFill>
                <a:schemeClr val="accent4"/>
              </a:solidFill>
              <a:latin typeface="Optima"/>
              <a:cs typeface="Optima"/>
            </a:rPr>
            <a:t>Shadow audience:</a:t>
          </a:r>
          <a:br>
            <a:rPr lang="en-US" sz="2000" b="1" dirty="0">
              <a:solidFill>
                <a:schemeClr val="accent4"/>
              </a:solidFill>
              <a:latin typeface="Optima"/>
              <a:cs typeface="Optima"/>
            </a:rPr>
          </a:br>
          <a:r>
            <a:rPr lang="en-US" sz="2000" dirty="0">
              <a:solidFill>
                <a:schemeClr val="accent4"/>
              </a:solidFill>
              <a:latin typeface="Optima"/>
              <a:cs typeface="Optima"/>
            </a:rPr>
            <a:t>Others who may read the paper: blog readers, readers of online magazines, etc. </a:t>
          </a:r>
          <a:endParaRPr lang="en-US" sz="2000" dirty="0">
            <a:solidFill>
              <a:schemeClr val="accent4"/>
            </a:solidFill>
            <a:latin typeface="Optima"/>
          </a:endParaRPr>
        </a:p>
      </dgm:t>
    </dgm:pt>
    <dgm:pt modelId="{91BFD009-072D-43A0-A92E-44575F9FB171}" type="parTrans" cxnId="{FDE080B5-EAEB-441F-B9CC-4A495CBA3618}">
      <dgm:prSet/>
      <dgm:spPr/>
      <dgm:t>
        <a:bodyPr/>
        <a:lstStyle/>
        <a:p>
          <a:endParaRPr lang="en-US">
            <a:solidFill>
              <a:schemeClr val="accent4"/>
            </a:solidFill>
          </a:endParaRPr>
        </a:p>
      </dgm:t>
    </dgm:pt>
    <dgm:pt modelId="{1B7373FD-7417-4DD9-BFD5-1B3E58192824}" type="sibTrans" cxnId="{FDE080B5-EAEB-441F-B9CC-4A495CBA3618}">
      <dgm:prSet/>
      <dgm:spPr/>
      <dgm:t>
        <a:bodyPr/>
        <a:lstStyle/>
        <a:p>
          <a:endParaRPr lang="en-US">
            <a:solidFill>
              <a:schemeClr val="accent4"/>
            </a:solidFill>
          </a:endParaRPr>
        </a:p>
      </dgm:t>
    </dgm:pt>
    <dgm:pt modelId="{ABEF0E59-229C-41FF-9024-D41E68F8FBBE}" type="pres">
      <dgm:prSet presAssocID="{CCD42E2C-171D-423D-8441-C756EFD069E7}" presName="outerComposite" presStyleCnt="0">
        <dgm:presLayoutVars>
          <dgm:chMax val="5"/>
          <dgm:dir/>
          <dgm:resizeHandles val="exact"/>
        </dgm:presLayoutVars>
      </dgm:prSet>
      <dgm:spPr/>
    </dgm:pt>
    <dgm:pt modelId="{DECC5FFE-26A5-431B-8250-EFF1114A9BC4}" type="pres">
      <dgm:prSet presAssocID="{CCD42E2C-171D-423D-8441-C756EFD069E7}" presName="dummyMaxCanvas" presStyleCnt="0">
        <dgm:presLayoutVars/>
      </dgm:prSet>
      <dgm:spPr/>
    </dgm:pt>
    <dgm:pt modelId="{49028A5A-7DE8-4903-AE18-5ADBF8FBE6E5}" type="pres">
      <dgm:prSet presAssocID="{CCD42E2C-171D-423D-8441-C756EFD069E7}" presName="ThreeNodes_1" presStyleLbl="node1" presStyleIdx="0" presStyleCnt="3">
        <dgm:presLayoutVars>
          <dgm:bulletEnabled val="1"/>
        </dgm:presLayoutVars>
      </dgm:prSet>
      <dgm:spPr/>
    </dgm:pt>
    <dgm:pt modelId="{2BA09731-B628-4F97-92BC-F767F9819D0E}" type="pres">
      <dgm:prSet presAssocID="{CCD42E2C-171D-423D-8441-C756EFD069E7}" presName="ThreeNodes_2" presStyleLbl="node1" presStyleIdx="1" presStyleCnt="3">
        <dgm:presLayoutVars>
          <dgm:bulletEnabled val="1"/>
        </dgm:presLayoutVars>
      </dgm:prSet>
      <dgm:spPr/>
    </dgm:pt>
    <dgm:pt modelId="{0FC8AF5B-5AB6-4721-AD00-F5E3BF13985E}" type="pres">
      <dgm:prSet presAssocID="{CCD42E2C-171D-423D-8441-C756EFD069E7}" presName="ThreeNodes_3" presStyleLbl="node1" presStyleIdx="2" presStyleCnt="3" custLinFactNeighborX="0" custLinFactNeighborY="0">
        <dgm:presLayoutVars>
          <dgm:bulletEnabled val="1"/>
        </dgm:presLayoutVars>
      </dgm:prSet>
      <dgm:spPr/>
    </dgm:pt>
    <dgm:pt modelId="{802A9083-5588-48CA-AA02-55C2C23ADBA9}" type="pres">
      <dgm:prSet presAssocID="{CCD42E2C-171D-423D-8441-C756EFD069E7}" presName="ThreeConn_1-2" presStyleLbl="fgAccFollowNode1" presStyleIdx="0" presStyleCnt="2">
        <dgm:presLayoutVars>
          <dgm:bulletEnabled val="1"/>
        </dgm:presLayoutVars>
      </dgm:prSet>
      <dgm:spPr/>
    </dgm:pt>
    <dgm:pt modelId="{80933616-611E-47DB-80D1-D4E733548C30}" type="pres">
      <dgm:prSet presAssocID="{CCD42E2C-171D-423D-8441-C756EFD069E7}" presName="ThreeConn_2-3" presStyleLbl="fgAccFollowNode1" presStyleIdx="1" presStyleCnt="2">
        <dgm:presLayoutVars>
          <dgm:bulletEnabled val="1"/>
        </dgm:presLayoutVars>
      </dgm:prSet>
      <dgm:spPr/>
    </dgm:pt>
    <dgm:pt modelId="{7D057B18-D903-49CE-8386-20A9A6E9DAF6}" type="pres">
      <dgm:prSet presAssocID="{CCD42E2C-171D-423D-8441-C756EFD069E7}" presName="ThreeNodes_1_text" presStyleLbl="node1" presStyleIdx="2" presStyleCnt="3">
        <dgm:presLayoutVars>
          <dgm:bulletEnabled val="1"/>
        </dgm:presLayoutVars>
      </dgm:prSet>
      <dgm:spPr/>
    </dgm:pt>
    <dgm:pt modelId="{EB39D579-A6C9-40FE-B9DC-C166DFA2724F}" type="pres">
      <dgm:prSet presAssocID="{CCD42E2C-171D-423D-8441-C756EFD069E7}" presName="ThreeNodes_2_text" presStyleLbl="node1" presStyleIdx="2" presStyleCnt="3">
        <dgm:presLayoutVars>
          <dgm:bulletEnabled val="1"/>
        </dgm:presLayoutVars>
      </dgm:prSet>
      <dgm:spPr/>
    </dgm:pt>
    <dgm:pt modelId="{F4C0BC79-E6EE-4165-913A-D6D4217278B1}" type="pres">
      <dgm:prSet presAssocID="{CCD42E2C-171D-423D-8441-C756EFD069E7}" presName="ThreeNodes_3_text" presStyleLbl="node1" presStyleIdx="2" presStyleCnt="3">
        <dgm:presLayoutVars>
          <dgm:bulletEnabled val="1"/>
        </dgm:presLayoutVars>
      </dgm:prSet>
      <dgm:spPr/>
    </dgm:pt>
  </dgm:ptLst>
  <dgm:cxnLst>
    <dgm:cxn modelId="{0D029402-B3F4-4445-B84B-C22C7E8068F2}" type="presOf" srcId="{6A454F55-AD7B-43BB-A282-290F51164D7E}" destId="{2BA09731-B628-4F97-92BC-F767F9819D0E}" srcOrd="0" destOrd="0" presId="urn:microsoft.com/office/officeart/2005/8/layout/vProcess5"/>
    <dgm:cxn modelId="{2366A20D-EFBC-4C37-82C6-2777226BDBBD}" srcId="{CCD42E2C-171D-423D-8441-C756EFD069E7}" destId="{45F8603B-12EF-4DCD-B250-ED319B34C433}" srcOrd="0" destOrd="0" parTransId="{4EB01B7A-683C-4228-B444-5B1FC42262B3}" sibTransId="{D67F3166-C9BD-4FBE-9CCB-8918136ADD30}"/>
    <dgm:cxn modelId="{A9088710-615A-469F-9DE6-17356C5F75FF}" type="presOf" srcId="{A895F1C6-A3C4-407D-8FB1-2C52C044F83B}" destId="{F4C0BC79-E6EE-4165-913A-D6D4217278B1}" srcOrd="1" destOrd="0" presId="urn:microsoft.com/office/officeart/2005/8/layout/vProcess5"/>
    <dgm:cxn modelId="{9B269036-C2F6-4B2D-ADEC-A265E049EE39}" srcId="{CCD42E2C-171D-423D-8441-C756EFD069E7}" destId="{6A454F55-AD7B-43BB-A282-290F51164D7E}" srcOrd="1" destOrd="0" parTransId="{10615194-13BA-4D1C-A012-F79489B591BC}" sibTransId="{FF982057-F944-4A57-8574-B0B9B0177046}"/>
    <dgm:cxn modelId="{C7E6A436-F891-41F4-ADC0-A548DF2DC5E8}" type="presOf" srcId="{CCD42E2C-171D-423D-8441-C756EFD069E7}" destId="{ABEF0E59-229C-41FF-9024-D41E68F8FBBE}" srcOrd="0" destOrd="0" presId="urn:microsoft.com/office/officeart/2005/8/layout/vProcess5"/>
    <dgm:cxn modelId="{0FBA8467-D8F5-4986-A31A-A8E50700C998}" type="presOf" srcId="{45F8603B-12EF-4DCD-B250-ED319B34C433}" destId="{49028A5A-7DE8-4903-AE18-5ADBF8FBE6E5}" srcOrd="0" destOrd="0" presId="urn:microsoft.com/office/officeart/2005/8/layout/vProcess5"/>
    <dgm:cxn modelId="{004EB567-E2BE-4231-903F-89ABE6BF70DF}" type="presOf" srcId="{45F8603B-12EF-4DCD-B250-ED319B34C433}" destId="{7D057B18-D903-49CE-8386-20A9A6E9DAF6}" srcOrd="1" destOrd="0" presId="urn:microsoft.com/office/officeart/2005/8/layout/vProcess5"/>
    <dgm:cxn modelId="{F5A1EE95-30F3-4188-98FF-4115BC8282E3}" type="presOf" srcId="{FF982057-F944-4A57-8574-B0B9B0177046}" destId="{80933616-611E-47DB-80D1-D4E733548C30}" srcOrd="0" destOrd="0" presId="urn:microsoft.com/office/officeart/2005/8/layout/vProcess5"/>
    <dgm:cxn modelId="{FDE080B5-EAEB-441F-B9CC-4A495CBA3618}" srcId="{CCD42E2C-171D-423D-8441-C756EFD069E7}" destId="{A895F1C6-A3C4-407D-8FB1-2C52C044F83B}" srcOrd="2" destOrd="0" parTransId="{91BFD009-072D-43A0-A92E-44575F9FB171}" sibTransId="{1B7373FD-7417-4DD9-BFD5-1B3E58192824}"/>
    <dgm:cxn modelId="{E8144CBA-AB58-4B31-8B1C-B53C0EED6719}" type="presOf" srcId="{6A454F55-AD7B-43BB-A282-290F51164D7E}" destId="{EB39D579-A6C9-40FE-B9DC-C166DFA2724F}" srcOrd="1" destOrd="0" presId="urn:microsoft.com/office/officeart/2005/8/layout/vProcess5"/>
    <dgm:cxn modelId="{848A74D9-6FBA-480C-A947-E675A127A1E3}" type="presOf" srcId="{A895F1C6-A3C4-407D-8FB1-2C52C044F83B}" destId="{0FC8AF5B-5AB6-4721-AD00-F5E3BF13985E}" srcOrd="0" destOrd="0" presId="urn:microsoft.com/office/officeart/2005/8/layout/vProcess5"/>
    <dgm:cxn modelId="{5A76E9FC-3494-434F-BAEC-C3EA10DC8019}" type="presOf" srcId="{D67F3166-C9BD-4FBE-9CCB-8918136ADD30}" destId="{802A9083-5588-48CA-AA02-55C2C23ADBA9}" srcOrd="0" destOrd="0" presId="urn:microsoft.com/office/officeart/2005/8/layout/vProcess5"/>
    <dgm:cxn modelId="{BF9EB1A4-7440-4861-9C56-431509DFD4B6}" type="presParOf" srcId="{ABEF0E59-229C-41FF-9024-D41E68F8FBBE}" destId="{DECC5FFE-26A5-431B-8250-EFF1114A9BC4}" srcOrd="0" destOrd="0" presId="urn:microsoft.com/office/officeart/2005/8/layout/vProcess5"/>
    <dgm:cxn modelId="{71ED13DB-CC70-410A-9BD8-90684D97298D}" type="presParOf" srcId="{ABEF0E59-229C-41FF-9024-D41E68F8FBBE}" destId="{49028A5A-7DE8-4903-AE18-5ADBF8FBE6E5}" srcOrd="1" destOrd="0" presId="urn:microsoft.com/office/officeart/2005/8/layout/vProcess5"/>
    <dgm:cxn modelId="{FED1D021-C1FA-45E5-B844-6095F7CA74E7}" type="presParOf" srcId="{ABEF0E59-229C-41FF-9024-D41E68F8FBBE}" destId="{2BA09731-B628-4F97-92BC-F767F9819D0E}" srcOrd="2" destOrd="0" presId="urn:microsoft.com/office/officeart/2005/8/layout/vProcess5"/>
    <dgm:cxn modelId="{B23F17AF-04A9-4E2A-98EB-F33D649855DB}" type="presParOf" srcId="{ABEF0E59-229C-41FF-9024-D41E68F8FBBE}" destId="{0FC8AF5B-5AB6-4721-AD00-F5E3BF13985E}" srcOrd="3" destOrd="0" presId="urn:microsoft.com/office/officeart/2005/8/layout/vProcess5"/>
    <dgm:cxn modelId="{50E677E3-90DD-4004-802D-D3653528AF1F}" type="presParOf" srcId="{ABEF0E59-229C-41FF-9024-D41E68F8FBBE}" destId="{802A9083-5588-48CA-AA02-55C2C23ADBA9}" srcOrd="4" destOrd="0" presId="urn:microsoft.com/office/officeart/2005/8/layout/vProcess5"/>
    <dgm:cxn modelId="{7D2D1205-34DF-447D-9FCE-3D93CD627C98}" type="presParOf" srcId="{ABEF0E59-229C-41FF-9024-D41E68F8FBBE}" destId="{80933616-611E-47DB-80D1-D4E733548C30}" srcOrd="5" destOrd="0" presId="urn:microsoft.com/office/officeart/2005/8/layout/vProcess5"/>
    <dgm:cxn modelId="{47689761-D754-447E-8865-D9F601527336}" type="presParOf" srcId="{ABEF0E59-229C-41FF-9024-D41E68F8FBBE}" destId="{7D057B18-D903-49CE-8386-20A9A6E9DAF6}" srcOrd="6" destOrd="0" presId="urn:microsoft.com/office/officeart/2005/8/layout/vProcess5"/>
    <dgm:cxn modelId="{979ACFF1-A2B1-497F-B508-F2055A3B19F8}" type="presParOf" srcId="{ABEF0E59-229C-41FF-9024-D41E68F8FBBE}" destId="{EB39D579-A6C9-40FE-B9DC-C166DFA2724F}" srcOrd="7" destOrd="0" presId="urn:microsoft.com/office/officeart/2005/8/layout/vProcess5"/>
    <dgm:cxn modelId="{94901721-E265-4933-8878-1B0804A68A09}" type="presParOf" srcId="{ABEF0E59-229C-41FF-9024-D41E68F8FBBE}" destId="{F4C0BC79-E6EE-4165-913A-D6D4217278B1}"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28A5A-7DE8-4903-AE18-5ADBF8FBE6E5}">
      <dsp:nvSpPr>
        <dsp:cNvPr id="0" name=""/>
        <dsp:cNvSpPr/>
      </dsp:nvSpPr>
      <dsp:spPr>
        <a:xfrm>
          <a:off x="0" y="0"/>
          <a:ext cx="5181600" cy="1219200"/>
        </a:xfrm>
        <a:prstGeom prst="roundRect">
          <a:avLst>
            <a:gd name="adj" fmla="val 10000"/>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4"/>
              </a:solidFill>
              <a:latin typeface="Optima"/>
            </a:rPr>
            <a:t>Primary audience:</a:t>
          </a:r>
          <a:br>
            <a:rPr lang="en-US" sz="2000" kern="1200" dirty="0">
              <a:solidFill>
                <a:schemeClr val="accent4"/>
              </a:solidFill>
              <a:latin typeface="Optima"/>
            </a:rPr>
          </a:br>
          <a:r>
            <a:rPr lang="en-US" sz="2000" kern="1200" dirty="0">
              <a:solidFill>
                <a:schemeClr val="accent4"/>
              </a:solidFill>
              <a:latin typeface="Optima"/>
              <a:cs typeface="Optima"/>
            </a:rPr>
            <a:t>Gatekeepers, instructor, faculty, etc.</a:t>
          </a:r>
          <a:endParaRPr lang="en-US" sz="2000" kern="1200" dirty="0">
            <a:solidFill>
              <a:schemeClr val="accent4"/>
            </a:solidFill>
            <a:latin typeface="Optima"/>
          </a:endParaRPr>
        </a:p>
      </dsp:txBody>
      <dsp:txXfrm>
        <a:off x="35709" y="35709"/>
        <a:ext cx="3865988" cy="1147782"/>
      </dsp:txXfrm>
    </dsp:sp>
    <dsp:sp modelId="{2BA09731-B628-4F97-92BC-F767F9819D0E}">
      <dsp:nvSpPr>
        <dsp:cNvPr id="0" name=""/>
        <dsp:cNvSpPr/>
      </dsp:nvSpPr>
      <dsp:spPr>
        <a:xfrm>
          <a:off x="457199" y="1422399"/>
          <a:ext cx="5181600" cy="1219200"/>
        </a:xfrm>
        <a:prstGeom prst="roundRect">
          <a:avLst>
            <a:gd name="adj" fmla="val 10000"/>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4"/>
              </a:solidFill>
              <a:latin typeface="Optima"/>
              <a:cs typeface="Optima"/>
            </a:rPr>
            <a:t>Secondary audience:</a:t>
          </a:r>
          <a:br>
            <a:rPr lang="en-US" sz="2000" b="1" kern="1200" dirty="0">
              <a:solidFill>
                <a:schemeClr val="accent4"/>
              </a:solidFill>
              <a:latin typeface="Optima"/>
              <a:cs typeface="Optima"/>
            </a:rPr>
          </a:br>
          <a:r>
            <a:rPr lang="en-US" sz="2000" kern="1200" dirty="0">
              <a:solidFill>
                <a:schemeClr val="accent4"/>
              </a:solidFill>
              <a:latin typeface="Optima"/>
              <a:cs typeface="Optima"/>
            </a:rPr>
            <a:t>Peers, colleagues, coworkers, etc.</a:t>
          </a:r>
          <a:endParaRPr lang="en-US" sz="2000" kern="1200" dirty="0">
            <a:solidFill>
              <a:schemeClr val="accent4"/>
            </a:solidFill>
            <a:latin typeface="Optima"/>
          </a:endParaRPr>
        </a:p>
      </dsp:txBody>
      <dsp:txXfrm>
        <a:off x="492908" y="1458108"/>
        <a:ext cx="3860502" cy="1147782"/>
      </dsp:txXfrm>
    </dsp:sp>
    <dsp:sp modelId="{0FC8AF5B-5AB6-4721-AD00-F5E3BF13985E}">
      <dsp:nvSpPr>
        <dsp:cNvPr id="0" name=""/>
        <dsp:cNvSpPr/>
      </dsp:nvSpPr>
      <dsp:spPr>
        <a:xfrm>
          <a:off x="914399" y="2844799"/>
          <a:ext cx="5181600" cy="1219200"/>
        </a:xfrm>
        <a:prstGeom prst="roundRect">
          <a:avLst>
            <a:gd name="adj" fmla="val 10000"/>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4"/>
              </a:solidFill>
              <a:latin typeface="Optima"/>
              <a:cs typeface="Optima"/>
            </a:rPr>
            <a:t>Shadow audience:</a:t>
          </a:r>
          <a:br>
            <a:rPr lang="en-US" sz="2000" b="1" kern="1200" dirty="0">
              <a:solidFill>
                <a:schemeClr val="accent4"/>
              </a:solidFill>
              <a:latin typeface="Optima"/>
              <a:cs typeface="Optima"/>
            </a:rPr>
          </a:br>
          <a:r>
            <a:rPr lang="en-US" sz="2000" kern="1200" dirty="0">
              <a:solidFill>
                <a:schemeClr val="accent4"/>
              </a:solidFill>
              <a:latin typeface="Optima"/>
              <a:cs typeface="Optima"/>
            </a:rPr>
            <a:t>Others who may read the paper: blog readers, readers of online magazines, etc. </a:t>
          </a:r>
          <a:endParaRPr lang="en-US" sz="2000" kern="1200" dirty="0">
            <a:solidFill>
              <a:schemeClr val="accent4"/>
            </a:solidFill>
            <a:latin typeface="Optima"/>
          </a:endParaRPr>
        </a:p>
      </dsp:txBody>
      <dsp:txXfrm>
        <a:off x="950108" y="2880508"/>
        <a:ext cx="3860502" cy="1147782"/>
      </dsp:txXfrm>
    </dsp:sp>
    <dsp:sp modelId="{802A9083-5588-48CA-AA02-55C2C23ADBA9}">
      <dsp:nvSpPr>
        <dsp:cNvPr id="0" name=""/>
        <dsp:cNvSpPr/>
      </dsp:nvSpPr>
      <dsp:spPr>
        <a:xfrm>
          <a:off x="4389120" y="924560"/>
          <a:ext cx="792480" cy="79248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accent4"/>
            </a:solidFill>
          </a:endParaRPr>
        </a:p>
      </dsp:txBody>
      <dsp:txXfrm>
        <a:off x="4567428" y="924560"/>
        <a:ext cx="435864" cy="596341"/>
      </dsp:txXfrm>
    </dsp:sp>
    <dsp:sp modelId="{80933616-611E-47DB-80D1-D4E733548C30}">
      <dsp:nvSpPr>
        <dsp:cNvPr id="0" name=""/>
        <dsp:cNvSpPr/>
      </dsp:nvSpPr>
      <dsp:spPr>
        <a:xfrm>
          <a:off x="4846320" y="2338832"/>
          <a:ext cx="792480" cy="79248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accent4"/>
            </a:solidFill>
          </a:endParaRPr>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2/24/23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wl.english.purdue.edu/owl/resource/553/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Rationale:  </a:t>
            </a:r>
            <a:r>
              <a:rPr lang="en-US" altLang="en-US" dirty="0"/>
              <a:t>Welcome to “Analytical Research Projects: Basic Elements of Analytical Research and Writing.”   This presentation is designed to introduce students and inquiring professionals to the differences between analytical and argumentative approaches, while expanding on basics of analytical research projects.  The 10 slides presented here are designed to aid the facilitator in an interactive presentation of the elements of “Analytical Research Projects.”  This presentation is ideal for students and professionals who would like to learn more about the fundamentals of writing and/or presenting an analytical research project.</a:t>
            </a:r>
          </a:p>
          <a:p>
            <a:pPr eaLnBrk="1" hangingPunct="1"/>
            <a:endParaRPr lang="en-US" altLang="en-US" dirty="0"/>
          </a:p>
          <a:p>
            <a:pPr eaLnBrk="1" hangingPunct="1"/>
            <a:r>
              <a:rPr lang="en-US" altLang="en-US" dirty="0">
                <a:solidFill>
                  <a:srgbClr val="FF0000"/>
                </a:solidFill>
              </a:rPr>
              <a:t>****This presentation may be supplemented with the following OWL resources:</a:t>
            </a:r>
            <a:br>
              <a:rPr lang="en-US" altLang="en-US" dirty="0">
                <a:solidFill>
                  <a:srgbClr val="FF0000"/>
                </a:solidFill>
              </a:rPr>
            </a:br>
            <a:r>
              <a:rPr lang="en-US" altLang="en-US" dirty="0">
                <a:solidFill>
                  <a:srgbClr val="FF0000"/>
                </a:solidFill>
              </a:rPr>
              <a:t>For help with evaluating the credibility of sources check out </a:t>
            </a:r>
            <a:r>
              <a:rPr lang="en-US" altLang="en-US" dirty="0"/>
              <a:t>http://</a:t>
            </a:r>
            <a:r>
              <a:rPr lang="en-US" altLang="en-US" dirty="0" err="1"/>
              <a:t>owl.english.purdue.edu</a:t>
            </a:r>
            <a:r>
              <a:rPr lang="en-US" altLang="en-US" dirty="0"/>
              <a:t>/owl/resource/553/01/</a:t>
            </a:r>
          </a:p>
          <a:p>
            <a:pPr eaLnBrk="1" hangingPunct="1"/>
            <a:endParaRPr lang="en-US" altLang="en-US" dirty="0">
              <a:solidFill>
                <a:srgbClr val="FF0000"/>
              </a:solidFill>
            </a:endParaRPr>
          </a:p>
          <a:p>
            <a:pPr eaLnBrk="1" hangingPunct="1"/>
            <a:endParaRPr lang="en-US" altLang="en-US" dirty="0">
              <a:solidFill>
                <a:srgbClr val="FF0000"/>
              </a:solidFill>
            </a:endParaRPr>
          </a:p>
          <a:p>
            <a:pPr eaLnBrk="1" hangingPunct="1"/>
            <a:r>
              <a:rPr lang="en-US" altLang="en-US" b="1" dirty="0"/>
              <a:t>Directions:</a:t>
            </a:r>
            <a:r>
              <a:rPr lang="en-US" altLang="en-US" dirty="0"/>
              <a:t> Each slide is activated by a single mouse click, unless otherwise noted in bold at the bottom of each notes page</a:t>
            </a:r>
          </a:p>
          <a:p>
            <a:pPr eaLnBrk="1" hangingPunct="1"/>
            <a:endParaRPr lang="en-US" altLang="en-US" dirty="0"/>
          </a:p>
          <a:p>
            <a:pPr eaLnBrk="1" hangingPunct="1"/>
            <a:r>
              <a:rPr lang="en-US" altLang="en-US" dirty="0"/>
              <a:t>Writer and Designer: Allen </a:t>
            </a:r>
            <a:r>
              <a:rPr lang="en-US" altLang="en-US" dirty="0" err="1"/>
              <a:t>Brizee</a:t>
            </a:r>
            <a:r>
              <a:rPr lang="en-US" altLang="en-US" dirty="0"/>
              <a:t> and Aubrie Harland (2009)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Design Contributor and Revising Author:</a:t>
            </a:r>
            <a:r>
              <a:rPr lang="en-US" altLang="en-US" baseline="0" dirty="0"/>
              <a:t> </a:t>
            </a:r>
            <a:r>
              <a:rPr lang="en-US" altLang="en-US" dirty="0"/>
              <a:t>Veronika </a:t>
            </a:r>
            <a:r>
              <a:rPr lang="en-US" altLang="en-US" dirty="0" err="1"/>
              <a:t>Maliborska</a:t>
            </a:r>
            <a:r>
              <a:rPr lang="en-US" altLang="en-US" dirty="0"/>
              <a:t>,</a:t>
            </a:r>
            <a:r>
              <a:rPr lang="en-US" altLang="en-US" baseline="0" dirty="0"/>
              <a:t> 2014; Garrett Iván Colón, 2023</a:t>
            </a:r>
            <a:endParaRPr lang="en-US" altLang="en-US" dirty="0"/>
          </a:p>
          <a:p>
            <a:pPr eaLnBrk="1" hangingPunct="1"/>
            <a:endParaRPr lang="en-US" altLang="en-US" dirty="0"/>
          </a:p>
          <a:p>
            <a:pPr eaLnBrk="1" hangingPunct="1"/>
            <a:r>
              <a:rPr lang="en-US" altLang="en-US" dirty="0"/>
              <a:t>Developed with resources courtesy of the Purdue University Writing Lab</a:t>
            </a:r>
          </a:p>
          <a:p>
            <a:pPr eaLnBrk="1" hangingPunct="1"/>
            <a:endParaRPr lang="en-US" altLang="en-US" dirty="0"/>
          </a:p>
          <a:p>
            <a:pPr eaLnBrk="1" hangingPunct="1"/>
            <a:r>
              <a:rPr lang="en-US" altLang="en-US" dirty="0">
                <a:cs typeface="Arial" charset="0"/>
              </a:rPr>
              <a:t>© Copyright Purdue University, 2009</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Secondary sources are probably the most commonly cited sources in analytical research projects. Secondary sources consist of library databases (including online databases), professional publications, and credible websites. Other sources include primary sources, such as interviews, observations, and experimentation. In other words, primary sources are sources of information with which the author has direct contact.</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234319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This slide explains the general format for the introductory section (not necessarily introductory paragraph!) of a research project. </a:t>
            </a:r>
          </a:p>
          <a:p>
            <a:pPr marL="171450" indent="-171450" eaLnBrk="1" hangingPunct="1">
              <a:buFont typeface="Arial" panose="020B0604020202020204" pitchFamily="34" charset="0"/>
              <a:buChar char="•"/>
            </a:pPr>
            <a:r>
              <a:rPr lang="en-US" altLang="en-US" dirty="0"/>
              <a:t>The purpose or goal should be clearly stated, the audience should be able to tell if the project is an argumentative paper or analytical paper. </a:t>
            </a:r>
          </a:p>
          <a:p>
            <a:pPr marL="171450" indent="-171450" eaLnBrk="1" hangingPunct="1">
              <a:buFont typeface="Arial" panose="020B0604020202020204" pitchFamily="34" charset="0"/>
              <a:buChar char="•"/>
            </a:pPr>
            <a:r>
              <a:rPr lang="en-US" altLang="en-US" dirty="0"/>
              <a:t>The audience may or may not be mentioned in the introductory paragraph. However, if the instructor is looking for audience consideration when grading, then it might beneficial to mention the intended audience. If the project takes an argumentative approach, the thesis needs to be clearly defined. If the project takes and analytical approach, the research questions need to be clearly posed. </a:t>
            </a:r>
          </a:p>
          <a:p>
            <a:pPr marL="171450" indent="-171450" eaLnBrk="1" hangingPunct="1">
              <a:buFont typeface="Arial" panose="020B0604020202020204" pitchFamily="34" charset="0"/>
              <a:buChar char="•"/>
            </a:pPr>
            <a:r>
              <a:rPr lang="en-US" altLang="en-US" dirty="0"/>
              <a:t>The research methods need to be mentioned so that the audience is aware of how information was obtained and how much information was obtained– (If familiar with ethos, pathos, and logos, this could be considered part of ethos as credibility or logos as data). For more information on Aristotle’s proofs (ethos, pathos, logos), reference the OWL here: http://</a:t>
            </a:r>
            <a:r>
              <a:rPr lang="en-US" altLang="en-US" dirty="0" err="1"/>
              <a:t>owl.english.purdue.edu</a:t>
            </a:r>
            <a:r>
              <a:rPr lang="en-US" altLang="en-US" dirty="0"/>
              <a:t>/owl/resource/588/04/. Lastly, the introductory section needs to briefly mention the findings or conclusion in order to forecast the organization of the entire document.</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244495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 basic organizational format for analytical research projects is provided here. Of course, this format can be changed or altered depending on the specific topic. </a:t>
            </a:r>
          </a:p>
          <a:p>
            <a:pPr eaLnBrk="1" hangingPunct="1"/>
            <a:endParaRPr lang="en-US" altLang="en-US" dirty="0"/>
          </a:p>
          <a:p>
            <a:pPr eaLnBrk="1" hangingPunct="1"/>
            <a:r>
              <a:rPr lang="en-US" altLang="en-US" dirty="0"/>
              <a:t>Continuing to use the Martha Schwartz example, section 4 could be about specific influences and how these affected Schwartz’s work. For instance, discuss an influence in a paragraph and how it affected Schwartz, and then discuss other influences in subsequent paragraphs. Remember, although having mentioned research methods in section 3, citing the information is still necessary in previous and subsequent sections.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206911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Purdue students in West Lafayette, IN may visit the On-Campus Writing Lab in </a:t>
            </a:r>
            <a:r>
              <a:rPr lang="en-US" altLang="en-US" dirty="0" err="1"/>
              <a:t>Krach</a:t>
            </a:r>
            <a:r>
              <a:rPr lang="en-US" altLang="en-US" dirty="0"/>
              <a:t> Leadership Center, 2</a:t>
            </a:r>
            <a:r>
              <a:rPr lang="en-US" altLang="en-US" baseline="30000" dirty="0"/>
              <a:t>nd</a:t>
            </a:r>
            <a:r>
              <a:rPr lang="en-US" altLang="en-US" dirty="0"/>
              <a:t> Floor. Worldwide users may call the grammar hotline with short questions.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13</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presentation will discuss the differences between argumentative research projects and analytical research projects. Then, it will take a more in-depth look at constructing analytical projects. This presentation will outline how to choose an appropriate topic, identify the intended audience, and conduct thorough research for an analytical research project. And finally, it will explain how to effectively organize and format an analytical research project. </a:t>
            </a:r>
          </a:p>
          <a:p>
            <a:pPr eaLnBrk="1" hangingPunct="1"/>
            <a:endParaRPr lang="en-US" altLang="en-US" dirty="0"/>
          </a:p>
          <a:p>
            <a:pPr eaLnBrk="1" hangingPunct="1"/>
            <a:r>
              <a:rPr lang="en-US" altLang="en-US" dirty="0"/>
              <a:t>The facilitator might want to open up discussion by asking the audience about the differences between an analytical approach and an argumentative approach.</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When constructing an argumentative project or paper, the ultimate goal is to persuade the audience. In order to achieve this, an argumentative research project needs to have a clearly defined topic or idea that is identified in the thesis statement. Once the thesis is defined, facts, proof (data), and sound reasoning are used to support and “prove” the thesis. The facts should be organized and presented with the intention of convincing (or proving to) the audience that the argument (thesis) is valid.</a:t>
            </a:r>
          </a:p>
          <a:p>
            <a:pPr eaLnBrk="1" hangingPunct="1"/>
            <a:endParaRPr lang="en-US" altLang="en-US" dirty="0"/>
          </a:p>
          <a:p>
            <a:pPr eaLnBrk="1" hangingPunct="1"/>
            <a:r>
              <a:rPr lang="en-US" altLang="en-US" dirty="0"/>
              <a:t>Note the example. Suppose this is the thesis statement, “Martha Schwartz is the most influential contemporary American landscape architect.” This clear, direct statement is what the author has defined as the topic for the paper. Once defined, the author will continue constructing the project by explaining various reasons WHY Martha Schwartz should be considered the most influential contemporary American landscape architect.</a:t>
            </a:r>
          </a:p>
          <a:p>
            <a:pPr eaLnBrk="1" hangingPunct="1"/>
            <a:endParaRPr lang="en-US" altLang="en-US" dirty="0"/>
          </a:p>
          <a:p>
            <a:pPr eaLnBrk="1" hangingPunct="1"/>
            <a:r>
              <a:rPr lang="en-US" altLang="en-US" dirty="0"/>
              <a:t>The facilitator might want to open discussion by asking the audience for other thesis statements that follow the argumentative approach.</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While the ultimate goal of argumentative project is to defend a stance, the ultimate goal of analytical research project is to explore and evaluate an idea, topic, or stance. Analytical research projects also need to have a clearly defined topic, however, analytical research projects tend to ANSWER a research question rather than DEFEND a stance. Thorough research and various, credible sources are both incredibly important aspects of constructing analytical research project. The audience needs to be well-informed on all aspects of the research question.</a:t>
            </a:r>
          </a:p>
          <a:p>
            <a:pPr eaLnBrk="1" hangingPunct="1"/>
            <a:endParaRPr lang="en-US" altLang="en-US" dirty="0"/>
          </a:p>
          <a:p>
            <a:pPr eaLnBrk="1" hangingPunct="1"/>
            <a:r>
              <a:rPr lang="en-US" altLang="en-US" dirty="0"/>
              <a:t>The facilitator might also want to note that students might benefit from anticipating some questions that the intended audience might have and address those questions in the project.</a:t>
            </a:r>
          </a:p>
          <a:p>
            <a:pPr eaLnBrk="1" hangingPunct="1"/>
            <a:endParaRPr lang="en-US" altLang="en-US" dirty="0"/>
          </a:p>
          <a:p>
            <a:pPr eaLnBrk="1" hangingPunct="1"/>
            <a:r>
              <a:rPr lang="en-US" altLang="en-US" dirty="0"/>
              <a:t>Note the example. Suppose this is the research question, “Given Martha Schwartz’s influence on contemporary American landscape architecture, what are her major design inspirations and precedents?” This question outlines and explains what the project is going to explore and discuss. Once the question is posed, the author will continue constructing the project by exploring the various sources of inspiration for Martha Schwartz’s landscape architecture.</a:t>
            </a:r>
          </a:p>
          <a:p>
            <a:pPr eaLnBrk="1" hangingPunct="1"/>
            <a:endParaRPr lang="en-US" altLang="en-US" dirty="0"/>
          </a:p>
          <a:p>
            <a:pPr eaLnBrk="1" hangingPunct="1"/>
            <a:r>
              <a:rPr lang="en-US" altLang="en-US" dirty="0"/>
              <a:t>The facilitator might want to open discussion again by asking the audience for analytical research questions pertaining to the assigned project, or by asking the about the differences between an analytical approach and an argumentative approach.</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19163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When choosing a topic, considering the assignment requirements as stated by the instructor is critical. Typically, the instructor will give some direction and perhaps some ideas to help students brainstorm a topic. Depending on how extensive the project is, considering due dates and other obligations will help when planning work time for a project. Often times, instructors will have due dates for certain sections or portions of a project to make sure students have started working—keep this in mind.</a:t>
            </a:r>
          </a:p>
          <a:p>
            <a:pPr eaLnBrk="1" hangingPunct="1"/>
            <a:endParaRPr lang="en-US" altLang="en-US" dirty="0"/>
          </a:p>
          <a:p>
            <a:pPr eaLnBrk="1" hangingPunct="1"/>
            <a:r>
              <a:rPr lang="en-US" altLang="en-US" dirty="0"/>
              <a:t>Once a topic is chosen, conduct preliminary research by asking preliminary research questions and searching for the answers. Sometimes, a topic might seem interesting, but after conducting preliminary research, students might find that not much information is available. In this case, the student should brainstorm and choose another topic. The final, chosen topic should both fulfill the assignment requirements and be interesting to the student. If the topic is not interesting, the student might lose motivation to complete the project.</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404655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Identifying the audience for an analytical research project is important because it will determine how to write, organize, and speak about the research question. Here is a listing of some of the common questions students can ask to determine the intended audience.</a:t>
            </a:r>
          </a:p>
          <a:p>
            <a:pPr eaLnBrk="1" hangingPunct="1"/>
            <a:endParaRPr lang="en-US" altLang="en-US" dirty="0"/>
          </a:p>
          <a:p>
            <a:pPr eaLnBrk="1" hangingPunct="1"/>
            <a:r>
              <a:rPr lang="en-US" altLang="en-US" dirty="0"/>
              <a:t>Again using Martha Schwartz as an example, if speaking to a kindergarten class, the author/presenter would want to use vocabulary that a kindergartener could understand, rather than using terms used by the professionals in the landscape architecture field. If the audience</a:t>
            </a:r>
            <a:r>
              <a:rPr lang="en-US" altLang="en-US" baseline="0" dirty="0"/>
              <a:t> is not specified in the assignment, the students may want to ask the instructor about what audience would be appropriate for the given assignment. </a:t>
            </a:r>
            <a:endParaRPr lang="en-US" altLang="en-US" dirty="0"/>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304088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primary audience consists of the “gatekeepers,” or instructors and faculty members. In loose terms, the primary audience is in charge of evaluating the project and assigning a grade. The secondary audience consists of peers, colleagues, and coworkers. In other words, those who are simply present to observe the project, but who are not assessing it. The shadow audience is absolutely anyone and everyone else. Once a project is published or presented, it could end up anywhere—like on the Internet.</a:t>
            </a:r>
          </a:p>
          <a:p>
            <a:pPr eaLnBrk="1" hangingPunct="1"/>
            <a:endParaRPr lang="en-US" altLang="en-US" dirty="0"/>
          </a:p>
          <a:p>
            <a:pPr eaLnBrk="1" hangingPunct="1"/>
            <a:r>
              <a:rPr lang="en-US" altLang="en-US" dirty="0"/>
              <a:t>The facilitator might want to open discussion by asking about who the primary audience will include and who the secondary audience will include. </a:t>
            </a:r>
          </a:p>
          <a:p>
            <a:pPr eaLnBrk="1" hangingPunct="1"/>
            <a:endParaRPr lang="en-US" altLang="en-US" dirty="0"/>
          </a:p>
          <a:p>
            <a:pPr eaLnBrk="1" hangingPunct="1"/>
            <a:r>
              <a:rPr lang="en-US" altLang="en-US" dirty="0"/>
              <a:t>Using Schwartz, perhaps the instructor has requested that students especially consider a secondary audience that also consists of Schwartz’s peers.</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9515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Students should explore their library’s website and</a:t>
            </a:r>
            <a:r>
              <a:rPr lang="en-US" altLang="en-US" baseline="0" dirty="0"/>
              <a:t> see what search filters and options are available on the website. If they have difficulty searching for information, have them ask a librarian for help, as it will save them a lot of time to learn how to find information. You may also invite a librarian to the class to do a library search workshop and demonstration. </a:t>
            </a:r>
          </a:p>
          <a:p>
            <a:pPr eaLnBrk="1" hangingPunct="1"/>
            <a:endParaRPr lang="en-US" altLang="en-US" baseline="0" dirty="0"/>
          </a:p>
          <a:p>
            <a:pPr eaLnBrk="1" hangingPunct="1"/>
            <a:r>
              <a:rPr lang="en-US" altLang="en-US" baseline="0" dirty="0"/>
              <a:t>Note that codes used to search databases sometimes vary. Database search guides have all the necessary information on searching a database; also don’t hesitate asking a librarian for help. </a:t>
            </a: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dirty="0">
                <a:latin typeface="Optima"/>
                <a:cs typeface="Optima"/>
              </a:rPr>
              <a:t>Use the Purdue OWL to help you evaluate sources: 	</a:t>
            </a:r>
            <a:r>
              <a:rPr lang="en-US" sz="1200" dirty="0">
                <a:latin typeface="Optima"/>
                <a:cs typeface="Optima"/>
                <a:hlinkClick r:id="rId3"/>
              </a:rPr>
              <a:t>http://owl.english.purdue.edu/owl/resource/553/01/</a:t>
            </a:r>
            <a:r>
              <a:rPr lang="en-US" sz="1200" dirty="0">
                <a:latin typeface="Optima"/>
                <a:cs typeface="Optima"/>
              </a:rPr>
              <a:t> </a:t>
            </a:r>
          </a:p>
          <a:p>
            <a:pPr marL="0" lvl="1"/>
            <a:endParaRPr lang="en-US" sz="1200" dirty="0">
              <a:latin typeface="Optima"/>
              <a:cs typeface="Optima"/>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t>The facilitator might want to open discussion about available secondary sources and what the students think qualify as credible sources: Wikipedia, Ask, etc.</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2397359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owl.english.purdue.edu/owl/resource/55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em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emf"/><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emf"/><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5.emf"/><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320040" y="1626245"/>
            <a:ext cx="7833360" cy="2262158"/>
          </a:xfrm>
        </p:spPr>
        <p:txBody>
          <a:bodyPr/>
          <a:lstStyle/>
          <a:p>
            <a:pPr fontAlgn="auto">
              <a:spcBef>
                <a:spcPts val="0"/>
              </a:spcBef>
              <a:spcAft>
                <a:spcPts val="0"/>
              </a:spcAft>
              <a:defRPr/>
            </a:pPr>
            <a:r>
              <a:rPr lang="en-US" altLang="en-US" sz="6000" dirty="0">
                <a:latin typeface="+mn-lt"/>
                <a:ea typeface="+mn-ea"/>
              </a:rPr>
              <a:t>Analytical Researc</a:t>
            </a:r>
            <a:r>
              <a:rPr lang="en-US" altLang="en-US" dirty="0">
                <a:latin typeface="+mn-lt"/>
                <a:ea typeface="+mn-ea"/>
              </a:rPr>
              <a:t>h Projects</a:t>
            </a:r>
            <a:endParaRPr lang="en-US" sz="6000" cap="none" spc="-100" dirty="0">
              <a:latin typeface="Book Antiqua"/>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3"/>
          <a:srcRect/>
          <a:stretch/>
        </p:blipFill>
        <p:spPr>
          <a:xfrm>
            <a:off x="462008" y="6084825"/>
            <a:ext cx="3370923" cy="365760"/>
          </a:xfrm>
          <a:prstGeom prst="rect">
            <a:avLst/>
          </a:prstGeom>
        </p:spPr>
      </p:pic>
      <p:sp>
        <p:nvSpPr>
          <p:cNvPr id="3" name="TextBox 2">
            <a:extLst>
              <a:ext uri="{FF2B5EF4-FFF2-40B4-BE49-F238E27FC236}">
                <a16:creationId xmlns:a16="http://schemas.microsoft.com/office/drawing/2014/main" id="{B85664B2-101D-7006-52CC-6E609582FDF2}"/>
              </a:ext>
            </a:extLst>
          </p:cNvPr>
          <p:cNvSpPr txBox="1"/>
          <p:nvPr/>
        </p:nvSpPr>
        <p:spPr>
          <a:xfrm>
            <a:off x="196120" y="3051690"/>
            <a:ext cx="6809878" cy="430887"/>
          </a:xfrm>
          <a:prstGeom prst="rect">
            <a:avLst/>
          </a:prstGeom>
          <a:noFill/>
        </p:spPr>
        <p:txBody>
          <a:bodyPr wrap="none" rtlCol="0">
            <a:spAutoFit/>
          </a:bodyPr>
          <a:lstStyle/>
          <a:p>
            <a:r>
              <a:rPr lang="en-US" sz="2200" b="1" dirty="0">
                <a:solidFill>
                  <a:schemeClr val="bg1">
                    <a:lumMod val="65000"/>
                    <a:lumOff val="35000"/>
                  </a:schemeClr>
                </a:solidFill>
              </a:rPr>
              <a:t>Basic Elements of Analytical Research and Writing</a:t>
            </a:r>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Conducting Research</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6" name="TextBox 5">
            <a:extLst>
              <a:ext uri="{FF2B5EF4-FFF2-40B4-BE49-F238E27FC236}">
                <a16:creationId xmlns:a16="http://schemas.microsoft.com/office/drawing/2014/main" id="{518B6363-90D7-2852-ED70-43614AA424D7}"/>
              </a:ext>
            </a:extLst>
          </p:cNvPr>
          <p:cNvSpPr txBox="1"/>
          <p:nvPr/>
        </p:nvSpPr>
        <p:spPr>
          <a:xfrm>
            <a:off x="462008" y="1141146"/>
            <a:ext cx="7152515" cy="4205960"/>
          </a:xfrm>
          <a:prstGeom prst="rect">
            <a:avLst/>
          </a:prstGeom>
          <a:noFill/>
        </p:spPr>
        <p:txBody>
          <a:bodyPr wrap="square" rtlCol="0">
            <a:spAutoFit/>
          </a:bodyPr>
          <a:lstStyle/>
          <a:p>
            <a:pPr>
              <a:lnSpc>
                <a:spcPct val="150000"/>
              </a:lnSpc>
            </a:pPr>
            <a:r>
              <a:rPr lang="en-US" dirty="0">
                <a:cs typeface="Optima"/>
              </a:rPr>
              <a:t>Other sources:</a:t>
            </a:r>
          </a:p>
          <a:p>
            <a:pPr>
              <a:lnSpc>
                <a:spcPct val="150000"/>
              </a:lnSpc>
            </a:pPr>
            <a:endParaRPr lang="en-US" dirty="0">
              <a:cs typeface="Optima"/>
            </a:endParaRPr>
          </a:p>
          <a:p>
            <a:pPr>
              <a:lnSpc>
                <a:spcPct val="150000"/>
              </a:lnSpc>
            </a:pPr>
            <a:r>
              <a:rPr lang="en-US" b="1" dirty="0">
                <a:cs typeface="Optima"/>
              </a:rPr>
              <a:t>Primary sources:</a:t>
            </a:r>
          </a:p>
          <a:p>
            <a:pPr marL="342900" lvl="1" indent="-342900">
              <a:lnSpc>
                <a:spcPct val="150000"/>
              </a:lnSpc>
              <a:buFont typeface="Wingdings" panose="05000000000000000000" pitchFamily="2" charset="2"/>
              <a:buChar char="§"/>
            </a:pPr>
            <a:r>
              <a:rPr lang="en-US" dirty="0">
                <a:cs typeface="Optima"/>
              </a:rPr>
              <a:t>Interviews</a:t>
            </a:r>
          </a:p>
          <a:p>
            <a:pPr marL="342900" lvl="1" indent="-342900">
              <a:lnSpc>
                <a:spcPct val="150000"/>
              </a:lnSpc>
              <a:buFont typeface="Wingdings" panose="05000000000000000000" pitchFamily="2" charset="2"/>
              <a:buChar char="§"/>
            </a:pPr>
            <a:r>
              <a:rPr lang="en-US" dirty="0">
                <a:cs typeface="Optima"/>
              </a:rPr>
              <a:t>Observations</a:t>
            </a:r>
          </a:p>
          <a:p>
            <a:pPr marL="342900" lvl="1" indent="-342900">
              <a:lnSpc>
                <a:spcPct val="150000"/>
              </a:lnSpc>
              <a:buFont typeface="Wingdings" panose="05000000000000000000" pitchFamily="2" charset="2"/>
              <a:buChar char="§"/>
            </a:pPr>
            <a:r>
              <a:rPr lang="en-US" dirty="0">
                <a:cs typeface="Optima"/>
              </a:rPr>
              <a:t>Experiments</a:t>
            </a:r>
          </a:p>
          <a:p>
            <a:pPr marL="342900" lvl="1" indent="-342900">
              <a:lnSpc>
                <a:spcPct val="150000"/>
              </a:lnSpc>
              <a:buFont typeface="Wingdings" panose="05000000000000000000" pitchFamily="2" charset="2"/>
              <a:buChar char="§"/>
            </a:pPr>
            <a:endParaRPr lang="en-US" dirty="0">
              <a:cs typeface="Optima"/>
            </a:endParaRPr>
          </a:p>
          <a:p>
            <a:pPr marL="0" lvl="1">
              <a:lnSpc>
                <a:spcPct val="150000"/>
              </a:lnSpc>
            </a:pPr>
            <a:r>
              <a:rPr lang="en-US" dirty="0">
                <a:cs typeface="Optima"/>
              </a:rPr>
              <a:t>Use the Purdue OWL to help you conduct primary research:</a:t>
            </a:r>
          </a:p>
          <a:p>
            <a:pPr marL="0" lvl="1">
              <a:lnSpc>
                <a:spcPct val="150000"/>
              </a:lnSpc>
            </a:pPr>
            <a:r>
              <a:rPr lang="en-US" dirty="0">
                <a:cs typeface="Optima"/>
                <a:hlinkClick r:id="rId4"/>
              </a:rPr>
              <a:t>https://owl.english.purdue.edu/owl/resource/559/1/</a:t>
            </a:r>
            <a:endParaRPr lang="en-US" dirty="0">
              <a:cs typeface="Optima"/>
            </a:endParaRPr>
          </a:p>
          <a:p>
            <a:pPr>
              <a:lnSpc>
                <a:spcPct val="150000"/>
              </a:lnSpc>
            </a:pPr>
            <a:endParaRPr lang="en-US" dirty="0">
              <a:cs typeface="Optima"/>
            </a:endParaRPr>
          </a:p>
        </p:txBody>
      </p:sp>
    </p:spTree>
    <p:extLst>
      <p:ext uri="{BB962C8B-B14F-4D97-AF65-F5344CB8AC3E}">
        <p14:creationId xmlns:p14="http://schemas.microsoft.com/office/powerpoint/2010/main" val="355841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Paper Organization: Introduction</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BFEB024B-4987-9C05-36F1-6C1B36619C21}"/>
              </a:ext>
            </a:extLst>
          </p:cNvPr>
          <p:cNvSpPr txBox="1"/>
          <p:nvPr/>
        </p:nvSpPr>
        <p:spPr>
          <a:xfrm>
            <a:off x="462008" y="1191433"/>
            <a:ext cx="7874481" cy="4628190"/>
          </a:xfrm>
          <a:prstGeom prst="rect">
            <a:avLst/>
          </a:prstGeom>
          <a:noFill/>
        </p:spPr>
        <p:txBody>
          <a:bodyPr wrap="square" rtlCol="0">
            <a:spAutoFit/>
          </a:bodyPr>
          <a:lstStyle/>
          <a:p>
            <a:pPr marL="0" lvl="1">
              <a:lnSpc>
                <a:spcPct val="150000"/>
              </a:lnSpc>
            </a:pPr>
            <a:r>
              <a:rPr lang="en-US" b="1" dirty="0">
                <a:cs typeface="Optima"/>
              </a:rPr>
              <a:t>How to write the introduction:</a:t>
            </a:r>
          </a:p>
          <a:p>
            <a:pPr marL="0" lvl="1">
              <a:lnSpc>
                <a:spcPct val="150000"/>
              </a:lnSpc>
            </a:pPr>
            <a:endParaRPr lang="en-US" dirty="0">
              <a:cs typeface="Optima"/>
            </a:endParaRPr>
          </a:p>
          <a:p>
            <a:pPr marL="0" lvl="1">
              <a:lnSpc>
                <a:spcPct val="150000"/>
              </a:lnSpc>
            </a:pPr>
            <a:r>
              <a:rPr lang="en-US" dirty="0">
                <a:cs typeface="Optima"/>
              </a:rPr>
              <a:t>What is the purpose of the paper? Argumentative or Analytical?</a:t>
            </a:r>
          </a:p>
          <a:p>
            <a:pPr marL="342900" lvl="2" indent="-342900">
              <a:lnSpc>
                <a:spcPct val="150000"/>
              </a:lnSpc>
              <a:buFont typeface="Wingdings" panose="05000000000000000000" pitchFamily="2" charset="2"/>
              <a:buChar char="§"/>
            </a:pPr>
            <a:r>
              <a:rPr lang="en-US" dirty="0">
                <a:cs typeface="Optima"/>
              </a:rPr>
              <a:t>For argumentative—What is your thesis? </a:t>
            </a:r>
          </a:p>
          <a:p>
            <a:pPr marL="0" lvl="2" indent="-342900">
              <a:lnSpc>
                <a:spcPct val="150000"/>
              </a:lnSpc>
              <a:buFont typeface="Wingdings" panose="05000000000000000000" pitchFamily="2" charset="2"/>
              <a:buChar char="§"/>
            </a:pPr>
            <a:r>
              <a:rPr lang="en-US" dirty="0">
                <a:cs typeface="Optima"/>
              </a:rPr>
              <a:t>For analytical—What are your research questions?</a:t>
            </a:r>
          </a:p>
          <a:p>
            <a:pPr marL="0" lvl="1">
              <a:lnSpc>
                <a:spcPct val="150000"/>
              </a:lnSpc>
            </a:pPr>
            <a:r>
              <a:rPr lang="en-US" dirty="0">
                <a:cs typeface="Optima"/>
              </a:rPr>
              <a:t>Audience (optional)—Is the audience familiar with topic, terms?</a:t>
            </a:r>
          </a:p>
          <a:p>
            <a:pPr marL="0" lvl="1">
              <a:lnSpc>
                <a:spcPct val="150000"/>
              </a:lnSpc>
            </a:pPr>
            <a:r>
              <a:rPr lang="en-US" dirty="0">
                <a:cs typeface="Optima"/>
              </a:rPr>
              <a:t>Research methods—How did you find your information?</a:t>
            </a:r>
          </a:p>
          <a:p>
            <a:pPr marL="0" lvl="1">
              <a:lnSpc>
                <a:spcPct val="150000"/>
              </a:lnSpc>
            </a:pPr>
            <a:r>
              <a:rPr lang="en-US" dirty="0">
                <a:cs typeface="Optima"/>
              </a:rPr>
              <a:t>Findings and conclusions.</a:t>
            </a:r>
          </a:p>
          <a:p>
            <a:pPr marL="0" lvl="1">
              <a:lnSpc>
                <a:spcPct val="150000"/>
              </a:lnSpc>
            </a:pPr>
            <a:r>
              <a:rPr lang="en-US" dirty="0">
                <a:cs typeface="Optima"/>
              </a:rPr>
              <a:t>Forecast organization of document.</a:t>
            </a:r>
          </a:p>
          <a:p>
            <a:pPr marL="0" lvl="1">
              <a:lnSpc>
                <a:spcPct val="150000"/>
              </a:lnSpc>
            </a:pPr>
            <a:endParaRPr lang="en-US" dirty="0">
              <a:cs typeface="Optima"/>
            </a:endParaRPr>
          </a:p>
          <a:p>
            <a:pPr marL="123825">
              <a:lnSpc>
                <a:spcPct val="150000"/>
              </a:lnSpc>
            </a:pPr>
            <a:endParaRPr lang="en-US" b="1" dirty="0">
              <a:cs typeface="Optima"/>
            </a:endParaRPr>
          </a:p>
        </p:txBody>
      </p:sp>
    </p:spTree>
    <p:extLst>
      <p:ext uri="{BB962C8B-B14F-4D97-AF65-F5344CB8AC3E}">
        <p14:creationId xmlns:p14="http://schemas.microsoft.com/office/powerpoint/2010/main" val="140476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7" y="255494"/>
            <a:ext cx="7874481" cy="683264"/>
          </a:xfrm>
        </p:spPr>
        <p:txBody>
          <a:bodyPr/>
          <a:lstStyle/>
          <a:p>
            <a:r>
              <a:rPr lang="en-US" sz="4800" dirty="0"/>
              <a:t>Paper Organization: Body, Ref., Appendix</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C58510D5-D65D-8046-FCBC-2E83DA94D069}"/>
              </a:ext>
            </a:extLst>
          </p:cNvPr>
          <p:cNvSpPr txBox="1"/>
          <p:nvPr/>
        </p:nvSpPr>
        <p:spPr>
          <a:xfrm>
            <a:off x="538893" y="1217346"/>
            <a:ext cx="7874481" cy="3790461"/>
          </a:xfrm>
          <a:prstGeom prst="rect">
            <a:avLst/>
          </a:prstGeom>
          <a:noFill/>
        </p:spPr>
        <p:txBody>
          <a:bodyPr wrap="square" rtlCol="0">
            <a:spAutoFit/>
          </a:bodyPr>
          <a:lstStyle/>
          <a:p>
            <a:pPr>
              <a:lnSpc>
                <a:spcPct val="150000"/>
              </a:lnSpc>
            </a:pPr>
            <a:r>
              <a:rPr lang="en-US" b="1" dirty="0">
                <a:cs typeface="Optima"/>
              </a:rPr>
              <a:t>Basic organization:</a:t>
            </a:r>
          </a:p>
          <a:p>
            <a:pPr marL="342900" indent="-342900">
              <a:lnSpc>
                <a:spcPct val="150000"/>
              </a:lnSpc>
              <a:buFont typeface="Wingdings" panose="05000000000000000000" pitchFamily="2" charset="2"/>
              <a:buChar char="§"/>
            </a:pPr>
            <a:endParaRPr lang="en-US" dirty="0">
              <a:cs typeface="Optima"/>
            </a:endParaRPr>
          </a:p>
          <a:p>
            <a:pPr marL="342900" indent="-342900">
              <a:lnSpc>
                <a:spcPct val="150000"/>
              </a:lnSpc>
              <a:buFont typeface="Wingdings" panose="05000000000000000000" pitchFamily="2" charset="2"/>
              <a:buChar char="§"/>
            </a:pPr>
            <a:r>
              <a:rPr lang="en-US" dirty="0">
                <a:cs typeface="Optima"/>
              </a:rPr>
              <a:t>Section 1—Introduce and explain topic.</a:t>
            </a:r>
          </a:p>
          <a:p>
            <a:pPr marL="342900" indent="-342900">
              <a:lnSpc>
                <a:spcPct val="150000"/>
              </a:lnSpc>
              <a:buFont typeface="Wingdings" panose="05000000000000000000" pitchFamily="2" charset="2"/>
              <a:buChar char="§"/>
            </a:pPr>
            <a:r>
              <a:rPr lang="en-US" dirty="0">
                <a:cs typeface="Optima"/>
              </a:rPr>
              <a:t>Section 2—Discuss history, background; set the context.</a:t>
            </a:r>
          </a:p>
          <a:p>
            <a:pPr marL="342900" indent="-342900">
              <a:lnSpc>
                <a:spcPct val="150000"/>
              </a:lnSpc>
              <a:buFont typeface="Wingdings" panose="05000000000000000000" pitchFamily="2" charset="2"/>
              <a:buChar char="§"/>
            </a:pPr>
            <a:r>
              <a:rPr lang="en-US" dirty="0">
                <a:cs typeface="Optima"/>
              </a:rPr>
              <a:t>Section 3—Discuss research methods.</a:t>
            </a:r>
          </a:p>
          <a:p>
            <a:pPr marL="342900" indent="-342900">
              <a:lnSpc>
                <a:spcPct val="150000"/>
              </a:lnSpc>
              <a:buFont typeface="Wingdings" panose="05000000000000000000" pitchFamily="2" charset="2"/>
              <a:buChar char="§"/>
            </a:pPr>
            <a:r>
              <a:rPr lang="en-US" dirty="0">
                <a:cs typeface="Optima"/>
              </a:rPr>
              <a:t>Section 4—Discuss research findings.</a:t>
            </a:r>
          </a:p>
          <a:p>
            <a:pPr marL="342900" indent="-342900">
              <a:lnSpc>
                <a:spcPct val="150000"/>
              </a:lnSpc>
              <a:buFont typeface="Wingdings" panose="05000000000000000000" pitchFamily="2" charset="2"/>
              <a:buChar char="§"/>
            </a:pPr>
            <a:r>
              <a:rPr lang="en-US" dirty="0">
                <a:cs typeface="Optima"/>
              </a:rPr>
              <a:t>Section 5—Conclusions</a:t>
            </a:r>
          </a:p>
          <a:p>
            <a:pPr marL="342900" indent="-342900">
              <a:lnSpc>
                <a:spcPct val="150000"/>
              </a:lnSpc>
              <a:buFont typeface="Wingdings" panose="05000000000000000000" pitchFamily="2" charset="2"/>
              <a:buChar char="§"/>
            </a:pPr>
            <a:r>
              <a:rPr lang="en-US" dirty="0">
                <a:cs typeface="Optima"/>
              </a:rPr>
              <a:t>Works Cited/Reference List</a:t>
            </a:r>
          </a:p>
          <a:p>
            <a:pPr marL="342900" indent="-342900">
              <a:lnSpc>
                <a:spcPct val="150000"/>
              </a:lnSpc>
              <a:buFont typeface="Wingdings" panose="05000000000000000000" pitchFamily="2" charset="2"/>
              <a:buChar char="§"/>
            </a:pPr>
            <a:r>
              <a:rPr lang="en-US" dirty="0">
                <a:cs typeface="Optima"/>
              </a:rPr>
              <a:t>Appendix</a:t>
            </a:r>
          </a:p>
        </p:txBody>
      </p:sp>
    </p:spTree>
    <p:extLst>
      <p:ext uri="{BB962C8B-B14F-4D97-AF65-F5344CB8AC3E}">
        <p14:creationId xmlns:p14="http://schemas.microsoft.com/office/powerpoint/2010/main" val="152600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9150" y="2808103"/>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4"/>
          <a:srcRect/>
          <a:stretch/>
        </p:blipFill>
        <p:spPr>
          <a:xfrm>
            <a:off x="462008" y="6072299"/>
            <a:ext cx="3370923" cy="365760"/>
          </a:xfrm>
          <a:prstGeom prst="rect">
            <a:avLst/>
          </a:prstGeom>
        </p:spPr>
      </p:pic>
    </p:spTree>
    <p:extLst>
      <p:ext uri="{BB962C8B-B14F-4D97-AF65-F5344CB8AC3E}">
        <p14:creationId xmlns:p14="http://schemas.microsoft.com/office/powerpoint/2010/main" val="3486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Overview</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7">
            <a:extLst>
              <a:ext uri="{FF2B5EF4-FFF2-40B4-BE49-F238E27FC236}">
                <a16:creationId xmlns:a16="http://schemas.microsoft.com/office/drawing/2014/main" id="{E2EF190A-7C6E-55FC-156A-2C8F1C3C299E}"/>
              </a:ext>
            </a:extLst>
          </p:cNvPr>
          <p:cNvSpPr txBox="1"/>
          <p:nvPr/>
        </p:nvSpPr>
        <p:spPr>
          <a:xfrm>
            <a:off x="652209" y="1454615"/>
            <a:ext cx="6773057" cy="2862322"/>
          </a:xfrm>
          <a:prstGeom prst="rect">
            <a:avLst/>
          </a:prstGeom>
          <a:noFill/>
        </p:spPr>
        <p:txBody>
          <a:bodyPr wrap="square" rtlCol="0">
            <a:spAutoFit/>
          </a:bodyPr>
          <a:lstStyle/>
          <a:p>
            <a:pPr marL="342900" indent="-342900">
              <a:buFont typeface="Wingdings" panose="05000000000000000000" pitchFamily="2" charset="2"/>
              <a:buChar char="§"/>
            </a:pPr>
            <a:r>
              <a:rPr lang="en-US" dirty="0">
                <a:cs typeface="Optima"/>
              </a:rPr>
              <a:t>Project types</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Choosing a topic</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Identifying audience</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Conducting research</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Organization and format</a:t>
            </a:r>
          </a:p>
          <a:p>
            <a:pPr marL="742950" lvl="1" indent="-285750">
              <a:buFont typeface="Wingdings" panose="05000000000000000000" pitchFamily="2" charset="2"/>
              <a:buChar char="§"/>
            </a:pPr>
            <a:endParaRPr lang="en-US" sz="1600" dirty="0">
              <a:cs typeface="Optima"/>
            </a:endParaRPr>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Project Types</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extLst>
              <p:ext uri="{D42A27DB-BD31-4B8C-83A1-F6EECF244321}">
                <p14:modId xmlns:p14="http://schemas.microsoft.com/office/powerpoint/2010/main" val="2546515570"/>
              </p:ext>
            </p:extLst>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89A68CD-91B1-1A8E-4A95-B72D3B5D21ED}"/>
              </a:ext>
            </a:extLst>
          </p:cNvPr>
          <p:cNvSpPr txBox="1"/>
          <p:nvPr/>
        </p:nvSpPr>
        <p:spPr>
          <a:xfrm>
            <a:off x="538345" y="1334330"/>
            <a:ext cx="6773057" cy="3416320"/>
          </a:xfrm>
          <a:prstGeom prst="rect">
            <a:avLst/>
          </a:prstGeom>
          <a:noFill/>
        </p:spPr>
        <p:txBody>
          <a:bodyPr wrap="square" rtlCol="0">
            <a:spAutoFit/>
          </a:bodyPr>
          <a:lstStyle/>
          <a:p>
            <a:r>
              <a:rPr lang="en-US" b="1" dirty="0">
                <a:cs typeface="Optima"/>
              </a:rPr>
              <a:t>Argumentative:</a:t>
            </a:r>
          </a:p>
          <a:p>
            <a:endParaRPr lang="en-US" dirty="0">
              <a:cs typeface="Optima"/>
            </a:endParaRPr>
          </a:p>
          <a:p>
            <a:pPr marL="571500" indent="-342900">
              <a:buFont typeface="Wingdings" panose="05000000000000000000" pitchFamily="2" charset="2"/>
              <a:buChar char="§"/>
            </a:pPr>
            <a:r>
              <a:rPr lang="en-US" dirty="0">
                <a:cs typeface="Optima"/>
              </a:rPr>
              <a:t>Clearly defined topic.</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Clearly defined thesis statement (stance).</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Goal: Persuade audience.</a:t>
            </a:r>
          </a:p>
          <a:p>
            <a:pPr marL="571500" indent="-342900">
              <a:buFont typeface="Wingdings" panose="05000000000000000000" pitchFamily="2" charset="2"/>
              <a:buChar char="§"/>
            </a:pPr>
            <a:endParaRPr lang="en-US" dirty="0">
              <a:cs typeface="Optima"/>
            </a:endParaRPr>
          </a:p>
          <a:p>
            <a:pPr marL="1028700" lvl="1" indent="-342900">
              <a:buFont typeface="Wingdings" panose="05000000000000000000" pitchFamily="2" charset="2"/>
              <a:buChar char="§"/>
            </a:pPr>
            <a:r>
              <a:rPr lang="en-US" dirty="0">
                <a:cs typeface="Optima"/>
              </a:rPr>
              <a:t>Example: Martha Schwartz is the most influential contemporary American landscape architect.</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Must support thesis with proof (data) and sound reasoning.</a:t>
            </a:r>
          </a:p>
        </p:txBody>
      </p:sp>
      <p:pic>
        <p:nvPicPr>
          <p:cNvPr id="13" name="Picture 12">
            <a:extLst>
              <a:ext uri="{FF2B5EF4-FFF2-40B4-BE49-F238E27FC236}">
                <a16:creationId xmlns:a16="http://schemas.microsoft.com/office/drawing/2014/main" id="{3D9D87CE-2ECE-3C85-698C-AA2CA976AF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941" y="1658836"/>
            <a:ext cx="2286000" cy="2286000"/>
          </a:xfrm>
          <a:prstGeom prst="rect">
            <a:avLst/>
          </a:prstGeom>
        </p:spPr>
      </p:pic>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Project Types</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F7840F9-C03A-4023-A214-6C2DD90ED6D6}"/>
              </a:ext>
            </a:extLst>
          </p:cNvPr>
          <p:cNvSpPr txBox="1"/>
          <p:nvPr/>
        </p:nvSpPr>
        <p:spPr>
          <a:xfrm>
            <a:off x="538059" y="1341014"/>
            <a:ext cx="7364526" cy="3970318"/>
          </a:xfrm>
          <a:prstGeom prst="rect">
            <a:avLst/>
          </a:prstGeom>
          <a:noFill/>
        </p:spPr>
        <p:txBody>
          <a:bodyPr wrap="square" rtlCol="0">
            <a:spAutoFit/>
          </a:bodyPr>
          <a:lstStyle/>
          <a:p>
            <a:r>
              <a:rPr lang="en-US" b="1" dirty="0">
                <a:cs typeface="Optima"/>
              </a:rPr>
              <a:t>Analytical:</a:t>
            </a:r>
          </a:p>
          <a:p>
            <a:endParaRPr lang="en-US" b="1" dirty="0">
              <a:cs typeface="Optima"/>
            </a:endParaRPr>
          </a:p>
          <a:p>
            <a:pPr marL="571500" indent="-342900">
              <a:buFont typeface="Wingdings" panose="05000000000000000000" pitchFamily="2" charset="2"/>
              <a:buChar char="§"/>
            </a:pPr>
            <a:r>
              <a:rPr lang="en-US" dirty="0">
                <a:cs typeface="Optima"/>
              </a:rPr>
              <a:t>Clearly defined topic.</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Research question rather than thesis.</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Goal: Explore and evaluate topic.</a:t>
            </a:r>
          </a:p>
          <a:p>
            <a:pPr marL="1028700" lvl="1" indent="-342900">
              <a:buFont typeface="Wingdings" panose="05000000000000000000" pitchFamily="2" charset="2"/>
              <a:buChar char="§"/>
            </a:pPr>
            <a:endParaRPr lang="en-US" dirty="0">
              <a:cs typeface="Optima"/>
            </a:endParaRPr>
          </a:p>
          <a:p>
            <a:pPr marL="1028700" lvl="1" indent="-342900">
              <a:buFont typeface="Wingdings" panose="05000000000000000000" pitchFamily="2" charset="2"/>
              <a:buChar char="§"/>
            </a:pPr>
            <a:r>
              <a:rPr lang="en-US" dirty="0">
                <a:cs typeface="Optima"/>
              </a:rPr>
              <a:t>Example: Given Martha Schwartz’s influence on contemporary American landscape architecture, what are her major design inspirations and precedents?</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Must conduct thorough research and explore various sources to try to answer question.</a:t>
            </a:r>
          </a:p>
        </p:txBody>
      </p:sp>
      <p:pic>
        <p:nvPicPr>
          <p:cNvPr id="4" name="Picture 3">
            <a:extLst>
              <a:ext uri="{FF2B5EF4-FFF2-40B4-BE49-F238E27FC236}">
                <a16:creationId xmlns:a16="http://schemas.microsoft.com/office/drawing/2014/main" id="{13290095-B962-44A9-B9EA-12EC63D8F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6009" y="1397943"/>
            <a:ext cx="2087365" cy="2087365"/>
          </a:xfrm>
          <a:prstGeom prst="rect">
            <a:avLst/>
          </a:prstGeom>
        </p:spPr>
      </p:pic>
    </p:spTree>
    <p:extLst>
      <p:ext uri="{BB962C8B-B14F-4D97-AF65-F5344CB8AC3E}">
        <p14:creationId xmlns:p14="http://schemas.microsoft.com/office/powerpoint/2010/main" val="212121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Choosing a Topic</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761E44A-D4CD-6BB2-40FD-94DBD8DAA5BC}"/>
              </a:ext>
            </a:extLst>
          </p:cNvPr>
          <p:cNvSpPr txBox="1"/>
          <p:nvPr/>
        </p:nvSpPr>
        <p:spPr>
          <a:xfrm>
            <a:off x="462008" y="1354506"/>
            <a:ext cx="7364526" cy="2862322"/>
          </a:xfrm>
          <a:prstGeom prst="rect">
            <a:avLst/>
          </a:prstGeom>
          <a:noFill/>
        </p:spPr>
        <p:txBody>
          <a:bodyPr wrap="square" rtlCol="0">
            <a:spAutoFit/>
          </a:bodyPr>
          <a:lstStyle/>
          <a:p>
            <a:pPr marL="342900" indent="-342900">
              <a:buFont typeface="Wingdings" panose="05000000000000000000" pitchFamily="2" charset="2"/>
              <a:buChar char="§"/>
            </a:pPr>
            <a:r>
              <a:rPr lang="en-US" dirty="0">
                <a:cs typeface="Optima"/>
              </a:rPr>
              <a:t>Consider assignment requirements.</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Consider due dates, your schedule, priorities.</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Determine interest - choose a topic that fulfills assignment requirements and that interests you.</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Conduct preliminary research</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endParaRPr lang="en-US" dirty="0">
              <a:cs typeface="Optima"/>
            </a:endParaRPr>
          </a:p>
        </p:txBody>
      </p:sp>
    </p:spTree>
    <p:extLst>
      <p:ext uri="{BB962C8B-B14F-4D97-AF65-F5344CB8AC3E}">
        <p14:creationId xmlns:p14="http://schemas.microsoft.com/office/powerpoint/2010/main" val="86071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Identifying Audience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2569348-35D7-2052-6C94-24FC805E66A9}"/>
              </a:ext>
            </a:extLst>
          </p:cNvPr>
          <p:cNvSpPr txBox="1"/>
          <p:nvPr/>
        </p:nvSpPr>
        <p:spPr>
          <a:xfrm>
            <a:off x="610683" y="1415466"/>
            <a:ext cx="7364526" cy="3693319"/>
          </a:xfrm>
          <a:prstGeom prst="rect">
            <a:avLst/>
          </a:prstGeom>
          <a:noFill/>
        </p:spPr>
        <p:txBody>
          <a:bodyPr wrap="square" rtlCol="0">
            <a:spAutoFit/>
          </a:bodyPr>
          <a:lstStyle/>
          <a:p>
            <a:r>
              <a:rPr lang="en-US" b="1" dirty="0">
                <a:cs typeface="Optima"/>
              </a:rPr>
              <a:t>Important questions:</a:t>
            </a:r>
          </a:p>
          <a:p>
            <a:pPr marL="3429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Who are they?</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What do they need, expect?</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Where will they be reading?</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When will they be reading?</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Why will they be reading?</a:t>
            </a:r>
          </a:p>
          <a:p>
            <a:pPr marL="571500" indent="-342900">
              <a:buFont typeface="Wingdings" panose="05000000000000000000" pitchFamily="2" charset="2"/>
              <a:buChar char="§"/>
            </a:pPr>
            <a:endParaRPr lang="en-US" dirty="0">
              <a:cs typeface="Optima"/>
            </a:endParaRPr>
          </a:p>
          <a:p>
            <a:pPr marL="571500" indent="-342900">
              <a:buFont typeface="Wingdings" panose="05000000000000000000" pitchFamily="2" charset="2"/>
              <a:buChar char="§"/>
            </a:pPr>
            <a:r>
              <a:rPr lang="en-US" dirty="0">
                <a:cs typeface="Optima"/>
              </a:rPr>
              <a:t>How will they be reading?</a:t>
            </a:r>
          </a:p>
        </p:txBody>
      </p:sp>
    </p:spTree>
    <p:extLst>
      <p:ext uri="{BB962C8B-B14F-4D97-AF65-F5344CB8AC3E}">
        <p14:creationId xmlns:p14="http://schemas.microsoft.com/office/powerpoint/2010/main" val="92924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Identifying Audience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D3E9BFA-B6D2-537B-BC3C-0BC7DCC3645A}"/>
              </a:ext>
            </a:extLst>
          </p:cNvPr>
          <p:cNvGraphicFramePr/>
          <p:nvPr>
            <p:extLst>
              <p:ext uri="{D42A27DB-BD31-4B8C-83A1-F6EECF244321}">
                <p14:modId xmlns:p14="http://schemas.microsoft.com/office/powerpoint/2010/main" val="2207155940"/>
              </p:ext>
            </p:extLst>
          </p:nvPr>
        </p:nvGraphicFramePr>
        <p:xfrm>
          <a:off x="880534" y="13970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3295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Conducting Research</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92A4FF00-083E-2376-EE32-7AF3F6876600}"/>
              </a:ext>
            </a:extLst>
          </p:cNvPr>
          <p:cNvSpPr txBox="1"/>
          <p:nvPr/>
        </p:nvSpPr>
        <p:spPr>
          <a:xfrm>
            <a:off x="462008" y="1278306"/>
            <a:ext cx="7152515" cy="2031325"/>
          </a:xfrm>
          <a:prstGeom prst="rect">
            <a:avLst/>
          </a:prstGeom>
          <a:noFill/>
        </p:spPr>
        <p:txBody>
          <a:bodyPr wrap="square" rtlCol="0">
            <a:spAutoFit/>
          </a:bodyPr>
          <a:lstStyle/>
          <a:p>
            <a:r>
              <a:rPr lang="en-US" b="1" dirty="0">
                <a:cs typeface="Optima"/>
              </a:rPr>
              <a:t>Preliminary research:</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To save time, use your library’s website to find related sources.</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Some sources may have an electronic copy available, while other sources you will have find on the shelves and check out </a:t>
            </a:r>
          </a:p>
          <a:p>
            <a:pPr marL="342900" indent="-342900">
              <a:buFont typeface="Wingdings" panose="05000000000000000000" pitchFamily="2" charset="2"/>
              <a:buChar char="§"/>
            </a:pPr>
            <a:endParaRPr lang="en-US" dirty="0">
              <a:cs typeface="Optima"/>
            </a:endParaRPr>
          </a:p>
        </p:txBody>
      </p:sp>
      <p:pic>
        <p:nvPicPr>
          <p:cNvPr id="4" name="Picture 3" descr="Screen Clipping">
            <a:extLst>
              <a:ext uri="{FF2B5EF4-FFF2-40B4-BE49-F238E27FC236}">
                <a16:creationId xmlns:a16="http://schemas.microsoft.com/office/drawing/2014/main" id="{78C07C53-29B6-9013-6A38-EA36CF86E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9631"/>
            <a:ext cx="9144000" cy="2187388"/>
          </a:xfrm>
          <a:prstGeom prst="rect">
            <a:avLst/>
          </a:prstGeom>
        </p:spPr>
      </p:pic>
    </p:spTree>
    <p:extLst>
      <p:ext uri="{BB962C8B-B14F-4D97-AF65-F5344CB8AC3E}">
        <p14:creationId xmlns:p14="http://schemas.microsoft.com/office/powerpoint/2010/main" val="31100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Conducting Research</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A28733C3-4531-8231-D747-734F31035CC5}"/>
              </a:ext>
            </a:extLst>
          </p:cNvPr>
          <p:cNvSpPr txBox="1"/>
          <p:nvPr/>
        </p:nvSpPr>
        <p:spPr>
          <a:xfrm>
            <a:off x="462008" y="1247826"/>
            <a:ext cx="7152515" cy="2308324"/>
          </a:xfrm>
          <a:prstGeom prst="rect">
            <a:avLst/>
          </a:prstGeom>
          <a:noFill/>
        </p:spPr>
        <p:txBody>
          <a:bodyPr wrap="square" rtlCol="0">
            <a:spAutoFit/>
          </a:bodyPr>
          <a:lstStyle/>
          <a:p>
            <a:r>
              <a:rPr lang="en-US" dirty="0">
                <a:cs typeface="Optima"/>
              </a:rPr>
              <a:t>Other sources:</a:t>
            </a:r>
          </a:p>
          <a:p>
            <a:pPr>
              <a:lnSpc>
                <a:spcPct val="150000"/>
              </a:lnSpc>
            </a:pPr>
            <a:r>
              <a:rPr lang="en-US" b="1" dirty="0">
                <a:cs typeface="Optima"/>
              </a:rPr>
              <a:t>Secondary sources:</a:t>
            </a:r>
          </a:p>
          <a:p>
            <a:pPr marL="457200" indent="-457200">
              <a:lnSpc>
                <a:spcPct val="150000"/>
              </a:lnSpc>
              <a:buFont typeface="+mj-lt"/>
              <a:buAutoNum type="arabicPeriod"/>
            </a:pPr>
            <a:r>
              <a:rPr lang="en-US" dirty="0">
                <a:cs typeface="Optima"/>
              </a:rPr>
              <a:t>Materials provided by your instructor</a:t>
            </a:r>
          </a:p>
          <a:p>
            <a:pPr marL="457200" indent="-457200">
              <a:lnSpc>
                <a:spcPct val="150000"/>
              </a:lnSpc>
              <a:buFont typeface="+mj-lt"/>
              <a:buAutoNum type="arabicPeriod"/>
            </a:pPr>
            <a:r>
              <a:rPr lang="en-US" dirty="0">
                <a:cs typeface="Optima"/>
              </a:rPr>
              <a:t>Professional publications</a:t>
            </a:r>
          </a:p>
          <a:p>
            <a:pPr marL="457200" indent="-457200">
              <a:lnSpc>
                <a:spcPct val="150000"/>
              </a:lnSpc>
              <a:buFont typeface="+mj-lt"/>
              <a:buAutoNum type="arabicPeriod"/>
            </a:pPr>
            <a:r>
              <a:rPr lang="en-US" dirty="0">
                <a:cs typeface="Optima"/>
              </a:rPr>
              <a:t>Credible Websites</a:t>
            </a:r>
          </a:p>
          <a:p>
            <a:pPr marL="457200" indent="-457200">
              <a:buFont typeface="+mj-lt"/>
              <a:buAutoNum type="arabicPeriod"/>
            </a:pPr>
            <a:endParaRPr lang="en-US" dirty="0">
              <a:cs typeface="Optima"/>
            </a:endParaRPr>
          </a:p>
        </p:txBody>
      </p:sp>
      <p:pic>
        <p:nvPicPr>
          <p:cNvPr id="5" name="Picture 4" descr="Screen Clipping">
            <a:extLst>
              <a:ext uri="{FF2B5EF4-FFF2-40B4-BE49-F238E27FC236}">
                <a16:creationId xmlns:a16="http://schemas.microsoft.com/office/drawing/2014/main" id="{650644AC-62E1-A94E-05CD-C3B04CFDF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6150"/>
            <a:ext cx="9144000" cy="2187388"/>
          </a:xfrm>
          <a:prstGeom prst="rect">
            <a:avLst/>
          </a:prstGeom>
        </p:spPr>
      </p:pic>
      <p:sp>
        <p:nvSpPr>
          <p:cNvPr id="6" name="TextBox 5">
            <a:extLst>
              <a:ext uri="{FF2B5EF4-FFF2-40B4-BE49-F238E27FC236}">
                <a16:creationId xmlns:a16="http://schemas.microsoft.com/office/drawing/2014/main" id="{128B1547-B4EE-2968-753C-9FBBC16B5278}"/>
              </a:ext>
            </a:extLst>
          </p:cNvPr>
          <p:cNvSpPr txBox="1"/>
          <p:nvPr/>
        </p:nvSpPr>
        <p:spPr>
          <a:xfrm>
            <a:off x="2147469" y="3252384"/>
            <a:ext cx="431321" cy="400110"/>
          </a:xfrm>
          <a:prstGeom prst="rect">
            <a:avLst/>
          </a:prstGeom>
          <a:noFill/>
        </p:spPr>
        <p:txBody>
          <a:bodyPr wrap="square" rtlCol="0">
            <a:spAutoFit/>
          </a:bodyPr>
          <a:lstStyle/>
          <a:p>
            <a:r>
              <a:rPr lang="en-US" sz="2000" dirty="0"/>
              <a:t>2</a:t>
            </a:r>
          </a:p>
        </p:txBody>
      </p:sp>
      <p:sp>
        <p:nvSpPr>
          <p:cNvPr id="10" name="TextBox 9">
            <a:extLst>
              <a:ext uri="{FF2B5EF4-FFF2-40B4-BE49-F238E27FC236}">
                <a16:creationId xmlns:a16="http://schemas.microsoft.com/office/drawing/2014/main" id="{44CB5F20-9980-0E90-9CEA-DA9B33CC120F}"/>
              </a:ext>
            </a:extLst>
          </p:cNvPr>
          <p:cNvSpPr txBox="1"/>
          <p:nvPr/>
        </p:nvSpPr>
        <p:spPr>
          <a:xfrm>
            <a:off x="4140679" y="3202207"/>
            <a:ext cx="431321" cy="707886"/>
          </a:xfrm>
          <a:prstGeom prst="rect">
            <a:avLst/>
          </a:prstGeom>
          <a:noFill/>
        </p:spPr>
        <p:txBody>
          <a:bodyPr wrap="square" rtlCol="0">
            <a:spAutoFit/>
          </a:bodyPr>
          <a:lstStyle/>
          <a:p>
            <a:r>
              <a:rPr lang="en-US" sz="2000" dirty="0"/>
              <a:t>1</a:t>
            </a:r>
          </a:p>
          <a:p>
            <a:endParaRPr lang="en-US" sz="2000" dirty="0"/>
          </a:p>
        </p:txBody>
      </p:sp>
      <p:sp>
        <p:nvSpPr>
          <p:cNvPr id="11" name="TextBox 10">
            <a:extLst>
              <a:ext uri="{FF2B5EF4-FFF2-40B4-BE49-F238E27FC236}">
                <a16:creationId xmlns:a16="http://schemas.microsoft.com/office/drawing/2014/main" id="{5F2E0E30-FDE9-F483-51E8-82BB24532687}"/>
              </a:ext>
            </a:extLst>
          </p:cNvPr>
          <p:cNvSpPr txBox="1"/>
          <p:nvPr/>
        </p:nvSpPr>
        <p:spPr>
          <a:xfrm>
            <a:off x="5585603" y="3196156"/>
            <a:ext cx="431321" cy="400110"/>
          </a:xfrm>
          <a:prstGeom prst="rect">
            <a:avLst/>
          </a:prstGeom>
          <a:noFill/>
        </p:spPr>
        <p:txBody>
          <a:bodyPr wrap="square" rtlCol="0">
            <a:spAutoFit/>
          </a:bodyPr>
          <a:lstStyle/>
          <a:p>
            <a:r>
              <a:rPr lang="en-US" sz="2000" dirty="0"/>
              <a:t>2</a:t>
            </a:r>
          </a:p>
        </p:txBody>
      </p:sp>
      <p:sp>
        <p:nvSpPr>
          <p:cNvPr id="12" name="TextBox 11">
            <a:extLst>
              <a:ext uri="{FF2B5EF4-FFF2-40B4-BE49-F238E27FC236}">
                <a16:creationId xmlns:a16="http://schemas.microsoft.com/office/drawing/2014/main" id="{79A143DA-AF84-1DBC-22BC-D62282F0F61A}"/>
              </a:ext>
            </a:extLst>
          </p:cNvPr>
          <p:cNvSpPr txBox="1"/>
          <p:nvPr/>
        </p:nvSpPr>
        <p:spPr>
          <a:xfrm>
            <a:off x="6719469" y="3196156"/>
            <a:ext cx="431321" cy="707886"/>
          </a:xfrm>
          <a:prstGeom prst="rect">
            <a:avLst/>
          </a:prstGeom>
          <a:noFill/>
        </p:spPr>
        <p:txBody>
          <a:bodyPr wrap="square" rtlCol="0">
            <a:spAutoFit/>
          </a:bodyPr>
          <a:lstStyle/>
          <a:p>
            <a:r>
              <a:rPr lang="en-US" sz="2000" dirty="0"/>
              <a:t>3</a:t>
            </a:r>
          </a:p>
          <a:p>
            <a:endParaRPr lang="en-US" sz="2000" dirty="0"/>
          </a:p>
        </p:txBody>
      </p:sp>
    </p:spTree>
    <p:extLst>
      <p:ext uri="{BB962C8B-B14F-4D97-AF65-F5344CB8AC3E}">
        <p14:creationId xmlns:p14="http://schemas.microsoft.com/office/powerpoint/2010/main" val="1092074725"/>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95A2C0BD-5A8E-224A-ADDE-CE5525B01452}" vid="{8FECD612-194B-FC48-8AEF-6BA0ADAD1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61</TotalTime>
  <Words>2293</Words>
  <Application>Microsoft Macintosh PowerPoint</Application>
  <PresentationFormat>On-screen Show (4:3)</PresentationFormat>
  <Paragraphs>195</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United Sans Cd Md</vt:lpstr>
      <vt:lpstr>Optima</vt:lpstr>
      <vt:lpstr>Acumin Pro SemiCondensed</vt:lpstr>
      <vt:lpstr>Arial</vt:lpstr>
      <vt:lpstr>Acumin Pro Medium</vt:lpstr>
      <vt:lpstr>Acumin Pro ExtraCondensed</vt:lpstr>
      <vt:lpstr>Acumin Pro</vt:lpstr>
      <vt:lpstr>United Sans Rg Md</vt:lpstr>
      <vt:lpstr>Book Antiqua</vt:lpstr>
      <vt:lpstr>Acumin Pro Semibold</vt:lpstr>
      <vt:lpstr>Acumin Pro ExtraCondensed Smbd</vt:lpstr>
      <vt:lpstr>Wingdings</vt:lpstr>
      <vt:lpstr>Calibri</vt:lpstr>
      <vt:lpstr>Purdue1</vt:lpstr>
      <vt:lpstr>Analytical Research Projects</vt:lpstr>
      <vt:lpstr>Overview</vt:lpstr>
      <vt:lpstr>Project Types</vt:lpstr>
      <vt:lpstr>Project Types</vt:lpstr>
      <vt:lpstr>Choosing a Topic</vt:lpstr>
      <vt:lpstr>Identifying Audience</vt:lpstr>
      <vt:lpstr>Identifying Audience</vt:lpstr>
      <vt:lpstr>Conducting Research</vt:lpstr>
      <vt:lpstr>Conducting Research</vt:lpstr>
      <vt:lpstr>Conducting Research</vt:lpstr>
      <vt:lpstr>Paper Organization: Introduction</vt:lpstr>
      <vt:lpstr>Paper Organization: Body, Ref., Appendix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Colon, Garrett Ivan</dc:creator>
  <cp:lastModifiedBy>Colon, Garrett Ivan</cp:lastModifiedBy>
  <cp:revision>4</cp:revision>
  <dcterms:created xsi:type="dcterms:W3CDTF">2022-12-29T13:44:14Z</dcterms:created>
  <dcterms:modified xsi:type="dcterms:W3CDTF">2023-02-24T19:47:30Z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