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modernComment_101_B957EB2E.xml" ContentType="application/vnd.ms-powerpoint.comments+xml"/>
  <Override PartName="/ppt/notesSlides/notesSlide3.xml" ContentType="application/vnd.openxmlformats-officedocument.presentationml.notesSlide+xml"/>
  <Override PartName="/ppt/comments/modernComment_103_D0D52A61.xml" ContentType="application/vnd.ms-powerpoint.comments+xml"/>
  <Override PartName="/ppt/notesSlides/notesSlide4.xml" ContentType="application/vnd.openxmlformats-officedocument.presentationml.notesSlide+xml"/>
  <Override PartName="/ppt/comments/modernComment_104_8BF8B4D8.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8_D2CE8C14.xml" ContentType="application/vnd.ms-powerpoint.comments+xml"/>
  <Override PartName="/ppt/notesSlides/notesSlide9.xml" ContentType="application/vnd.openxmlformats-officedocument.presentationml.notesSlide+xml"/>
  <Override PartName="/ppt/comments/modernComment_109_D87BEC51.xml" ContentType="application/vnd.ms-powerpoint.comment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3"/>
  </p:notesMasterIdLst>
  <p:sldIdLst>
    <p:sldId id="267" r:id="rId2"/>
    <p:sldId id="278" r:id="rId3"/>
    <p:sldId id="257" r:id="rId4"/>
    <p:sldId id="259" r:id="rId5"/>
    <p:sldId id="260" r:id="rId6"/>
    <p:sldId id="261" r:id="rId7"/>
    <p:sldId id="262" r:id="rId8"/>
    <p:sldId id="263" r:id="rId9"/>
    <p:sldId id="264" r:id="rId10"/>
    <p:sldId id="265"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E20DE-7EE6-4522-DBBB-76899E26DC51}" name="Shruti Subramaniyan" initials="SS" userId="S::subra134@purdue.edu::ab65a8d3-ecc7-4853-9d48-e5734c102e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253" autoAdjust="0"/>
    <p:restoredTop sz="83735" autoAdjust="0"/>
  </p:normalViewPr>
  <p:slideViewPr>
    <p:cSldViewPr snapToGrid="0">
      <p:cViewPr varScale="1">
        <p:scale>
          <a:sx n="62" d="100"/>
          <a:sy n="62" d="100"/>
        </p:scale>
        <p:origin x="216"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101_B957EB2E.xml><?xml version="1.0" encoding="utf-8"?>
<p188:cmLst xmlns:a="http://schemas.openxmlformats.org/drawingml/2006/main" xmlns:r="http://schemas.openxmlformats.org/officeDocument/2006/relationships" xmlns:p188="http://schemas.microsoft.com/office/powerpoint/2018/8/main">
  <p188:cm id="{8BACBCF1-6455-42B8-975B-4486098B087D}" authorId="{727E20DE-7EE6-4522-DBBB-76899E26DC51}" created="2025-07-03T18:25:33.231">
    <pc:sldMkLst xmlns:pc="http://schemas.microsoft.com/office/powerpoint/2013/main/command">
      <pc:docMk/>
      <pc:sldMk cId="3109546798" sldId="257"/>
    </pc:sldMkLst>
    <p188:txBody>
      <a:bodyPr/>
      <a:lstStyle/>
      <a:p>
        <a:r>
          <a:rPr lang="en-US"/>
          <a:t>Originally said 200-300 but they often go as low as 150 words.</a:t>
        </a:r>
      </a:p>
    </p188:txBody>
  </p188:cm>
</p188:cmLst>
</file>

<file path=ppt/comments/modernComment_103_D0D52A61.xml><?xml version="1.0" encoding="utf-8"?>
<p188:cmLst xmlns:a="http://schemas.openxmlformats.org/drawingml/2006/main" xmlns:r="http://schemas.openxmlformats.org/officeDocument/2006/relationships" xmlns:p188="http://schemas.microsoft.com/office/powerpoint/2018/8/main">
  <p188:cm id="{F4CA9BEF-0E15-4386-8EF0-D75003289DA6}" authorId="{727E20DE-7EE6-4522-DBBB-76899E26DC51}" created="2025-07-08T20:21:50.407">
    <pc:sldMkLst xmlns:pc="http://schemas.microsoft.com/office/powerpoint/2013/main/command">
      <pc:docMk/>
      <pc:sldMk cId="3503630945" sldId="259"/>
    </pc:sldMkLst>
    <p188:txBody>
      <a:bodyPr/>
      <a:lstStyle/>
      <a:p>
        <a:r>
          <a:rPr lang="en-US"/>
          <a:t>Original Sentence: In addition, writing abstracts helps students conduct research more effectively, because they will be able to quickly scan abstracts to find the information they need. 
Reworded for conciseness.</a:t>
        </a:r>
      </a:p>
    </p188:txBody>
  </p188:cm>
</p188:cmLst>
</file>

<file path=ppt/comments/modernComment_104_8BF8B4D8.xml><?xml version="1.0" encoding="utf-8"?>
<p188:cmLst xmlns:a="http://schemas.openxmlformats.org/drawingml/2006/main" xmlns:r="http://schemas.openxmlformats.org/officeDocument/2006/relationships" xmlns:p188="http://schemas.microsoft.com/office/powerpoint/2018/8/main">
  <p188:cm id="{2916B0FA-D526-44B4-AA0F-47DB787C88E9}" authorId="{727E20DE-7EE6-4522-DBBB-76899E26DC51}" created="2025-07-03T18:36:22.745">
    <ac:txMkLst xmlns:ac="http://schemas.microsoft.com/office/drawing/2013/main/command">
      <pc:docMk xmlns:pc="http://schemas.microsoft.com/office/powerpoint/2013/main/command"/>
      <pc:sldMk xmlns:pc="http://schemas.microsoft.com/office/powerpoint/2013/main/command" cId="2348332248" sldId="260"/>
      <ac:spMk id="5" creationId="{48F050E5-6C25-82FD-9A62-DC53F9A8382B}"/>
      <ac:txMk cp="0" len="20">
        <ac:context len="219" hash="3248388326"/>
      </ac:txMk>
    </ac:txMkLst>
    <p188:pos x="2610329" y="416913"/>
    <p188:txBody>
      <a:bodyPr/>
      <a:lstStyle/>
      <a:p>
        <a:r>
          <a:rPr lang="en-US"/>
          <a:t>Combined some of the original bullet points to get rid of repetition and keep this slide concise.</a:t>
        </a:r>
      </a:p>
    </p188:txBody>
  </p188:cm>
</p188:cmLst>
</file>

<file path=ppt/comments/modernComment_108_D2CE8C14.xml><?xml version="1.0" encoding="utf-8"?>
<p188:cmLst xmlns:a="http://schemas.openxmlformats.org/drawingml/2006/main" xmlns:r="http://schemas.openxmlformats.org/officeDocument/2006/relationships" xmlns:p188="http://schemas.microsoft.com/office/powerpoint/2018/8/main">
  <p188:cm id="{373EA31D-2C17-4F68-8D66-115A8DE6E3D7}" authorId="{727E20DE-7EE6-4522-DBBB-76899E26DC51}" created="2025-07-03T19:05:42.696">
    <pc:sldMkLst xmlns:pc="http://schemas.microsoft.com/office/powerpoint/2013/main/command">
      <pc:docMk/>
      <pc:sldMk cId="3536751636" sldId="264"/>
    </pc:sldMkLst>
    <p188:txBody>
      <a:bodyPr/>
      <a:lstStyle/>
      <a:p>
        <a:r>
          <a:rPr lang="en-US"/>
          <a:t>I added this part so the facilitator can lead discussions and then click to the next slide so students can see the distribution between sections visually.</a:t>
        </a:r>
      </a:p>
    </p188:txBody>
  </p188:cm>
</p188:cmLst>
</file>

<file path=ppt/comments/modernComment_109_D87BEC51.xml><?xml version="1.0" encoding="utf-8"?>
<p188:cmLst xmlns:a="http://schemas.openxmlformats.org/drawingml/2006/main" xmlns:r="http://schemas.openxmlformats.org/officeDocument/2006/relationships" xmlns:p188="http://schemas.microsoft.com/office/powerpoint/2018/8/main">
  <p188:cm id="{9B97A9AB-35B3-4CE2-A3BD-BDE1B2B94B9D}" authorId="{727E20DE-7EE6-4522-DBBB-76899E26DC51}" created="2025-07-03T19:12:47.313">
    <ac:txMkLst xmlns:ac="http://schemas.microsoft.com/office/drawing/2013/main/command">
      <pc:docMk xmlns:pc="http://schemas.microsoft.com/office/powerpoint/2013/main/command"/>
      <pc:sldMk xmlns:pc="http://schemas.microsoft.com/office/powerpoint/2013/main/command" cId="3632000081" sldId="265"/>
      <ac:spMk id="2" creationId="{3F1E4F5B-AAF5-3A85-9FA6-6DA67F5C39F3}"/>
      <ac:txMk cp="0" len="27">
        <ac:context len="28" hash="5773198"/>
      </ac:txMk>
    </ac:txMkLst>
    <p188:pos x="5410492" y="232097"/>
    <p188:replyLst>
      <p188:reply id="{058CA89C-D22A-4D74-8DB5-EE25F6BADCDC}" authorId="{727E20DE-7EE6-4522-DBBB-76899E26DC51}" created="2025-07-08T22:40:59.723">
        <p188:txBody>
          <a:bodyPr/>
          <a:lstStyle/>
          <a:p>
            <a:r>
              <a:rPr lang="en-US"/>
              <a:t>I had originally separated each section with different color highlights, but it was blindingly bright, so I changed it to different colored text. Please let me know if each section seems separated enough or if you have any ideas to make them each stand out?</a:t>
            </a:r>
          </a:p>
        </p188:txBody>
      </p188:reply>
    </p188:replyLst>
    <p188:txBody>
      <a:bodyPr/>
      <a:lstStyle/>
      <a:p>
        <a:r>
          <a:rPr lang="en-US"/>
          <a:t>Added this slide</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C5DC3-EC9F-094E-87E4-6257D019BC99}"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DA9AC1D6-F5C3-E349-8BB3-FA0B3D16BA9A}">
      <dgm:prSet phldrT="[Text]"/>
      <dgm:spPr/>
      <dgm:t>
        <a:bodyPr/>
        <a:lstStyle/>
        <a:p>
          <a:r>
            <a:rPr lang="en-US" dirty="0"/>
            <a:t>What is the Purpose of an Abstract?</a:t>
          </a:r>
        </a:p>
      </dgm:t>
    </dgm:pt>
    <dgm:pt modelId="{0BE24401-106A-1544-B811-0BEA58E543F9}" type="parTrans" cxnId="{16A4452B-0BE3-2A40-8365-F9E557D43A0D}">
      <dgm:prSet/>
      <dgm:spPr/>
      <dgm:t>
        <a:bodyPr/>
        <a:lstStyle/>
        <a:p>
          <a:endParaRPr lang="en-US"/>
        </a:p>
      </dgm:t>
    </dgm:pt>
    <dgm:pt modelId="{608FA705-B9E3-644C-A47C-86C8EAF611CF}" type="sibTrans" cxnId="{16A4452B-0BE3-2A40-8365-F9E557D43A0D}">
      <dgm:prSet/>
      <dgm:spPr/>
      <dgm:t>
        <a:bodyPr/>
        <a:lstStyle/>
        <a:p>
          <a:endParaRPr lang="en-US"/>
        </a:p>
      </dgm:t>
    </dgm:pt>
    <dgm:pt modelId="{F27CCB5F-31F5-7741-848B-DA8EABA5F75A}">
      <dgm:prSet phldrT="[Text]"/>
      <dgm:spPr/>
      <dgm:t>
        <a:bodyPr/>
        <a:lstStyle/>
        <a:p>
          <a:r>
            <a:rPr lang="en-US" dirty="0"/>
            <a:t>Why should I Know How to Write Abstracts?</a:t>
          </a:r>
        </a:p>
      </dgm:t>
    </dgm:pt>
    <dgm:pt modelId="{B6D5B447-113C-EC44-A170-E5CB89D15885}" type="parTrans" cxnId="{D0382728-A01F-414B-AAE0-77AC3B27C260}">
      <dgm:prSet/>
      <dgm:spPr/>
      <dgm:t>
        <a:bodyPr/>
        <a:lstStyle/>
        <a:p>
          <a:endParaRPr lang="en-US"/>
        </a:p>
      </dgm:t>
    </dgm:pt>
    <dgm:pt modelId="{06B09E5A-EC48-F744-A492-F3C4F8A8CCD5}" type="sibTrans" cxnId="{D0382728-A01F-414B-AAE0-77AC3B27C260}">
      <dgm:prSet/>
      <dgm:spPr/>
      <dgm:t>
        <a:bodyPr/>
        <a:lstStyle/>
        <a:p>
          <a:endParaRPr lang="en-US"/>
        </a:p>
      </dgm:t>
    </dgm:pt>
    <dgm:pt modelId="{18C6D3FE-8EB5-F746-8369-A2D8039C56E1}">
      <dgm:prSet phldrT="[Text]"/>
      <dgm:spPr/>
      <dgm:t>
        <a:bodyPr/>
        <a:lstStyle/>
        <a:p>
          <a:r>
            <a:rPr lang="en-US" dirty="0"/>
            <a:t>What are the Qualities of an Effective Abstract?</a:t>
          </a:r>
        </a:p>
      </dgm:t>
    </dgm:pt>
    <dgm:pt modelId="{CC72822D-DD4F-D044-8C15-FDA4A7D7D864}" type="parTrans" cxnId="{6D81D5FA-3618-6C4E-9B2B-C87A184A658A}">
      <dgm:prSet/>
      <dgm:spPr/>
      <dgm:t>
        <a:bodyPr/>
        <a:lstStyle/>
        <a:p>
          <a:endParaRPr lang="en-US"/>
        </a:p>
      </dgm:t>
    </dgm:pt>
    <dgm:pt modelId="{3AC68D2F-F64E-F842-A2B4-9FAA7149756D}" type="sibTrans" cxnId="{6D81D5FA-3618-6C4E-9B2B-C87A184A658A}">
      <dgm:prSet/>
      <dgm:spPr/>
      <dgm:t>
        <a:bodyPr/>
        <a:lstStyle/>
        <a:p>
          <a:endParaRPr lang="en-US"/>
        </a:p>
      </dgm:t>
    </dgm:pt>
    <dgm:pt modelId="{0CE869D0-5D2E-BD43-ADF3-0F9D97682C7D}">
      <dgm:prSet/>
      <dgm:spPr/>
      <dgm:t>
        <a:bodyPr/>
        <a:lstStyle/>
        <a:p>
          <a:r>
            <a:rPr lang="en-US" dirty="0"/>
            <a:t>How do I Write an Abstract?</a:t>
          </a:r>
        </a:p>
      </dgm:t>
    </dgm:pt>
    <dgm:pt modelId="{AD903AE8-2666-A144-A195-B234E401384D}" type="parTrans" cxnId="{5377AD1A-E4C5-C042-A4B4-07F050BB7FBC}">
      <dgm:prSet/>
      <dgm:spPr/>
      <dgm:t>
        <a:bodyPr/>
        <a:lstStyle/>
        <a:p>
          <a:endParaRPr lang="en-US"/>
        </a:p>
      </dgm:t>
    </dgm:pt>
    <dgm:pt modelId="{E9C8FE38-B0BC-5749-BD83-68393C1E91B8}" type="sibTrans" cxnId="{5377AD1A-E4C5-C042-A4B4-07F050BB7FBC}">
      <dgm:prSet/>
      <dgm:spPr/>
      <dgm:t>
        <a:bodyPr/>
        <a:lstStyle/>
        <a:p>
          <a:endParaRPr lang="en-US"/>
        </a:p>
      </dgm:t>
    </dgm:pt>
    <dgm:pt modelId="{81401263-07E2-634A-8873-7655BC81AD2C}">
      <dgm:prSet/>
      <dgm:spPr/>
      <dgm:t>
        <a:bodyPr/>
        <a:lstStyle/>
        <a:p>
          <a:r>
            <a:rPr lang="en-US" dirty="0"/>
            <a:t>How do I Revise My Abstract?</a:t>
          </a:r>
        </a:p>
      </dgm:t>
    </dgm:pt>
    <dgm:pt modelId="{F894A3B6-777A-DC49-88CE-774F67786FC8}" type="parTrans" cxnId="{287A93D5-6C10-3449-A806-D6EB3F7863E7}">
      <dgm:prSet/>
      <dgm:spPr/>
      <dgm:t>
        <a:bodyPr/>
        <a:lstStyle/>
        <a:p>
          <a:endParaRPr lang="en-US"/>
        </a:p>
      </dgm:t>
    </dgm:pt>
    <dgm:pt modelId="{20C3F18A-A606-6048-BC6A-ED89E234A937}" type="sibTrans" cxnId="{287A93D5-6C10-3449-A806-D6EB3F7863E7}">
      <dgm:prSet/>
      <dgm:spPr/>
      <dgm:t>
        <a:bodyPr/>
        <a:lstStyle/>
        <a:p>
          <a:endParaRPr lang="en-US"/>
        </a:p>
      </dgm:t>
    </dgm:pt>
    <dgm:pt modelId="{2F07E92E-73F3-AE43-96DB-4666C2CC9FEE}">
      <dgm:prSet/>
      <dgm:spPr/>
      <dgm:t>
        <a:bodyPr/>
        <a:lstStyle/>
        <a:p>
          <a:r>
            <a:rPr lang="en-US" dirty="0"/>
            <a:t>How do I Write Each Part of My Abstract</a:t>
          </a:r>
        </a:p>
      </dgm:t>
    </dgm:pt>
    <dgm:pt modelId="{D157CF48-8AC9-C54A-9D80-4401B3F2DBFE}" type="parTrans" cxnId="{0D11AF26-1584-EA4C-ABBA-8382DCD945F6}">
      <dgm:prSet/>
      <dgm:spPr/>
      <dgm:t>
        <a:bodyPr/>
        <a:lstStyle/>
        <a:p>
          <a:endParaRPr lang="en-US"/>
        </a:p>
      </dgm:t>
    </dgm:pt>
    <dgm:pt modelId="{5E359CAE-0A7C-9240-8068-724735D56EAD}" type="sibTrans" cxnId="{0D11AF26-1584-EA4C-ABBA-8382DCD945F6}">
      <dgm:prSet/>
      <dgm:spPr/>
      <dgm:t>
        <a:bodyPr/>
        <a:lstStyle/>
        <a:p>
          <a:endParaRPr lang="en-US"/>
        </a:p>
      </dgm:t>
    </dgm:pt>
    <dgm:pt modelId="{02095B9B-E9F4-754A-8705-1148F45592AC}">
      <dgm:prSet/>
      <dgm:spPr/>
      <dgm:t>
        <a:bodyPr/>
        <a:lstStyle/>
        <a:p>
          <a:r>
            <a:rPr lang="en-US" dirty="0"/>
            <a:t>What are Some Abstract Examples?</a:t>
          </a:r>
        </a:p>
      </dgm:t>
    </dgm:pt>
    <dgm:pt modelId="{3A14DD47-A83D-2741-9ABB-0FA69A62C7F6}" type="parTrans" cxnId="{200B6CA3-119E-6447-8CBB-5F54FEC049FF}">
      <dgm:prSet/>
      <dgm:spPr/>
      <dgm:t>
        <a:bodyPr/>
        <a:lstStyle/>
        <a:p>
          <a:endParaRPr lang="en-US"/>
        </a:p>
      </dgm:t>
    </dgm:pt>
    <dgm:pt modelId="{7ABA9D19-685E-0A44-B6C1-77C0C277946B}" type="sibTrans" cxnId="{200B6CA3-119E-6447-8CBB-5F54FEC049FF}">
      <dgm:prSet/>
      <dgm:spPr/>
      <dgm:t>
        <a:bodyPr/>
        <a:lstStyle/>
        <a:p>
          <a:endParaRPr lang="en-US"/>
        </a:p>
      </dgm:t>
    </dgm:pt>
    <dgm:pt modelId="{D964BDFF-7AC8-4341-9EAD-1698F739DE28}" type="pres">
      <dgm:prSet presAssocID="{BC1C5DC3-EC9F-094E-87E4-6257D019BC99}" presName="Name0" presStyleCnt="0">
        <dgm:presLayoutVars>
          <dgm:dir/>
          <dgm:resizeHandles val="exact"/>
        </dgm:presLayoutVars>
      </dgm:prSet>
      <dgm:spPr/>
    </dgm:pt>
    <dgm:pt modelId="{5F7913E5-BFB6-C348-A454-8D590DEC2C90}" type="pres">
      <dgm:prSet presAssocID="{DA9AC1D6-F5C3-E349-8BB3-FA0B3D16BA9A}" presName="composite" presStyleCnt="0"/>
      <dgm:spPr/>
    </dgm:pt>
    <dgm:pt modelId="{5A113C7F-C452-6945-8388-965115D40A64}" type="pres">
      <dgm:prSet presAssocID="{DA9AC1D6-F5C3-E349-8BB3-FA0B3D16BA9A}" presName="rect1" presStyleLbl="trAlignAcc1" presStyleIdx="0" presStyleCnt="7" custLinFactNeighborX="711" custLinFactNeighborY="6998">
        <dgm:presLayoutVars>
          <dgm:bulletEnabled val="1"/>
        </dgm:presLayoutVars>
      </dgm:prSet>
      <dgm:spPr/>
    </dgm:pt>
    <dgm:pt modelId="{9EA979F8-A370-964C-A498-A2015A3A0D9E}" type="pres">
      <dgm:prSet presAssocID="{DA9AC1D6-F5C3-E349-8BB3-FA0B3D16BA9A}" presName="rect2" presStyleLbl="fgImgPlace1" presStyleIdx="0" presStyleCnt="7" custLinFactNeighborX="-882" custLinFactNeighborY="7025"/>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a:noFill/>
        </a:ln>
      </dgm:spPr>
      <dgm:extLst>
        <a:ext uri="{E40237B7-FDA0-4F09-8148-C483321AD2D9}">
          <dgm14:cNvPr xmlns:dgm14="http://schemas.microsoft.com/office/drawing/2010/diagram" id="0" name="" descr="Magnifying glass with solid fill"/>
        </a:ext>
      </dgm:extLst>
    </dgm:pt>
    <dgm:pt modelId="{2C05DD84-4479-C344-BAAF-F4357C223328}" type="pres">
      <dgm:prSet presAssocID="{608FA705-B9E3-644C-A47C-86C8EAF611CF}" presName="sibTrans" presStyleCnt="0"/>
      <dgm:spPr/>
    </dgm:pt>
    <dgm:pt modelId="{DE0A2890-9CC0-9741-8309-A4C7244098E0}" type="pres">
      <dgm:prSet presAssocID="{F27CCB5F-31F5-7741-848B-DA8EABA5F75A}" presName="composite" presStyleCnt="0"/>
      <dgm:spPr/>
    </dgm:pt>
    <dgm:pt modelId="{2C6688DE-2E5A-5A4C-9348-066518CE2AE2}" type="pres">
      <dgm:prSet presAssocID="{F27CCB5F-31F5-7741-848B-DA8EABA5F75A}" presName="rect1" presStyleLbl="trAlignAcc1" presStyleIdx="1" presStyleCnt="7">
        <dgm:presLayoutVars>
          <dgm:bulletEnabled val="1"/>
        </dgm:presLayoutVars>
      </dgm:prSet>
      <dgm:spPr/>
    </dgm:pt>
    <dgm:pt modelId="{3737AF25-3EC7-4641-ADDF-F09977BB330E}" type="pres">
      <dgm:prSet presAssocID="{F27CCB5F-31F5-7741-848B-DA8EABA5F75A}" presName="rect2" presStyleLbl="fgImgPlace1" presStyleIdx="1" presStyleCnt="7"/>
      <dgm:spPr>
        <a:blipFill>
          <a:blip xmlns:r="http://schemas.openxmlformats.org/officeDocument/2006/relationships" r:embed="rId3">
            <a:duotone>
              <a:prstClr val="black"/>
              <a:schemeClr val="tx2">
                <a:tint val="45000"/>
                <a:satMod val="400000"/>
              </a:schemeClr>
            </a:duotone>
            <a:lum bright="-100000" contrast="-100000"/>
            <a:extLst>
              <a:ext uri="{96DAC541-7B7A-43D3-8B79-37D633B846F1}">
                <asvg:svgBlip xmlns:asvg="http://schemas.microsoft.com/office/drawing/2016/SVG/main" r:embed="rId4"/>
              </a:ext>
            </a:extLst>
          </a:blip>
          <a:srcRect/>
          <a:stretch>
            <a:fillRect l="-25000" r="-25000"/>
          </a:stretch>
        </a:blipFill>
        <a:ln>
          <a:noFill/>
        </a:ln>
      </dgm:spPr>
      <dgm:extLst>
        <a:ext uri="{E40237B7-FDA0-4F09-8148-C483321AD2D9}">
          <dgm14:cNvPr xmlns:dgm14="http://schemas.microsoft.com/office/drawing/2010/diagram" id="0" name="" descr="Typewriter with solid fill"/>
        </a:ext>
      </dgm:extLst>
    </dgm:pt>
    <dgm:pt modelId="{E748FFF7-9856-7B4C-92F2-DB72BAFA51C1}" type="pres">
      <dgm:prSet presAssocID="{06B09E5A-EC48-F744-A492-F3C4F8A8CCD5}" presName="sibTrans" presStyleCnt="0"/>
      <dgm:spPr/>
    </dgm:pt>
    <dgm:pt modelId="{C01AC332-7DD7-1549-BDC7-A45F04CE86D9}" type="pres">
      <dgm:prSet presAssocID="{18C6D3FE-8EB5-F746-8369-A2D8039C56E1}" presName="composite" presStyleCnt="0"/>
      <dgm:spPr/>
    </dgm:pt>
    <dgm:pt modelId="{AF7B8282-C5EB-6D44-87B5-D237BA41EBDF}" type="pres">
      <dgm:prSet presAssocID="{18C6D3FE-8EB5-F746-8369-A2D8039C56E1}" presName="rect1" presStyleLbl="trAlignAcc1" presStyleIdx="2" presStyleCnt="7">
        <dgm:presLayoutVars>
          <dgm:bulletEnabled val="1"/>
        </dgm:presLayoutVars>
      </dgm:prSet>
      <dgm:spPr/>
    </dgm:pt>
    <dgm:pt modelId="{5E7DC2EC-34AA-8B44-BDA5-22F1DD66272C}" type="pres">
      <dgm:prSet presAssocID="{18C6D3FE-8EB5-F746-8369-A2D8039C56E1}" presName="rect2" presStyleLbl="fgImgPlace1" presStyleIdx="2" presStyleCnt="7"/>
      <dgm:spPr>
        <a:blipFill>
          <a:blip xmlns:r="http://schemas.openxmlformats.org/officeDocument/2006/relationships" r:embed="rId5">
            <a:duotone>
              <a:prstClr val="black"/>
              <a:schemeClr val="tx2">
                <a:tint val="45000"/>
                <a:satMod val="400000"/>
              </a:schemeClr>
            </a:duotone>
            <a:lum bright="-100000" contrast="-100000"/>
            <a:extLst>
              <a:ext uri="{96DAC541-7B7A-43D3-8B79-37D633B846F1}">
                <asvg:svgBlip xmlns:asvg="http://schemas.microsoft.com/office/drawing/2016/SVG/main" r:embed="rId6"/>
              </a:ext>
            </a:extLst>
          </a:blip>
          <a:stretch>
            <a:fillRect l="-25000" r="-25000"/>
          </a:stretch>
        </a:blipFill>
        <a:ln>
          <a:noFill/>
        </a:ln>
      </dgm:spPr>
      <dgm:extLst>
        <a:ext uri="{E40237B7-FDA0-4F09-8148-C483321AD2D9}">
          <dgm14:cNvPr xmlns:dgm14="http://schemas.microsoft.com/office/drawing/2010/diagram" id="0" name="" descr="Bullseye with solid fill"/>
        </a:ext>
      </dgm:extLst>
    </dgm:pt>
    <dgm:pt modelId="{A9D5C23C-7BB1-C046-A467-1DC4B070DBED}" type="pres">
      <dgm:prSet presAssocID="{3AC68D2F-F64E-F842-A2B4-9FAA7149756D}" presName="sibTrans" presStyleCnt="0"/>
      <dgm:spPr/>
    </dgm:pt>
    <dgm:pt modelId="{C72A9B1C-8861-0C4D-AB34-AF70FD7465AC}" type="pres">
      <dgm:prSet presAssocID="{0CE869D0-5D2E-BD43-ADF3-0F9D97682C7D}" presName="composite" presStyleCnt="0"/>
      <dgm:spPr/>
    </dgm:pt>
    <dgm:pt modelId="{684E7925-A06B-C74E-915E-1226C5F92553}" type="pres">
      <dgm:prSet presAssocID="{0CE869D0-5D2E-BD43-ADF3-0F9D97682C7D}" presName="rect1" presStyleLbl="trAlignAcc1" presStyleIdx="3" presStyleCnt="7">
        <dgm:presLayoutVars>
          <dgm:bulletEnabled val="1"/>
        </dgm:presLayoutVars>
      </dgm:prSet>
      <dgm:spPr/>
    </dgm:pt>
    <dgm:pt modelId="{ABCAE70C-F10F-E94A-BFC0-6721195B90DF}" type="pres">
      <dgm:prSet presAssocID="{0CE869D0-5D2E-BD43-ADF3-0F9D97682C7D}" presName="rect2" presStyleLbl="fgImgPlace1" presStyleIdx="3" presStyleCnt="7"/>
      <dgm:spPr>
        <a:blipFill>
          <a:blip xmlns:r="http://schemas.openxmlformats.org/officeDocument/2006/relationships" r:embed="rId7">
            <a:duotone>
              <a:prstClr val="black"/>
              <a:schemeClr val="tx2">
                <a:tint val="45000"/>
                <a:satMod val="400000"/>
              </a:schemeClr>
            </a:duotone>
            <a:lum bright="-100000" contrast="-100000"/>
            <a:extLst>
              <a:ext uri="{96DAC541-7B7A-43D3-8B79-37D633B846F1}">
                <asvg:svgBlip xmlns:asvg="http://schemas.microsoft.com/office/drawing/2016/SVG/main" r:embed="rId8"/>
              </a:ext>
            </a:extLst>
          </a:blip>
          <a:srcRect/>
          <a:stretch>
            <a:fillRect l="-25000" r="-25000"/>
          </a:stretch>
        </a:blipFill>
        <a:ln>
          <a:noFill/>
        </a:ln>
      </dgm:spPr>
      <dgm:extLst>
        <a:ext uri="{E40237B7-FDA0-4F09-8148-C483321AD2D9}">
          <dgm14:cNvPr xmlns:dgm14="http://schemas.microsoft.com/office/drawing/2010/diagram" id="0" name="" descr="Earth globe: Americas with solid fill"/>
        </a:ext>
      </dgm:extLst>
    </dgm:pt>
    <dgm:pt modelId="{BF91A46C-1271-E54E-AA90-2198AC440902}" type="pres">
      <dgm:prSet presAssocID="{E9C8FE38-B0BC-5749-BD83-68393C1E91B8}" presName="sibTrans" presStyleCnt="0"/>
      <dgm:spPr/>
    </dgm:pt>
    <dgm:pt modelId="{32D15437-8827-7A4B-801C-4427D422DFD7}" type="pres">
      <dgm:prSet presAssocID="{2F07E92E-73F3-AE43-96DB-4666C2CC9FEE}" presName="composite" presStyleCnt="0"/>
      <dgm:spPr/>
    </dgm:pt>
    <dgm:pt modelId="{88D8CE0C-AF35-0647-B279-43A52D3D4604}" type="pres">
      <dgm:prSet presAssocID="{2F07E92E-73F3-AE43-96DB-4666C2CC9FEE}" presName="rect1" presStyleLbl="trAlignAcc1" presStyleIdx="4" presStyleCnt="7">
        <dgm:presLayoutVars>
          <dgm:bulletEnabled val="1"/>
        </dgm:presLayoutVars>
      </dgm:prSet>
      <dgm:spPr/>
    </dgm:pt>
    <dgm:pt modelId="{A91473B1-44CB-DF45-9AD3-C4C44CEC9A57}" type="pres">
      <dgm:prSet presAssocID="{2F07E92E-73F3-AE43-96DB-4666C2CC9FEE}" presName="rect2" presStyleLbl="fgImgPlace1" presStyleIdx="4" presStyleCnt="7"/>
      <dgm:spPr>
        <a:blipFill>
          <a:blip xmlns:r="http://schemas.openxmlformats.org/officeDocument/2006/relationships" r:embed="rId9">
            <a:duotone>
              <a:prstClr val="black"/>
              <a:schemeClr val="tx2">
                <a:tint val="45000"/>
                <a:satMod val="400000"/>
              </a:schemeClr>
            </a:duotone>
            <a:lum bright="-100000" contrast="-100000"/>
            <a:extLst>
              <a:ext uri="{96DAC541-7B7A-43D3-8B79-37D633B846F1}">
                <asvg:svgBlip xmlns:asvg="http://schemas.microsoft.com/office/drawing/2016/SVG/main" r:embed="rId10"/>
              </a:ext>
            </a:extLst>
          </a:blip>
          <a:srcRect/>
          <a:stretch>
            <a:fillRect l="-25000" r="-25000"/>
          </a:stretch>
        </a:blipFill>
        <a:ln>
          <a:noFill/>
        </a:ln>
      </dgm:spPr>
      <dgm:extLst>
        <a:ext uri="{E40237B7-FDA0-4F09-8148-C483321AD2D9}">
          <dgm14:cNvPr xmlns:dgm14="http://schemas.microsoft.com/office/drawing/2010/diagram" id="0" name="" descr="Puzzle pieces with solid fill"/>
        </a:ext>
      </dgm:extLst>
    </dgm:pt>
    <dgm:pt modelId="{650A9524-812F-DD46-AB3F-2E3FFF7D88E7}" type="pres">
      <dgm:prSet presAssocID="{5E359CAE-0A7C-9240-8068-724735D56EAD}" presName="sibTrans" presStyleCnt="0"/>
      <dgm:spPr/>
    </dgm:pt>
    <dgm:pt modelId="{D816D933-B4B7-EC40-82A5-DD0DB2A9151D}" type="pres">
      <dgm:prSet presAssocID="{81401263-07E2-634A-8873-7655BC81AD2C}" presName="composite" presStyleCnt="0"/>
      <dgm:spPr/>
    </dgm:pt>
    <dgm:pt modelId="{D2C89E55-AC79-5D47-906C-117C11EFF9D3}" type="pres">
      <dgm:prSet presAssocID="{81401263-07E2-634A-8873-7655BC81AD2C}" presName="rect1" presStyleLbl="trAlignAcc1" presStyleIdx="5" presStyleCnt="7">
        <dgm:presLayoutVars>
          <dgm:bulletEnabled val="1"/>
        </dgm:presLayoutVars>
      </dgm:prSet>
      <dgm:spPr/>
    </dgm:pt>
    <dgm:pt modelId="{A6ECBF89-5D5B-DA44-83F6-6EED6D130751}" type="pres">
      <dgm:prSet presAssocID="{81401263-07E2-634A-8873-7655BC81AD2C}" presName="rect2" presStyleLbl="fgImgPlace1" presStyleIdx="5" presStyleCnt="7"/>
      <dgm:spPr>
        <a:blipFill>
          <a:blip xmlns:r="http://schemas.openxmlformats.org/officeDocument/2006/relationships" r:embed="rId11">
            <a:duotone>
              <a:prstClr val="black"/>
              <a:schemeClr val="tx2">
                <a:tint val="45000"/>
                <a:satMod val="400000"/>
              </a:schemeClr>
            </a:duotone>
            <a:lum bright="-100000" contrast="-100000"/>
            <a:extLst>
              <a:ext uri="{96DAC541-7B7A-43D3-8B79-37D633B846F1}">
                <asvg:svgBlip xmlns:asvg="http://schemas.microsoft.com/office/drawing/2016/SVG/main" r:embed="rId12"/>
              </a:ext>
            </a:extLst>
          </a:blip>
          <a:srcRect/>
          <a:stretch>
            <a:fillRect l="-25000" r="-25000"/>
          </a:stretch>
        </a:blipFill>
        <a:ln>
          <a:noFill/>
        </a:ln>
      </dgm:spPr>
      <dgm:extLst>
        <a:ext uri="{E40237B7-FDA0-4F09-8148-C483321AD2D9}">
          <dgm14:cNvPr xmlns:dgm14="http://schemas.microsoft.com/office/drawing/2010/diagram" id="0" name="" descr="Clipboard Partially Checked with solid fill"/>
        </a:ext>
      </dgm:extLst>
    </dgm:pt>
    <dgm:pt modelId="{EB0E96FE-BF2E-1042-8709-D5B844B2327E}" type="pres">
      <dgm:prSet presAssocID="{20C3F18A-A606-6048-BC6A-ED89E234A937}" presName="sibTrans" presStyleCnt="0"/>
      <dgm:spPr/>
    </dgm:pt>
    <dgm:pt modelId="{8FDFC7D6-34E9-A14B-86A7-78FA64B60DCF}" type="pres">
      <dgm:prSet presAssocID="{02095B9B-E9F4-754A-8705-1148F45592AC}" presName="composite" presStyleCnt="0"/>
      <dgm:spPr/>
    </dgm:pt>
    <dgm:pt modelId="{173412F9-FEF6-CF49-A8D4-9B3A956869E8}" type="pres">
      <dgm:prSet presAssocID="{02095B9B-E9F4-754A-8705-1148F45592AC}" presName="rect1" presStyleLbl="trAlignAcc1" presStyleIdx="6" presStyleCnt="7">
        <dgm:presLayoutVars>
          <dgm:bulletEnabled val="1"/>
        </dgm:presLayoutVars>
      </dgm:prSet>
      <dgm:spPr/>
    </dgm:pt>
    <dgm:pt modelId="{F62F0AB0-491B-5841-A572-03CF2575163D}" type="pres">
      <dgm:prSet presAssocID="{02095B9B-E9F4-754A-8705-1148F45592AC}" presName="rect2" presStyleLbl="fgImgPlace1" presStyleIdx="6" presStyleCnt="7"/>
      <dgm:spPr>
        <a:blipFill>
          <a:blip xmlns:r="http://schemas.openxmlformats.org/officeDocument/2006/relationships" r:embed="rId13">
            <a:duotone>
              <a:prstClr val="black"/>
              <a:schemeClr val="tx2">
                <a:tint val="45000"/>
                <a:satMod val="400000"/>
              </a:schemeClr>
            </a:duotone>
            <a:lum bright="-100000" contrast="-99000"/>
            <a:extLst>
              <a:ext uri="{96DAC541-7B7A-43D3-8B79-37D633B846F1}">
                <asvg:svgBlip xmlns:asvg="http://schemas.microsoft.com/office/drawing/2016/SVG/main" r:embed="rId14"/>
              </a:ext>
            </a:extLst>
          </a:blip>
          <a:srcRect/>
          <a:stretch>
            <a:fillRect l="-25000" r="-25000"/>
          </a:stretch>
        </a:blipFill>
        <a:ln>
          <a:noFill/>
        </a:ln>
      </dgm:spPr>
      <dgm:extLst>
        <a:ext uri="{E40237B7-FDA0-4F09-8148-C483321AD2D9}">
          <dgm14:cNvPr xmlns:dgm14="http://schemas.microsoft.com/office/drawing/2010/diagram" id="0" name="" descr="Storytelling with solid fill"/>
        </a:ext>
      </dgm:extLst>
    </dgm:pt>
  </dgm:ptLst>
  <dgm:cxnLst>
    <dgm:cxn modelId="{334C1F18-60F8-7A42-9EC0-6B6A731259C8}" type="presOf" srcId="{F27CCB5F-31F5-7741-848B-DA8EABA5F75A}" destId="{2C6688DE-2E5A-5A4C-9348-066518CE2AE2}" srcOrd="0" destOrd="0" presId="urn:microsoft.com/office/officeart/2008/layout/PictureStrips"/>
    <dgm:cxn modelId="{5377AD1A-E4C5-C042-A4B4-07F050BB7FBC}" srcId="{BC1C5DC3-EC9F-094E-87E4-6257D019BC99}" destId="{0CE869D0-5D2E-BD43-ADF3-0F9D97682C7D}" srcOrd="3" destOrd="0" parTransId="{AD903AE8-2666-A144-A195-B234E401384D}" sibTransId="{E9C8FE38-B0BC-5749-BD83-68393C1E91B8}"/>
    <dgm:cxn modelId="{0D11AF26-1584-EA4C-ABBA-8382DCD945F6}" srcId="{BC1C5DC3-EC9F-094E-87E4-6257D019BC99}" destId="{2F07E92E-73F3-AE43-96DB-4666C2CC9FEE}" srcOrd="4" destOrd="0" parTransId="{D157CF48-8AC9-C54A-9D80-4401B3F2DBFE}" sibTransId="{5E359CAE-0A7C-9240-8068-724735D56EAD}"/>
    <dgm:cxn modelId="{D0382728-A01F-414B-AAE0-77AC3B27C260}" srcId="{BC1C5DC3-EC9F-094E-87E4-6257D019BC99}" destId="{F27CCB5F-31F5-7741-848B-DA8EABA5F75A}" srcOrd="1" destOrd="0" parTransId="{B6D5B447-113C-EC44-A170-E5CB89D15885}" sibTransId="{06B09E5A-EC48-F744-A492-F3C4F8A8CCD5}"/>
    <dgm:cxn modelId="{16A4452B-0BE3-2A40-8365-F9E557D43A0D}" srcId="{BC1C5DC3-EC9F-094E-87E4-6257D019BC99}" destId="{DA9AC1D6-F5C3-E349-8BB3-FA0B3D16BA9A}" srcOrd="0" destOrd="0" parTransId="{0BE24401-106A-1544-B811-0BEA58E543F9}" sibTransId="{608FA705-B9E3-644C-A47C-86C8EAF611CF}"/>
    <dgm:cxn modelId="{54A84C4F-1841-F94A-8EAA-F2DA8D166A65}" type="presOf" srcId="{0CE869D0-5D2E-BD43-ADF3-0F9D97682C7D}" destId="{684E7925-A06B-C74E-915E-1226C5F92553}" srcOrd="0" destOrd="0" presId="urn:microsoft.com/office/officeart/2008/layout/PictureStrips"/>
    <dgm:cxn modelId="{DF867E71-CA35-E146-9273-91A9EE2EB46E}" type="presOf" srcId="{2F07E92E-73F3-AE43-96DB-4666C2CC9FEE}" destId="{88D8CE0C-AF35-0647-B279-43A52D3D4604}" srcOrd="0" destOrd="0" presId="urn:microsoft.com/office/officeart/2008/layout/PictureStrips"/>
    <dgm:cxn modelId="{05C6BA73-81FF-C64C-9310-89D6DF0E5A31}" type="presOf" srcId="{18C6D3FE-8EB5-F746-8369-A2D8039C56E1}" destId="{AF7B8282-C5EB-6D44-87B5-D237BA41EBDF}" srcOrd="0" destOrd="0" presId="urn:microsoft.com/office/officeart/2008/layout/PictureStrips"/>
    <dgm:cxn modelId="{9A451E82-38C7-BC42-A560-8B3E7BB00078}" type="presOf" srcId="{DA9AC1D6-F5C3-E349-8BB3-FA0B3D16BA9A}" destId="{5A113C7F-C452-6945-8388-965115D40A64}" srcOrd="0" destOrd="0" presId="urn:microsoft.com/office/officeart/2008/layout/PictureStrips"/>
    <dgm:cxn modelId="{FC2F5C99-1954-D64B-BA9C-7875D0DAA731}" type="presOf" srcId="{02095B9B-E9F4-754A-8705-1148F45592AC}" destId="{173412F9-FEF6-CF49-A8D4-9B3A956869E8}" srcOrd="0" destOrd="0" presId="urn:microsoft.com/office/officeart/2008/layout/PictureStrips"/>
    <dgm:cxn modelId="{200B6CA3-119E-6447-8CBB-5F54FEC049FF}" srcId="{BC1C5DC3-EC9F-094E-87E4-6257D019BC99}" destId="{02095B9B-E9F4-754A-8705-1148F45592AC}" srcOrd="6" destOrd="0" parTransId="{3A14DD47-A83D-2741-9ABB-0FA69A62C7F6}" sibTransId="{7ABA9D19-685E-0A44-B6C1-77C0C277946B}"/>
    <dgm:cxn modelId="{287A93D5-6C10-3449-A806-D6EB3F7863E7}" srcId="{BC1C5DC3-EC9F-094E-87E4-6257D019BC99}" destId="{81401263-07E2-634A-8873-7655BC81AD2C}" srcOrd="5" destOrd="0" parTransId="{F894A3B6-777A-DC49-88CE-774F67786FC8}" sibTransId="{20C3F18A-A606-6048-BC6A-ED89E234A937}"/>
    <dgm:cxn modelId="{D40EE5D8-CD89-BC45-B61A-08C0558B97A7}" type="presOf" srcId="{BC1C5DC3-EC9F-094E-87E4-6257D019BC99}" destId="{D964BDFF-7AC8-4341-9EAD-1698F739DE28}" srcOrd="0" destOrd="0" presId="urn:microsoft.com/office/officeart/2008/layout/PictureStrips"/>
    <dgm:cxn modelId="{D1367BF1-D5C2-FF4B-B637-1343087E51E6}" type="presOf" srcId="{81401263-07E2-634A-8873-7655BC81AD2C}" destId="{D2C89E55-AC79-5D47-906C-117C11EFF9D3}" srcOrd="0" destOrd="0" presId="urn:microsoft.com/office/officeart/2008/layout/PictureStrips"/>
    <dgm:cxn modelId="{6D81D5FA-3618-6C4E-9B2B-C87A184A658A}" srcId="{BC1C5DC3-EC9F-094E-87E4-6257D019BC99}" destId="{18C6D3FE-8EB5-F746-8369-A2D8039C56E1}" srcOrd="2" destOrd="0" parTransId="{CC72822D-DD4F-D044-8C15-FDA4A7D7D864}" sibTransId="{3AC68D2F-F64E-F842-A2B4-9FAA7149756D}"/>
    <dgm:cxn modelId="{30EBCF4F-E127-1841-8EC4-A6307A49E8BE}" type="presParOf" srcId="{D964BDFF-7AC8-4341-9EAD-1698F739DE28}" destId="{5F7913E5-BFB6-C348-A454-8D590DEC2C90}" srcOrd="0" destOrd="0" presId="urn:microsoft.com/office/officeart/2008/layout/PictureStrips"/>
    <dgm:cxn modelId="{C30A59A6-2D7B-AE4D-8552-4F18515E6688}" type="presParOf" srcId="{5F7913E5-BFB6-C348-A454-8D590DEC2C90}" destId="{5A113C7F-C452-6945-8388-965115D40A64}" srcOrd="0" destOrd="0" presId="urn:microsoft.com/office/officeart/2008/layout/PictureStrips"/>
    <dgm:cxn modelId="{7CAE8967-77BA-B941-94B7-0C8B0D0983D0}" type="presParOf" srcId="{5F7913E5-BFB6-C348-A454-8D590DEC2C90}" destId="{9EA979F8-A370-964C-A498-A2015A3A0D9E}" srcOrd="1" destOrd="0" presId="urn:microsoft.com/office/officeart/2008/layout/PictureStrips"/>
    <dgm:cxn modelId="{F7FA0DFD-7601-4141-8A96-240B36795EF9}" type="presParOf" srcId="{D964BDFF-7AC8-4341-9EAD-1698F739DE28}" destId="{2C05DD84-4479-C344-BAAF-F4357C223328}" srcOrd="1" destOrd="0" presId="urn:microsoft.com/office/officeart/2008/layout/PictureStrips"/>
    <dgm:cxn modelId="{3135170A-9009-6644-BF9A-534E97E4FEE2}" type="presParOf" srcId="{D964BDFF-7AC8-4341-9EAD-1698F739DE28}" destId="{DE0A2890-9CC0-9741-8309-A4C7244098E0}" srcOrd="2" destOrd="0" presId="urn:microsoft.com/office/officeart/2008/layout/PictureStrips"/>
    <dgm:cxn modelId="{57C4B293-F683-0643-8890-BB65EEE1E7A2}" type="presParOf" srcId="{DE0A2890-9CC0-9741-8309-A4C7244098E0}" destId="{2C6688DE-2E5A-5A4C-9348-066518CE2AE2}" srcOrd="0" destOrd="0" presId="urn:microsoft.com/office/officeart/2008/layout/PictureStrips"/>
    <dgm:cxn modelId="{05EA1F43-C20C-AB47-9A23-EFBE96E5240A}" type="presParOf" srcId="{DE0A2890-9CC0-9741-8309-A4C7244098E0}" destId="{3737AF25-3EC7-4641-ADDF-F09977BB330E}" srcOrd="1" destOrd="0" presId="urn:microsoft.com/office/officeart/2008/layout/PictureStrips"/>
    <dgm:cxn modelId="{AAFF4372-D983-D848-AFA5-75F21CF4F54F}" type="presParOf" srcId="{D964BDFF-7AC8-4341-9EAD-1698F739DE28}" destId="{E748FFF7-9856-7B4C-92F2-DB72BAFA51C1}" srcOrd="3" destOrd="0" presId="urn:microsoft.com/office/officeart/2008/layout/PictureStrips"/>
    <dgm:cxn modelId="{2E5450EA-1628-1842-9E54-98490D1F5BF3}" type="presParOf" srcId="{D964BDFF-7AC8-4341-9EAD-1698F739DE28}" destId="{C01AC332-7DD7-1549-BDC7-A45F04CE86D9}" srcOrd="4" destOrd="0" presId="urn:microsoft.com/office/officeart/2008/layout/PictureStrips"/>
    <dgm:cxn modelId="{DA0E159C-612A-B241-81C9-93313D7A5D0C}" type="presParOf" srcId="{C01AC332-7DD7-1549-BDC7-A45F04CE86D9}" destId="{AF7B8282-C5EB-6D44-87B5-D237BA41EBDF}" srcOrd="0" destOrd="0" presId="urn:microsoft.com/office/officeart/2008/layout/PictureStrips"/>
    <dgm:cxn modelId="{86C3F151-DB88-B64D-B15A-FAEFC37A5D9C}" type="presParOf" srcId="{C01AC332-7DD7-1549-BDC7-A45F04CE86D9}" destId="{5E7DC2EC-34AA-8B44-BDA5-22F1DD66272C}" srcOrd="1" destOrd="0" presId="urn:microsoft.com/office/officeart/2008/layout/PictureStrips"/>
    <dgm:cxn modelId="{7EECFEC7-A236-B44B-B80A-7A8FC5E36F3E}" type="presParOf" srcId="{D964BDFF-7AC8-4341-9EAD-1698F739DE28}" destId="{A9D5C23C-7BB1-C046-A467-1DC4B070DBED}" srcOrd="5" destOrd="0" presId="urn:microsoft.com/office/officeart/2008/layout/PictureStrips"/>
    <dgm:cxn modelId="{20B45E5A-5FD1-9F44-A366-FD8B6500C9C9}" type="presParOf" srcId="{D964BDFF-7AC8-4341-9EAD-1698F739DE28}" destId="{C72A9B1C-8861-0C4D-AB34-AF70FD7465AC}" srcOrd="6" destOrd="0" presId="urn:microsoft.com/office/officeart/2008/layout/PictureStrips"/>
    <dgm:cxn modelId="{3E3C59DA-9931-BE44-8F77-5008C934D0BA}" type="presParOf" srcId="{C72A9B1C-8861-0C4D-AB34-AF70FD7465AC}" destId="{684E7925-A06B-C74E-915E-1226C5F92553}" srcOrd="0" destOrd="0" presId="urn:microsoft.com/office/officeart/2008/layout/PictureStrips"/>
    <dgm:cxn modelId="{4200E673-FE06-0147-96C0-2B823179C895}" type="presParOf" srcId="{C72A9B1C-8861-0C4D-AB34-AF70FD7465AC}" destId="{ABCAE70C-F10F-E94A-BFC0-6721195B90DF}" srcOrd="1" destOrd="0" presId="urn:microsoft.com/office/officeart/2008/layout/PictureStrips"/>
    <dgm:cxn modelId="{424DC9CE-B8A2-2B4D-9CA5-25AF1D141B7D}" type="presParOf" srcId="{D964BDFF-7AC8-4341-9EAD-1698F739DE28}" destId="{BF91A46C-1271-E54E-AA90-2198AC440902}" srcOrd="7" destOrd="0" presId="urn:microsoft.com/office/officeart/2008/layout/PictureStrips"/>
    <dgm:cxn modelId="{B2678125-6F1A-8B45-B23F-B0A8E38014F0}" type="presParOf" srcId="{D964BDFF-7AC8-4341-9EAD-1698F739DE28}" destId="{32D15437-8827-7A4B-801C-4427D422DFD7}" srcOrd="8" destOrd="0" presId="urn:microsoft.com/office/officeart/2008/layout/PictureStrips"/>
    <dgm:cxn modelId="{194544D9-BC49-8A46-B6AE-1063069E3D2E}" type="presParOf" srcId="{32D15437-8827-7A4B-801C-4427D422DFD7}" destId="{88D8CE0C-AF35-0647-B279-43A52D3D4604}" srcOrd="0" destOrd="0" presId="urn:microsoft.com/office/officeart/2008/layout/PictureStrips"/>
    <dgm:cxn modelId="{429283A4-5B7E-AC43-AAE4-FB2909131F67}" type="presParOf" srcId="{32D15437-8827-7A4B-801C-4427D422DFD7}" destId="{A91473B1-44CB-DF45-9AD3-C4C44CEC9A57}" srcOrd="1" destOrd="0" presId="urn:microsoft.com/office/officeart/2008/layout/PictureStrips"/>
    <dgm:cxn modelId="{4F4A4313-C584-AC46-A67E-A6C23614E30D}" type="presParOf" srcId="{D964BDFF-7AC8-4341-9EAD-1698F739DE28}" destId="{650A9524-812F-DD46-AB3F-2E3FFF7D88E7}" srcOrd="9" destOrd="0" presId="urn:microsoft.com/office/officeart/2008/layout/PictureStrips"/>
    <dgm:cxn modelId="{C93EBAAE-DD93-6946-A318-5F07B65A9F62}" type="presParOf" srcId="{D964BDFF-7AC8-4341-9EAD-1698F739DE28}" destId="{D816D933-B4B7-EC40-82A5-DD0DB2A9151D}" srcOrd="10" destOrd="0" presId="urn:microsoft.com/office/officeart/2008/layout/PictureStrips"/>
    <dgm:cxn modelId="{1471F49F-A221-C447-B726-92687629B7D9}" type="presParOf" srcId="{D816D933-B4B7-EC40-82A5-DD0DB2A9151D}" destId="{D2C89E55-AC79-5D47-906C-117C11EFF9D3}" srcOrd="0" destOrd="0" presId="urn:microsoft.com/office/officeart/2008/layout/PictureStrips"/>
    <dgm:cxn modelId="{F3A7BD94-F737-C744-91F8-A16AECAEEEF3}" type="presParOf" srcId="{D816D933-B4B7-EC40-82A5-DD0DB2A9151D}" destId="{A6ECBF89-5D5B-DA44-83F6-6EED6D130751}" srcOrd="1" destOrd="0" presId="urn:microsoft.com/office/officeart/2008/layout/PictureStrips"/>
    <dgm:cxn modelId="{D7476AF9-B391-7B45-B0B0-369799C82E7D}" type="presParOf" srcId="{D964BDFF-7AC8-4341-9EAD-1698F739DE28}" destId="{EB0E96FE-BF2E-1042-8709-D5B844B2327E}" srcOrd="11" destOrd="0" presId="urn:microsoft.com/office/officeart/2008/layout/PictureStrips"/>
    <dgm:cxn modelId="{046ECEFB-8848-6F40-A252-0E3197CEA39E}" type="presParOf" srcId="{D964BDFF-7AC8-4341-9EAD-1698F739DE28}" destId="{8FDFC7D6-34E9-A14B-86A7-78FA64B60DCF}" srcOrd="12" destOrd="0" presId="urn:microsoft.com/office/officeart/2008/layout/PictureStrips"/>
    <dgm:cxn modelId="{62E7A1DF-B116-0746-BB60-6B6BF9096FBF}" type="presParOf" srcId="{8FDFC7D6-34E9-A14B-86A7-78FA64B60DCF}" destId="{173412F9-FEF6-CF49-A8D4-9B3A956869E8}" srcOrd="0" destOrd="0" presId="urn:microsoft.com/office/officeart/2008/layout/PictureStrips"/>
    <dgm:cxn modelId="{FF45EE6B-B432-DE41-8DEE-F96F8BEFEDA1}" type="presParOf" srcId="{8FDFC7D6-34E9-A14B-86A7-78FA64B60DCF}" destId="{F62F0AB0-491B-5841-A572-03CF2575163D}" srcOrd="1" destOrd="0" presId="urn:microsoft.com/office/officeart/2008/layout/PictureStrip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13C7F-C452-6945-8388-965115D40A64}">
      <dsp:nvSpPr>
        <dsp:cNvPr id="0" name=""/>
        <dsp:cNvSpPr/>
      </dsp:nvSpPr>
      <dsp:spPr>
        <a:xfrm>
          <a:off x="1326771" y="346141"/>
          <a:ext cx="3366773" cy="10521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2634"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What is the Purpose of an Abstract?</a:t>
          </a:r>
        </a:p>
      </dsp:txBody>
      <dsp:txXfrm>
        <a:off x="1326771" y="346141"/>
        <a:ext cx="3366773" cy="1052116"/>
      </dsp:txXfrm>
    </dsp:sp>
    <dsp:sp modelId="{9EA979F8-A370-964C-A498-A2015A3A0D9E}">
      <dsp:nvSpPr>
        <dsp:cNvPr id="0" name=""/>
        <dsp:cNvSpPr/>
      </dsp:nvSpPr>
      <dsp:spPr>
        <a:xfrm>
          <a:off x="1156056" y="198148"/>
          <a:ext cx="736481" cy="11047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C6688DE-2E5A-5A4C-9348-066518CE2AE2}">
      <dsp:nvSpPr>
        <dsp:cNvPr id="0" name=""/>
        <dsp:cNvSpPr/>
      </dsp:nvSpPr>
      <dsp:spPr>
        <a:xfrm>
          <a:off x="5009121" y="272514"/>
          <a:ext cx="3366773" cy="10521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2634"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Why should I Know How to Write Abstracts?</a:t>
          </a:r>
        </a:p>
      </dsp:txBody>
      <dsp:txXfrm>
        <a:off x="5009121" y="272514"/>
        <a:ext cx="3366773" cy="1052116"/>
      </dsp:txXfrm>
    </dsp:sp>
    <dsp:sp modelId="{3737AF25-3EC7-4641-ADDF-F09977BB330E}">
      <dsp:nvSpPr>
        <dsp:cNvPr id="0" name=""/>
        <dsp:cNvSpPr/>
      </dsp:nvSpPr>
      <dsp:spPr>
        <a:xfrm>
          <a:off x="4868839" y="120541"/>
          <a:ext cx="736481" cy="1104722"/>
        </a:xfrm>
        <a:prstGeom prst="rect">
          <a:avLst/>
        </a:prstGeom>
        <a:blipFill>
          <a:blip xmlns:r="http://schemas.openxmlformats.org/officeDocument/2006/relationships" r:embed="rId3">
            <a:duotone>
              <a:prstClr val="black"/>
              <a:schemeClr val="tx2">
                <a:tint val="45000"/>
                <a:satMod val="400000"/>
              </a:schemeClr>
            </a:duotone>
            <a:lum bright="-100000" contrast="-100000"/>
            <a:extLst>
              <a:ext uri="{96DAC541-7B7A-43D3-8B79-37D633B846F1}">
                <asvg:svgBlip xmlns:asvg="http://schemas.microsoft.com/office/drawing/2016/SVG/main" r:embed="rId4"/>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F7B8282-C5EB-6D44-87B5-D237BA41EBDF}">
      <dsp:nvSpPr>
        <dsp:cNvPr id="0" name=""/>
        <dsp:cNvSpPr/>
      </dsp:nvSpPr>
      <dsp:spPr>
        <a:xfrm>
          <a:off x="1302834" y="1597012"/>
          <a:ext cx="3366773" cy="10521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2634"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What are the Qualities of an Effective Abstract?</a:t>
          </a:r>
        </a:p>
      </dsp:txBody>
      <dsp:txXfrm>
        <a:off x="1302834" y="1597012"/>
        <a:ext cx="3366773" cy="1052116"/>
      </dsp:txXfrm>
    </dsp:sp>
    <dsp:sp modelId="{5E7DC2EC-34AA-8B44-BDA5-22F1DD66272C}">
      <dsp:nvSpPr>
        <dsp:cNvPr id="0" name=""/>
        <dsp:cNvSpPr/>
      </dsp:nvSpPr>
      <dsp:spPr>
        <a:xfrm>
          <a:off x="1162551" y="1445039"/>
          <a:ext cx="736481" cy="1104722"/>
        </a:xfrm>
        <a:prstGeom prst="rect">
          <a:avLst/>
        </a:prstGeom>
        <a:blipFill>
          <a:blip xmlns:r="http://schemas.openxmlformats.org/officeDocument/2006/relationships" r:embed="rId5">
            <a:duotone>
              <a:prstClr val="black"/>
              <a:schemeClr val="tx2">
                <a:tint val="45000"/>
                <a:satMod val="400000"/>
              </a:schemeClr>
            </a:duotone>
            <a:lum bright="-100000" contrast="-100000"/>
            <a:extLst>
              <a:ext uri="{96DAC541-7B7A-43D3-8B79-37D633B846F1}">
                <asvg:svgBlip xmlns:asvg="http://schemas.microsoft.com/office/drawing/2016/SVG/main" r:embed="rId6"/>
              </a:ext>
            </a:extLst>
          </a:blip>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84E7925-A06B-C74E-915E-1226C5F92553}">
      <dsp:nvSpPr>
        <dsp:cNvPr id="0" name=""/>
        <dsp:cNvSpPr/>
      </dsp:nvSpPr>
      <dsp:spPr>
        <a:xfrm>
          <a:off x="5009121" y="1597012"/>
          <a:ext cx="3366773" cy="10521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2634"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do I Write an Abstract?</a:t>
          </a:r>
        </a:p>
      </dsp:txBody>
      <dsp:txXfrm>
        <a:off x="5009121" y="1597012"/>
        <a:ext cx="3366773" cy="1052116"/>
      </dsp:txXfrm>
    </dsp:sp>
    <dsp:sp modelId="{ABCAE70C-F10F-E94A-BFC0-6721195B90DF}">
      <dsp:nvSpPr>
        <dsp:cNvPr id="0" name=""/>
        <dsp:cNvSpPr/>
      </dsp:nvSpPr>
      <dsp:spPr>
        <a:xfrm>
          <a:off x="4868839" y="1445039"/>
          <a:ext cx="736481" cy="1104722"/>
        </a:xfrm>
        <a:prstGeom prst="rect">
          <a:avLst/>
        </a:prstGeom>
        <a:blipFill>
          <a:blip xmlns:r="http://schemas.openxmlformats.org/officeDocument/2006/relationships" r:embed="rId7">
            <a:duotone>
              <a:prstClr val="black"/>
              <a:schemeClr val="tx2">
                <a:tint val="45000"/>
                <a:satMod val="400000"/>
              </a:schemeClr>
            </a:duotone>
            <a:lum bright="-100000" contrast="-100000"/>
            <a:extLst>
              <a:ext uri="{96DAC541-7B7A-43D3-8B79-37D633B846F1}">
                <asvg:svgBlip xmlns:asvg="http://schemas.microsoft.com/office/drawing/2016/SVG/main" r:embed="rId8"/>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8D8CE0C-AF35-0647-B279-43A52D3D4604}">
      <dsp:nvSpPr>
        <dsp:cNvPr id="0" name=""/>
        <dsp:cNvSpPr/>
      </dsp:nvSpPr>
      <dsp:spPr>
        <a:xfrm>
          <a:off x="1302834" y="2921510"/>
          <a:ext cx="3366773" cy="10521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2634"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do I Write Each Part of My Abstract</a:t>
          </a:r>
        </a:p>
      </dsp:txBody>
      <dsp:txXfrm>
        <a:off x="1302834" y="2921510"/>
        <a:ext cx="3366773" cy="1052116"/>
      </dsp:txXfrm>
    </dsp:sp>
    <dsp:sp modelId="{A91473B1-44CB-DF45-9AD3-C4C44CEC9A57}">
      <dsp:nvSpPr>
        <dsp:cNvPr id="0" name=""/>
        <dsp:cNvSpPr/>
      </dsp:nvSpPr>
      <dsp:spPr>
        <a:xfrm>
          <a:off x="1162551" y="2769537"/>
          <a:ext cx="736481" cy="1104722"/>
        </a:xfrm>
        <a:prstGeom prst="rect">
          <a:avLst/>
        </a:prstGeom>
        <a:blipFill>
          <a:blip xmlns:r="http://schemas.openxmlformats.org/officeDocument/2006/relationships" r:embed="rId9">
            <a:duotone>
              <a:prstClr val="black"/>
              <a:schemeClr val="tx2">
                <a:tint val="45000"/>
                <a:satMod val="400000"/>
              </a:schemeClr>
            </a:duotone>
            <a:lum bright="-100000" contrast="-100000"/>
            <a:extLst>
              <a:ext uri="{96DAC541-7B7A-43D3-8B79-37D633B846F1}">
                <asvg:svgBlip xmlns:asvg="http://schemas.microsoft.com/office/drawing/2016/SVG/main" r:embed="rId1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C89E55-AC79-5D47-906C-117C11EFF9D3}">
      <dsp:nvSpPr>
        <dsp:cNvPr id="0" name=""/>
        <dsp:cNvSpPr/>
      </dsp:nvSpPr>
      <dsp:spPr>
        <a:xfrm>
          <a:off x="5009121" y="2921510"/>
          <a:ext cx="3366773" cy="10521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2634"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do I Revise My Abstract?</a:t>
          </a:r>
        </a:p>
      </dsp:txBody>
      <dsp:txXfrm>
        <a:off x="5009121" y="2921510"/>
        <a:ext cx="3366773" cy="1052116"/>
      </dsp:txXfrm>
    </dsp:sp>
    <dsp:sp modelId="{A6ECBF89-5D5B-DA44-83F6-6EED6D130751}">
      <dsp:nvSpPr>
        <dsp:cNvPr id="0" name=""/>
        <dsp:cNvSpPr/>
      </dsp:nvSpPr>
      <dsp:spPr>
        <a:xfrm>
          <a:off x="4868839" y="2769537"/>
          <a:ext cx="736481" cy="1104722"/>
        </a:xfrm>
        <a:prstGeom prst="rect">
          <a:avLst/>
        </a:prstGeom>
        <a:blipFill>
          <a:blip xmlns:r="http://schemas.openxmlformats.org/officeDocument/2006/relationships" r:embed="rId11">
            <a:duotone>
              <a:prstClr val="black"/>
              <a:schemeClr val="tx2">
                <a:tint val="45000"/>
                <a:satMod val="400000"/>
              </a:schemeClr>
            </a:duotone>
            <a:lum bright="-100000" contrast="-100000"/>
            <a:extLst>
              <a:ext uri="{96DAC541-7B7A-43D3-8B79-37D633B846F1}">
                <asvg:svgBlip xmlns:asvg="http://schemas.microsoft.com/office/drawing/2016/SVG/main" r:embed="rId12"/>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73412F9-FEF6-CF49-A8D4-9B3A956869E8}">
      <dsp:nvSpPr>
        <dsp:cNvPr id="0" name=""/>
        <dsp:cNvSpPr/>
      </dsp:nvSpPr>
      <dsp:spPr>
        <a:xfrm>
          <a:off x="3155977" y="4246008"/>
          <a:ext cx="3366773" cy="10521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2634"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What are Some Abstract Examples?</a:t>
          </a:r>
        </a:p>
      </dsp:txBody>
      <dsp:txXfrm>
        <a:off x="3155977" y="4246008"/>
        <a:ext cx="3366773" cy="1052116"/>
      </dsp:txXfrm>
    </dsp:sp>
    <dsp:sp modelId="{F62F0AB0-491B-5841-A572-03CF2575163D}">
      <dsp:nvSpPr>
        <dsp:cNvPr id="0" name=""/>
        <dsp:cNvSpPr/>
      </dsp:nvSpPr>
      <dsp:spPr>
        <a:xfrm>
          <a:off x="3015695" y="4094036"/>
          <a:ext cx="736481" cy="1104722"/>
        </a:xfrm>
        <a:prstGeom prst="rect">
          <a:avLst/>
        </a:prstGeom>
        <a:blipFill>
          <a:blip xmlns:r="http://schemas.openxmlformats.org/officeDocument/2006/relationships" r:embed="rId13">
            <a:duotone>
              <a:prstClr val="black"/>
              <a:schemeClr val="tx2">
                <a:tint val="45000"/>
                <a:satMod val="400000"/>
              </a:schemeClr>
            </a:duotone>
            <a:lum bright="-100000" contrast="-99000"/>
            <a:extLst>
              <a:ext uri="{96DAC541-7B7A-43D3-8B79-37D633B846F1}">
                <asvg:svgBlip xmlns:asvg="http://schemas.microsoft.com/office/drawing/2016/SVG/main" r:embed="rId14"/>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AB634-A6B7-4004-A75E-A7D3FCBEE0D8}" type="datetimeFigureOut">
              <a:rPr lang="en-US" smtClean="0"/>
              <a:t>11/17/25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3B913-2241-49C2-AD84-BE69773774CD}" type="slidenum">
              <a:rPr lang="en-US" smtClean="0"/>
              <a:t>‹#›</a:t>
            </a:fld>
            <a:endParaRPr lang="en-US"/>
          </a:p>
        </p:txBody>
      </p:sp>
    </p:spTree>
    <p:extLst>
      <p:ext uri="{BB962C8B-B14F-4D97-AF65-F5344CB8AC3E}">
        <p14:creationId xmlns:p14="http://schemas.microsoft.com/office/powerpoint/2010/main" val="286492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wl.purdue.ed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Rationale: </a:t>
            </a:r>
            <a:r>
              <a:rPr lang="en-US" sz="1200" b="0" i="0" u="none" strike="noStrike" kern="1200" dirty="0">
                <a:solidFill>
                  <a:schemeClr val="tx1"/>
                </a:solidFill>
                <a:effectLst/>
                <a:latin typeface="+mn-lt"/>
                <a:ea typeface="+mn-ea"/>
                <a:cs typeface="+mn-cs"/>
              </a:rPr>
              <a:t>Welcome to “Writing Scientific Abstracts: An Overview of Helpful Guidelines.” The slides presented here are designed to aid the facilitator in an interactive presentation that outlines the steps involved in writing an abstract. This presentation also contains an example abstract taken from the OWL Usability Research Project. These slides are ideal for a research methods course or for training purposes. The material may be supplemented with OWL resources here: </a:t>
            </a:r>
            <a:r>
              <a:rPr lang="en-US" sz="1200" b="0" i="0" u="sng" strike="noStrike" kern="1200" dirty="0">
                <a:solidFill>
                  <a:schemeClr val="tx1"/>
                </a:solidFill>
                <a:effectLst/>
                <a:latin typeface="+mn-lt"/>
                <a:ea typeface="+mn-ea"/>
                <a:cs typeface="+mn-cs"/>
                <a:hlinkClick r:id="rId3"/>
              </a:rPr>
              <a:t>Purdue OWL® - Purdue OWL® - Purdue University</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Directions: </a:t>
            </a:r>
            <a:r>
              <a:rPr lang="en-US" sz="1200" b="0" i="0" u="none" strike="noStrike" kern="1200" dirty="0">
                <a:solidFill>
                  <a:schemeClr val="tx1"/>
                </a:solidFill>
                <a:effectLst/>
                <a:latin typeface="+mn-lt"/>
                <a:ea typeface="+mn-ea"/>
                <a:cs typeface="+mn-cs"/>
              </a:rPr>
              <a:t>Each slide is activated by a single mouse click.</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Writer and Designer: Purdue OWL</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Updated by: H. Allen Brizee, 2007; Arielle McKee, 2014; Shruti Subramaniyan, 2025</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Developed with resources courtesy of the Purdue University Writing Lab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Copyright Purdue University, 2007.</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Purdue students in West Lafayette, IN may visit the On-Campus Writing Lab in Krach Leadership Center, 2</a:t>
            </a:r>
            <a:r>
              <a:rPr lang="en-US" altLang="en-US" baseline="30000" dirty="0"/>
              <a:t>nd</a:t>
            </a:r>
            <a:r>
              <a:rPr lang="en-US" altLang="en-US" dirty="0"/>
              <a:t> Floor. Worldwide users may also visit the Purdue OWL to access a large library of writing resources.</a:t>
            </a:r>
          </a:p>
          <a:p>
            <a:endParaRPr lang="en-US" dirty="0"/>
          </a:p>
        </p:txBody>
      </p:sp>
      <p:sp>
        <p:nvSpPr>
          <p:cNvPr id="4" name="Slide Number Placeholder 3"/>
          <p:cNvSpPr>
            <a:spLocks noGrp="1"/>
          </p:cNvSpPr>
          <p:nvPr>
            <p:ph type="sldNum" sz="quarter" idx="5"/>
          </p:nvPr>
        </p:nvSpPr>
        <p:spPr/>
        <p:txBody>
          <a:bodyPr/>
          <a:lstStyle/>
          <a:p>
            <a:fld id="{F1A3B913-2241-49C2-AD84-BE69773774CD}" type="slidenum">
              <a:rPr lang="en-US" smtClean="0"/>
              <a:t>11</a:t>
            </a:fld>
            <a:endParaRPr lang="en-US"/>
          </a:p>
        </p:txBody>
      </p:sp>
    </p:spTree>
    <p:extLst>
      <p:ext uri="{BB962C8B-B14F-4D97-AF65-F5344CB8AC3E}">
        <p14:creationId xmlns:p14="http://schemas.microsoft.com/office/powerpoint/2010/main" val="183951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scientific abstract is a short (150-300 word) overview of the article that should forecast all the major elements of the report/article.</a:t>
            </a:r>
          </a:p>
        </p:txBody>
      </p:sp>
      <p:sp>
        <p:nvSpPr>
          <p:cNvPr id="4" name="Slide Number Placeholder 3"/>
          <p:cNvSpPr>
            <a:spLocks noGrp="1"/>
          </p:cNvSpPr>
          <p:nvPr>
            <p:ph type="sldNum" sz="quarter" idx="5"/>
          </p:nvPr>
        </p:nvSpPr>
        <p:spPr/>
        <p:txBody>
          <a:bodyPr/>
          <a:lstStyle/>
          <a:p>
            <a:fld id="{F1A3B913-2241-49C2-AD84-BE69773774CD}" type="slidenum">
              <a:rPr lang="en-US" smtClean="0"/>
              <a:t>3</a:t>
            </a:fld>
            <a:endParaRPr lang="en-US"/>
          </a:p>
        </p:txBody>
      </p:sp>
    </p:spTree>
    <p:extLst>
      <p:ext uri="{BB962C8B-B14F-4D97-AF65-F5344CB8AC3E}">
        <p14:creationId xmlns:p14="http://schemas.microsoft.com/office/powerpoint/2010/main" val="385086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C1BD1-B52C-9086-CA8C-A4B0274B2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8E538-E3BE-6B59-E856-047A20F92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66967-1832-8D82-18A8-0660FD6D1E26}"/>
              </a:ext>
            </a:extLst>
          </p:cNvPr>
          <p:cNvSpPr>
            <a:spLocks noGrp="1"/>
          </p:cNvSpPr>
          <p:nvPr>
            <p:ph type="body" idx="1"/>
          </p:nvPr>
        </p:nvSpPr>
        <p:spPr/>
        <p:txBody>
          <a:bodyPr/>
          <a:lstStyle/>
          <a:p>
            <a:r>
              <a:rPr lang="en-US" dirty="0"/>
              <a:t>Knowing how to write an abstract is important because most peer-reviewed (or refereed) journals and scholarly book chapters require authors to provide an overview of their research for publication.</a:t>
            </a:r>
          </a:p>
          <a:p>
            <a:endParaRPr lang="en-US" dirty="0"/>
          </a:p>
          <a:p>
            <a:r>
              <a:rPr lang="en-US" dirty="0"/>
              <a:t>In addition, understanding how to write an abstract translates to understanding how to read an abstract, ultimately helping students conduct their research more efficiently.</a:t>
            </a:r>
          </a:p>
          <a:p>
            <a:endParaRPr lang="en-US" dirty="0"/>
          </a:p>
          <a:p>
            <a:r>
              <a:rPr lang="en-US" dirty="0"/>
              <a:t>Lastly, writing abstracts helps students condense the information from their research. If you are having trouble writing your abstract following the guidelines in this presentation, you may need to rewrite or reorganize sections of your research document.</a:t>
            </a:r>
          </a:p>
        </p:txBody>
      </p:sp>
      <p:sp>
        <p:nvSpPr>
          <p:cNvPr id="4" name="Slide Number Placeholder 3">
            <a:extLst>
              <a:ext uri="{FF2B5EF4-FFF2-40B4-BE49-F238E27FC236}">
                <a16:creationId xmlns:a16="http://schemas.microsoft.com/office/drawing/2014/main" id="{9452AA48-4973-C73A-5195-45B26F9A401D}"/>
              </a:ext>
            </a:extLst>
          </p:cNvPr>
          <p:cNvSpPr>
            <a:spLocks noGrp="1"/>
          </p:cNvSpPr>
          <p:nvPr>
            <p:ph type="sldNum" sz="quarter" idx="5"/>
          </p:nvPr>
        </p:nvSpPr>
        <p:spPr/>
        <p:txBody>
          <a:bodyPr/>
          <a:lstStyle/>
          <a:p>
            <a:fld id="{F1A3B913-2241-49C2-AD84-BE69773774CD}" type="slidenum">
              <a:rPr lang="en-US" smtClean="0"/>
              <a:t>4</a:t>
            </a:fld>
            <a:endParaRPr lang="en-US"/>
          </a:p>
        </p:txBody>
      </p:sp>
    </p:spTree>
    <p:extLst>
      <p:ext uri="{BB962C8B-B14F-4D97-AF65-F5344CB8AC3E}">
        <p14:creationId xmlns:p14="http://schemas.microsoft.com/office/powerpoint/2010/main" val="111798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D23D0-F90A-C9EF-117D-C071E345C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08257-B4A2-D87E-78E0-A14D033E20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43039-62DB-BC2F-BF5B-ED650763E0DE}"/>
              </a:ext>
            </a:extLst>
          </p:cNvPr>
          <p:cNvSpPr>
            <a:spLocks noGrp="1"/>
          </p:cNvSpPr>
          <p:nvPr>
            <p:ph type="body" idx="1"/>
          </p:nvPr>
        </p:nvSpPr>
        <p:spPr/>
        <p:txBody>
          <a:bodyPr/>
          <a:lstStyle/>
          <a:p>
            <a:r>
              <a:rPr lang="en-US" dirty="0"/>
              <a:t>Most scholarly disciplines have their own requirements for abstract context. Therefore, the guidelines on this slide provide general suggestions on the qualities of an effective abstract. The facilitator may want to suggest reading several abstracts in the students’ particular field to gain a thorough understanding of discipline-specific structures and content.</a:t>
            </a:r>
          </a:p>
        </p:txBody>
      </p:sp>
      <p:sp>
        <p:nvSpPr>
          <p:cNvPr id="4" name="Slide Number Placeholder 3">
            <a:extLst>
              <a:ext uri="{FF2B5EF4-FFF2-40B4-BE49-F238E27FC236}">
                <a16:creationId xmlns:a16="http://schemas.microsoft.com/office/drawing/2014/main" id="{69A9A054-180D-3406-4AF6-5C3CE2DDFABC}"/>
              </a:ext>
            </a:extLst>
          </p:cNvPr>
          <p:cNvSpPr>
            <a:spLocks noGrp="1"/>
          </p:cNvSpPr>
          <p:nvPr>
            <p:ph type="sldNum" sz="quarter" idx="5"/>
          </p:nvPr>
        </p:nvSpPr>
        <p:spPr/>
        <p:txBody>
          <a:bodyPr/>
          <a:lstStyle/>
          <a:p>
            <a:fld id="{F1A3B913-2241-49C2-AD84-BE69773774CD}" type="slidenum">
              <a:rPr lang="en-US" smtClean="0"/>
              <a:t>5</a:t>
            </a:fld>
            <a:endParaRPr lang="en-US"/>
          </a:p>
        </p:txBody>
      </p:sp>
    </p:spTree>
    <p:extLst>
      <p:ext uri="{BB962C8B-B14F-4D97-AF65-F5344CB8AC3E}">
        <p14:creationId xmlns:p14="http://schemas.microsoft.com/office/powerpoint/2010/main" val="197371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85654-60E6-A002-8157-C4BBE9B8F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1A92F-E970-3FB4-CDA6-F513C4FAA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EF713-6C6C-AA14-6344-DF3D9C809899}"/>
              </a:ext>
            </a:extLst>
          </p:cNvPr>
          <p:cNvSpPr>
            <a:spLocks noGrp="1"/>
          </p:cNvSpPr>
          <p:nvPr>
            <p:ph type="body" idx="1"/>
          </p:nvPr>
        </p:nvSpPr>
        <p:spPr/>
        <p:txBody>
          <a:bodyPr/>
          <a:lstStyle/>
          <a:p>
            <a:r>
              <a:rPr lang="en-US" dirty="0"/>
              <a:t>Authors almost always write their abstracts last, after they have completed the research document, so that the abstract contains a distillation of all the major points of the article. Students may also want to consider this backwards way of writing for their introduction sections of their research documents. </a:t>
            </a:r>
          </a:p>
        </p:txBody>
      </p:sp>
      <p:sp>
        <p:nvSpPr>
          <p:cNvPr id="4" name="Slide Number Placeholder 3">
            <a:extLst>
              <a:ext uri="{FF2B5EF4-FFF2-40B4-BE49-F238E27FC236}">
                <a16:creationId xmlns:a16="http://schemas.microsoft.com/office/drawing/2014/main" id="{4E0FA55F-BBE2-644F-7334-752D5EE02EFA}"/>
              </a:ext>
            </a:extLst>
          </p:cNvPr>
          <p:cNvSpPr>
            <a:spLocks noGrp="1"/>
          </p:cNvSpPr>
          <p:nvPr>
            <p:ph type="sldNum" sz="quarter" idx="5"/>
          </p:nvPr>
        </p:nvSpPr>
        <p:spPr/>
        <p:txBody>
          <a:bodyPr/>
          <a:lstStyle/>
          <a:p>
            <a:fld id="{F1A3B913-2241-49C2-AD84-BE69773774CD}" type="slidenum">
              <a:rPr lang="en-US" smtClean="0"/>
              <a:t>6</a:t>
            </a:fld>
            <a:endParaRPr lang="en-US"/>
          </a:p>
        </p:txBody>
      </p:sp>
    </p:spTree>
    <p:extLst>
      <p:ext uri="{BB962C8B-B14F-4D97-AF65-F5344CB8AC3E}">
        <p14:creationId xmlns:p14="http://schemas.microsoft.com/office/powerpoint/2010/main" val="369127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62368-E47F-3CA3-B6C5-D9F65A4DB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90498-8226-68D0-5FF2-D27F82B1E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931BF-0F79-77B6-7650-37EFFD6B7D3B}"/>
              </a:ext>
            </a:extLst>
          </p:cNvPr>
          <p:cNvSpPr>
            <a:spLocks noGrp="1"/>
          </p:cNvSpPr>
          <p:nvPr>
            <p:ph type="body" idx="1"/>
          </p:nvPr>
        </p:nvSpPr>
        <p:spPr/>
        <p:txBody>
          <a:bodyPr/>
          <a:lstStyle/>
          <a:p>
            <a:r>
              <a:rPr lang="en-US" dirty="0"/>
              <a:t>Many publications have strict word count requirements for abstracts and articles. Use the guidelines on this slide as suggestions for structure and content but always check with the publisher and editor with whom you are working to determine their particular requirements. </a:t>
            </a:r>
          </a:p>
        </p:txBody>
      </p:sp>
      <p:sp>
        <p:nvSpPr>
          <p:cNvPr id="4" name="Slide Number Placeholder 3">
            <a:extLst>
              <a:ext uri="{FF2B5EF4-FFF2-40B4-BE49-F238E27FC236}">
                <a16:creationId xmlns:a16="http://schemas.microsoft.com/office/drawing/2014/main" id="{DB63C3A9-7FA7-2660-C36F-F2856C35DB27}"/>
              </a:ext>
            </a:extLst>
          </p:cNvPr>
          <p:cNvSpPr>
            <a:spLocks noGrp="1"/>
          </p:cNvSpPr>
          <p:nvPr>
            <p:ph type="sldNum" sz="quarter" idx="5"/>
          </p:nvPr>
        </p:nvSpPr>
        <p:spPr/>
        <p:txBody>
          <a:bodyPr/>
          <a:lstStyle/>
          <a:p>
            <a:fld id="{F1A3B913-2241-49C2-AD84-BE69773774CD}" type="slidenum">
              <a:rPr lang="en-US" smtClean="0"/>
              <a:t>7</a:t>
            </a:fld>
            <a:endParaRPr lang="en-US"/>
          </a:p>
        </p:txBody>
      </p:sp>
    </p:spTree>
    <p:extLst>
      <p:ext uri="{BB962C8B-B14F-4D97-AF65-F5344CB8AC3E}">
        <p14:creationId xmlns:p14="http://schemas.microsoft.com/office/powerpoint/2010/main" val="388505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5DBE5-7785-C5F8-27F7-00C3C1C5F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5390E6-F983-937B-7300-804B20839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04CFA-DACF-0673-5259-8097B2812819}"/>
              </a:ext>
            </a:extLst>
          </p:cNvPr>
          <p:cNvSpPr>
            <a:spLocks noGrp="1"/>
          </p:cNvSpPr>
          <p:nvPr>
            <p:ph type="body" idx="1"/>
          </p:nvPr>
        </p:nvSpPr>
        <p:spPr/>
        <p:txBody>
          <a:bodyPr/>
          <a:lstStyle/>
          <a:p>
            <a:r>
              <a:rPr lang="en-US" dirty="0"/>
              <a:t>Your abstract should be short and concise, but the section should also flow smoothly. Since your credibility is influenced by the style and precision with which you write, effective style and accurate grammar and mechanics are important elements of a successful abstract. The Purdue OWL maintains several resources on style, grammar and mechanics, and proofreading. </a:t>
            </a:r>
          </a:p>
        </p:txBody>
      </p:sp>
      <p:sp>
        <p:nvSpPr>
          <p:cNvPr id="4" name="Slide Number Placeholder 3">
            <a:extLst>
              <a:ext uri="{FF2B5EF4-FFF2-40B4-BE49-F238E27FC236}">
                <a16:creationId xmlns:a16="http://schemas.microsoft.com/office/drawing/2014/main" id="{27A19558-EA87-9678-BDE0-888CFC1374DD}"/>
              </a:ext>
            </a:extLst>
          </p:cNvPr>
          <p:cNvSpPr>
            <a:spLocks noGrp="1"/>
          </p:cNvSpPr>
          <p:nvPr>
            <p:ph type="sldNum" sz="quarter" idx="5"/>
          </p:nvPr>
        </p:nvSpPr>
        <p:spPr/>
        <p:txBody>
          <a:bodyPr/>
          <a:lstStyle/>
          <a:p>
            <a:fld id="{F1A3B913-2241-49C2-AD84-BE69773774CD}" type="slidenum">
              <a:rPr lang="en-US" smtClean="0"/>
              <a:t>8</a:t>
            </a:fld>
            <a:endParaRPr lang="en-US"/>
          </a:p>
        </p:txBody>
      </p:sp>
    </p:spTree>
    <p:extLst>
      <p:ext uri="{BB962C8B-B14F-4D97-AF65-F5344CB8AC3E}">
        <p14:creationId xmlns:p14="http://schemas.microsoft.com/office/powerpoint/2010/main" val="19153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F62A8-110B-1359-7CCC-B9DE0595E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EDBE4-7754-5FE4-DA9E-E82F53A18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5F28B-4371-66BC-1B88-0D7746B11FD8}"/>
              </a:ext>
            </a:extLst>
          </p:cNvPr>
          <p:cNvSpPr>
            <a:spLocks noGrp="1"/>
          </p:cNvSpPr>
          <p:nvPr>
            <p:ph type="body" idx="1"/>
          </p:nvPr>
        </p:nvSpPr>
        <p:spPr/>
        <p:txBody>
          <a:bodyPr/>
          <a:lstStyle/>
          <a:p>
            <a:r>
              <a:rPr lang="en-US" dirty="0"/>
              <a:t>The facilitator may want to ask students to review the main elements of an effective abstract: background, research question(s), methods, findings, conclusions, recommendations. Does this abstract, written for a book chapter in </a:t>
            </a:r>
            <a:r>
              <a:rPr lang="en-US" i="1" dirty="0"/>
              <a:t>The Handbook of Research on Virtual Workplaces and the New Nature of Business Practices </a:t>
            </a:r>
            <a:r>
              <a:rPr lang="en-US" i="0" dirty="0"/>
              <a:t>contain all these elements? Does it discuss each element effectively? What information is missing? Why might authors have added extra information to the abstract?</a:t>
            </a:r>
            <a:br>
              <a:rPr lang="en-US" i="0" dirty="0"/>
            </a:br>
            <a:br>
              <a:rPr lang="en-US" i="0" dirty="0"/>
            </a:br>
            <a:r>
              <a:rPr lang="en-US" i="0" dirty="0"/>
              <a:t>Please click to the next slide for a breakdown of each section in the example above. A color-coded key is provided at the bottom of the slide.</a:t>
            </a:r>
            <a:endParaRPr lang="en-US" dirty="0"/>
          </a:p>
        </p:txBody>
      </p:sp>
      <p:sp>
        <p:nvSpPr>
          <p:cNvPr id="4" name="Slide Number Placeholder 3">
            <a:extLst>
              <a:ext uri="{FF2B5EF4-FFF2-40B4-BE49-F238E27FC236}">
                <a16:creationId xmlns:a16="http://schemas.microsoft.com/office/drawing/2014/main" id="{73253436-8066-4856-C352-04AB2B1D82C7}"/>
              </a:ext>
            </a:extLst>
          </p:cNvPr>
          <p:cNvSpPr>
            <a:spLocks noGrp="1"/>
          </p:cNvSpPr>
          <p:nvPr>
            <p:ph type="sldNum" sz="quarter" idx="5"/>
          </p:nvPr>
        </p:nvSpPr>
        <p:spPr/>
        <p:txBody>
          <a:bodyPr/>
          <a:lstStyle/>
          <a:p>
            <a:fld id="{F1A3B913-2241-49C2-AD84-BE69773774CD}" type="slidenum">
              <a:rPr lang="en-US" smtClean="0"/>
              <a:t>9</a:t>
            </a:fld>
            <a:endParaRPr lang="en-US"/>
          </a:p>
        </p:txBody>
      </p:sp>
    </p:spTree>
    <p:extLst>
      <p:ext uri="{BB962C8B-B14F-4D97-AF65-F5344CB8AC3E}">
        <p14:creationId xmlns:p14="http://schemas.microsoft.com/office/powerpoint/2010/main" val="5053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00AF9-CF45-8110-0149-A6E318F30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5B448-4CC3-737F-87A5-5E70C1A6A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63866-22A6-9768-10C1-1E144CEB8D32}"/>
              </a:ext>
            </a:extLst>
          </p:cNvPr>
          <p:cNvSpPr>
            <a:spLocks noGrp="1"/>
          </p:cNvSpPr>
          <p:nvPr>
            <p:ph type="body" idx="1"/>
          </p:nvPr>
        </p:nvSpPr>
        <p:spPr/>
        <p:txBody>
          <a:bodyPr/>
          <a:lstStyle/>
          <a:p>
            <a:r>
              <a:rPr lang="en-US" dirty="0"/>
              <a:t>This abstract is color coded to highlight specific sections in a more visual manner. </a:t>
            </a:r>
          </a:p>
        </p:txBody>
      </p:sp>
      <p:sp>
        <p:nvSpPr>
          <p:cNvPr id="4" name="Slide Number Placeholder 3">
            <a:extLst>
              <a:ext uri="{FF2B5EF4-FFF2-40B4-BE49-F238E27FC236}">
                <a16:creationId xmlns:a16="http://schemas.microsoft.com/office/drawing/2014/main" id="{EF6CD4C7-63FB-5F6D-ACFB-45CE126A9D69}"/>
              </a:ext>
            </a:extLst>
          </p:cNvPr>
          <p:cNvSpPr>
            <a:spLocks noGrp="1"/>
          </p:cNvSpPr>
          <p:nvPr>
            <p:ph type="sldNum" sz="quarter" idx="5"/>
          </p:nvPr>
        </p:nvSpPr>
        <p:spPr/>
        <p:txBody>
          <a:bodyPr/>
          <a:lstStyle/>
          <a:p>
            <a:fld id="{F1A3B913-2241-49C2-AD84-BE69773774CD}" type="slidenum">
              <a:rPr lang="en-US" smtClean="0"/>
              <a:t>10</a:t>
            </a:fld>
            <a:endParaRPr lang="en-US"/>
          </a:p>
        </p:txBody>
      </p:sp>
    </p:spTree>
    <p:extLst>
      <p:ext uri="{BB962C8B-B14F-4D97-AF65-F5344CB8AC3E}">
        <p14:creationId xmlns:p14="http://schemas.microsoft.com/office/powerpoint/2010/main" val="654705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p:nvPicPr>
        <p:blipFill>
          <a:blip r:embed="rId2"/>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p:nvSpPr>
        <p:spPr>
          <a:xfrm>
            <a:off x="9954708"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1023257" y="2077279"/>
            <a:ext cx="9525473"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1023257" y="2629340"/>
            <a:ext cx="9525473"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1023257" y="3093721"/>
            <a:ext cx="9525473"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8" name="Picture 7">
            <a:extLst>
              <a:ext uri="{FF2B5EF4-FFF2-40B4-BE49-F238E27FC236}">
                <a16:creationId xmlns:a16="http://schemas.microsoft.com/office/drawing/2014/main" id="{6E2BA7AE-19C9-BFBF-4A92-5644BAE310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3257" y="5882004"/>
            <a:ext cx="4318000" cy="457200"/>
          </a:xfrm>
          <a:prstGeom prst="rect">
            <a:avLst/>
          </a:prstGeom>
        </p:spPr>
      </p:pic>
    </p:spTree>
    <p:extLst>
      <p:ext uri="{BB962C8B-B14F-4D97-AF65-F5344CB8AC3E}">
        <p14:creationId xmlns:p14="http://schemas.microsoft.com/office/powerpoint/2010/main" val="266756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4" y="3652274"/>
            <a:ext cx="5469743"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3" y="1543325"/>
            <a:ext cx="54697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6275946" y="1543325"/>
            <a:ext cx="545872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6264930" y="3652273"/>
            <a:ext cx="5469743"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AE2557FB-F18B-4C7D-9666-1565D663DB9C}" type="slidenum">
              <a:rPr lang="en-US" smtClean="0"/>
              <a:t>‹#›</a:t>
            </a:fld>
            <a:endParaRPr lang="en-US"/>
          </a:p>
        </p:txBody>
      </p:sp>
      <p:pic>
        <p:nvPicPr>
          <p:cNvPr id="8" name="Picture 7">
            <a:extLst>
              <a:ext uri="{FF2B5EF4-FFF2-40B4-BE49-F238E27FC236}">
                <a16:creationId xmlns:a16="http://schemas.microsoft.com/office/drawing/2014/main" id="{77FC0BB5-DFAF-C0C4-FF4B-4E30D682FD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313" y="6185659"/>
            <a:ext cx="4330700" cy="469900"/>
          </a:xfrm>
          <a:prstGeom prst="rect">
            <a:avLst/>
          </a:prstGeom>
        </p:spPr>
      </p:pic>
    </p:spTree>
    <p:extLst>
      <p:ext uri="{BB962C8B-B14F-4D97-AF65-F5344CB8AC3E}">
        <p14:creationId xmlns:p14="http://schemas.microsoft.com/office/powerpoint/2010/main" val="25756985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5" y="3652274"/>
            <a:ext cx="353447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4" y="1543325"/>
            <a:ext cx="353447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336975" y="1543326"/>
            <a:ext cx="352736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325961" y="3652274"/>
            <a:ext cx="353447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8205605" y="1532309"/>
            <a:ext cx="352736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8194591" y="3641257"/>
            <a:ext cx="353447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AE2557FB-F18B-4C7D-9666-1565D663DB9C}" type="slidenum">
              <a:rPr lang="en-US" smtClean="0"/>
              <a:t>‹#›</a:t>
            </a:fld>
            <a:endParaRPr lang="en-US"/>
          </a:p>
        </p:txBody>
      </p:sp>
      <p:pic>
        <p:nvPicPr>
          <p:cNvPr id="8" name="Picture 7">
            <a:extLst>
              <a:ext uri="{FF2B5EF4-FFF2-40B4-BE49-F238E27FC236}">
                <a16:creationId xmlns:a16="http://schemas.microsoft.com/office/drawing/2014/main" id="{B8DB8E4F-2406-075A-A3C0-7398136E39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932" y="6274384"/>
            <a:ext cx="4330700" cy="469900"/>
          </a:xfrm>
          <a:prstGeom prst="rect">
            <a:avLst/>
          </a:prstGeom>
        </p:spPr>
      </p:pic>
    </p:spTree>
    <p:extLst>
      <p:ext uri="{BB962C8B-B14F-4D97-AF65-F5344CB8AC3E}">
        <p14:creationId xmlns:p14="http://schemas.microsoft.com/office/powerpoint/2010/main" val="377541681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457203" y="457200"/>
            <a:ext cx="4314823"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457203" y="1570385"/>
            <a:ext cx="4314823"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5071873" y="457200"/>
            <a:ext cx="6662927"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AE2557FB-F18B-4C7D-9666-1565D663DB9C}" type="slidenum">
              <a:rPr lang="en-US" smtClean="0"/>
              <a:t>‹#›</a:t>
            </a:fld>
            <a:endParaRPr lang="en-US"/>
          </a:p>
        </p:txBody>
      </p:sp>
      <p:pic>
        <p:nvPicPr>
          <p:cNvPr id="5" name="Picture 4">
            <a:extLst>
              <a:ext uri="{FF2B5EF4-FFF2-40B4-BE49-F238E27FC236}">
                <a16:creationId xmlns:a16="http://schemas.microsoft.com/office/drawing/2014/main" id="{221A0C39-F857-BDB3-39FA-EF5B2E559C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6" y="6003096"/>
            <a:ext cx="4330700" cy="469900"/>
          </a:xfrm>
          <a:prstGeom prst="rect">
            <a:avLst/>
          </a:prstGeom>
        </p:spPr>
      </p:pic>
    </p:spTree>
    <p:extLst>
      <p:ext uri="{BB962C8B-B14F-4D97-AF65-F5344CB8AC3E}">
        <p14:creationId xmlns:p14="http://schemas.microsoft.com/office/powerpoint/2010/main" val="31200318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46314" y="1543323"/>
            <a:ext cx="5458727"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6286963" y="1543323"/>
            <a:ext cx="5458727"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AE2557FB-F18B-4C7D-9666-1565D663DB9C}" type="slidenum">
              <a:rPr lang="en-US" smtClean="0"/>
              <a:t>‹#›</a:t>
            </a:fld>
            <a:endParaRPr lang="en-US"/>
          </a:p>
        </p:txBody>
      </p:sp>
      <p:pic>
        <p:nvPicPr>
          <p:cNvPr id="2" name="Picture 1">
            <a:extLst>
              <a:ext uri="{FF2B5EF4-FFF2-40B4-BE49-F238E27FC236}">
                <a16:creationId xmlns:a16="http://schemas.microsoft.com/office/drawing/2014/main" id="{652635E6-832F-3AD9-C9B6-B6E242F946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314" y="6055484"/>
            <a:ext cx="4330700" cy="469900"/>
          </a:xfrm>
          <a:prstGeom prst="rect">
            <a:avLst/>
          </a:prstGeom>
        </p:spPr>
      </p:pic>
    </p:spTree>
    <p:extLst>
      <p:ext uri="{BB962C8B-B14F-4D97-AF65-F5344CB8AC3E}">
        <p14:creationId xmlns:p14="http://schemas.microsoft.com/office/powerpoint/2010/main" val="6672665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68087" y="1543325"/>
            <a:ext cx="586267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6615761" y="1543322"/>
            <a:ext cx="5129927"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3486578" y="3795306"/>
            <a:ext cx="2844188"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68087" y="3795304"/>
            <a:ext cx="2844188"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AE2557FB-F18B-4C7D-9666-1565D663DB9C}" type="slidenum">
              <a:rPr lang="en-US" smtClean="0"/>
              <a:t>‹#›</a:t>
            </a:fld>
            <a:endParaRPr lang="en-US"/>
          </a:p>
        </p:txBody>
      </p:sp>
      <p:pic>
        <p:nvPicPr>
          <p:cNvPr id="2" name="Picture 1">
            <a:extLst>
              <a:ext uri="{FF2B5EF4-FFF2-40B4-BE49-F238E27FC236}">
                <a16:creationId xmlns:a16="http://schemas.microsoft.com/office/drawing/2014/main" id="{19698D45-8D00-35AF-24D9-2470F34FCB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085" y="6003096"/>
            <a:ext cx="4330700" cy="469900"/>
          </a:xfrm>
          <a:prstGeom prst="rect">
            <a:avLst/>
          </a:prstGeom>
        </p:spPr>
      </p:pic>
    </p:spTree>
    <p:extLst>
      <p:ext uri="{BB962C8B-B14F-4D97-AF65-F5344CB8AC3E}">
        <p14:creationId xmlns:p14="http://schemas.microsoft.com/office/powerpoint/2010/main" val="14169124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35428" y="3292036"/>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57201" y="1406232"/>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4325105" y="1406232"/>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8214781" y="1406232"/>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4303332" y="3292036"/>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8214780" y="3292036"/>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413656" y="5685387"/>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435429" y="3799583"/>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4303333" y="3799583"/>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8193009" y="3799583"/>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4281560" y="5685387"/>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8193008" y="5685387"/>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AE2557FB-F18B-4C7D-9666-1565D663DB9C}" type="slidenum">
              <a:rPr lang="en-US" smtClean="0"/>
              <a:t>‹#›</a:t>
            </a:fld>
            <a:endParaRPr lang="en-US"/>
          </a:p>
        </p:txBody>
      </p:sp>
      <p:pic>
        <p:nvPicPr>
          <p:cNvPr id="2" name="Picture 1">
            <a:extLst>
              <a:ext uri="{FF2B5EF4-FFF2-40B4-BE49-F238E27FC236}">
                <a16:creationId xmlns:a16="http://schemas.microsoft.com/office/drawing/2014/main" id="{F88AEF31-56D2-0927-95E3-0120EE92D6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085" y="6186493"/>
            <a:ext cx="4330700" cy="469900"/>
          </a:xfrm>
          <a:prstGeom prst="rect">
            <a:avLst/>
          </a:prstGeom>
        </p:spPr>
      </p:pic>
    </p:spTree>
    <p:extLst>
      <p:ext uri="{BB962C8B-B14F-4D97-AF65-F5344CB8AC3E}">
        <p14:creationId xmlns:p14="http://schemas.microsoft.com/office/powerpoint/2010/main" val="1804218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5" y="1542764"/>
            <a:ext cx="261101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344063" y="1542764"/>
            <a:ext cx="2605756"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236554" y="1542764"/>
            <a:ext cx="2605756"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9129043" y="1542764"/>
            <a:ext cx="2605756"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843622" y="3651152"/>
            <a:ext cx="261101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4741370" y="3651152"/>
            <a:ext cx="2605756"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7633859" y="3651152"/>
            <a:ext cx="2605756"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AE2557FB-F18B-4C7D-9666-1565D663DB9C}" type="slidenum">
              <a:rPr lang="en-US" smtClean="0"/>
              <a:t>‹#›</a:t>
            </a:fld>
            <a:endParaRPr lang="en-US"/>
          </a:p>
        </p:txBody>
      </p:sp>
      <p:pic>
        <p:nvPicPr>
          <p:cNvPr id="6" name="Picture 5">
            <a:extLst>
              <a:ext uri="{FF2B5EF4-FFF2-40B4-BE49-F238E27FC236}">
                <a16:creationId xmlns:a16="http://schemas.microsoft.com/office/drawing/2014/main" id="{38649294-6B53-9EFB-A04D-B6AC35970C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241" y="6185659"/>
            <a:ext cx="4330700" cy="469900"/>
          </a:xfrm>
          <a:prstGeom prst="rect">
            <a:avLst/>
          </a:prstGeom>
        </p:spPr>
      </p:pic>
    </p:spTree>
    <p:extLst>
      <p:ext uri="{BB962C8B-B14F-4D97-AF65-F5344CB8AC3E}">
        <p14:creationId xmlns:p14="http://schemas.microsoft.com/office/powerpoint/2010/main" val="322835009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7" y="1643075"/>
            <a:ext cx="5212813"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521987" y="3884039"/>
            <a:ext cx="5212813"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6" y="1643074"/>
            <a:ext cx="5745165"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p:nvSpPr>
        <p:spPr>
          <a:xfrm>
            <a:off x="6521987" y="3395951"/>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6521727" y="3395951"/>
            <a:ext cx="5212943"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p:nvSpPr>
        <p:spPr>
          <a:xfrm>
            <a:off x="6521856" y="5636915"/>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6521727" y="5636915"/>
            <a:ext cx="5212813"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AE2557FB-F18B-4C7D-9666-1565D663DB9C}" type="slidenum">
              <a:rPr lang="en-US" smtClean="0"/>
              <a:t>‹#›</a:t>
            </a:fld>
            <a:endParaRPr lang="en-US"/>
          </a:p>
        </p:txBody>
      </p:sp>
      <p:pic>
        <p:nvPicPr>
          <p:cNvPr id="9" name="Picture 8">
            <a:extLst>
              <a:ext uri="{FF2B5EF4-FFF2-40B4-BE49-F238E27FC236}">
                <a16:creationId xmlns:a16="http://schemas.microsoft.com/office/drawing/2014/main" id="{54390FD0-5FE2-915D-704B-02CEC25E6E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316" y="6125812"/>
            <a:ext cx="4330700" cy="469900"/>
          </a:xfrm>
          <a:prstGeom prst="rect">
            <a:avLst/>
          </a:prstGeom>
        </p:spPr>
      </p:pic>
    </p:spTree>
    <p:extLst>
      <p:ext uri="{BB962C8B-B14F-4D97-AF65-F5344CB8AC3E}">
        <p14:creationId xmlns:p14="http://schemas.microsoft.com/office/powerpoint/2010/main" val="25868287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7" y="1643075"/>
            <a:ext cx="5212813"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9287219" y="3884039"/>
            <a:ext cx="244758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6521987" y="3879120"/>
            <a:ext cx="2528916"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6" y="1643074"/>
            <a:ext cx="5745165"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p:nvSpPr>
        <p:spPr>
          <a:xfrm>
            <a:off x="6521987" y="3395951"/>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6571823" y="3395951"/>
            <a:ext cx="516284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p:nvSpPr>
        <p:spPr>
          <a:xfrm>
            <a:off x="6512817" y="5631999"/>
            <a:ext cx="2512331"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6562653" y="5631999"/>
            <a:ext cx="2488248"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p:nvSpPr>
        <p:spPr>
          <a:xfrm>
            <a:off x="9287219" y="5641705"/>
            <a:ext cx="2431941"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9337055" y="5641705"/>
            <a:ext cx="2408631"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AE2557FB-F18B-4C7D-9666-1565D663DB9C}" type="slidenum">
              <a:rPr lang="en-US" smtClean="0"/>
              <a:t>‹#›</a:t>
            </a:fld>
            <a:endParaRPr lang="en-US"/>
          </a:p>
        </p:txBody>
      </p:sp>
      <p:pic>
        <p:nvPicPr>
          <p:cNvPr id="14" name="Picture 13">
            <a:extLst>
              <a:ext uri="{FF2B5EF4-FFF2-40B4-BE49-F238E27FC236}">
                <a16:creationId xmlns:a16="http://schemas.microsoft.com/office/drawing/2014/main" id="{1A0769B4-79D8-56F4-840D-21B538F598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316" y="6185659"/>
            <a:ext cx="4330700" cy="469900"/>
          </a:xfrm>
          <a:prstGeom prst="rect">
            <a:avLst/>
          </a:prstGeom>
        </p:spPr>
      </p:pic>
    </p:spTree>
    <p:extLst>
      <p:ext uri="{BB962C8B-B14F-4D97-AF65-F5344CB8AC3E}">
        <p14:creationId xmlns:p14="http://schemas.microsoft.com/office/powerpoint/2010/main" val="193971224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p:nvSpPr>
        <p:spPr>
          <a:xfrm>
            <a:off x="7938476" y="1315896"/>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p:nvSpPr>
        <p:spPr>
          <a:xfrm>
            <a:off x="4420957" y="1315897"/>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p:nvSpPr>
        <p:spPr>
          <a:xfrm>
            <a:off x="903437" y="1315897"/>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903506" y="1436470"/>
            <a:ext cx="3319463"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1101944" y="4045824"/>
            <a:ext cx="2951163"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4421285" y="1436470"/>
            <a:ext cx="3319463"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4619721" y="4045824"/>
            <a:ext cx="2951163"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7938803" y="1433920"/>
            <a:ext cx="3319463"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8137241" y="4043274"/>
            <a:ext cx="2951163"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1101944" y="2040674"/>
            <a:ext cx="2951163"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4619721" y="2040673"/>
            <a:ext cx="2951163"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8137241" y="2040672"/>
            <a:ext cx="2951163"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AE2557FB-F18B-4C7D-9666-1565D663DB9C}" type="slidenum">
              <a:rPr lang="en-US" smtClean="0"/>
              <a:t>‹#›</a:t>
            </a:fld>
            <a:endParaRPr lang="en-US"/>
          </a:p>
        </p:txBody>
      </p:sp>
      <p:pic>
        <p:nvPicPr>
          <p:cNvPr id="2" name="Picture 1">
            <a:extLst>
              <a:ext uri="{FF2B5EF4-FFF2-40B4-BE49-F238E27FC236}">
                <a16:creationId xmlns:a16="http://schemas.microsoft.com/office/drawing/2014/main" id="{ED8B2ECB-57A1-019F-4B2A-184E8F3B7B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085" y="6185659"/>
            <a:ext cx="4330700" cy="469900"/>
          </a:xfrm>
          <a:prstGeom prst="rect">
            <a:avLst/>
          </a:prstGeom>
        </p:spPr>
      </p:pic>
    </p:spTree>
    <p:extLst>
      <p:ext uri="{BB962C8B-B14F-4D97-AF65-F5344CB8AC3E}">
        <p14:creationId xmlns:p14="http://schemas.microsoft.com/office/powerpoint/2010/main" val="209373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p:nvPicPr>
        <p:blipFill>
          <a:blip r:embed="rId2"/>
          <a:stretch>
            <a:fillRect/>
          </a:stretch>
        </p:blipFill>
        <p:spPr>
          <a:xfrm>
            <a:off x="9956800" y="0"/>
            <a:ext cx="22352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1023257" y="2017644"/>
            <a:ext cx="957848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1023257" y="2617148"/>
            <a:ext cx="957848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1023257" y="3079276"/>
            <a:ext cx="957848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12" name="Picture 11">
            <a:extLst>
              <a:ext uri="{FF2B5EF4-FFF2-40B4-BE49-F238E27FC236}">
                <a16:creationId xmlns:a16="http://schemas.microsoft.com/office/drawing/2014/main" id="{5A8122EE-78FC-531A-CE31-4E2F63F40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868" y="6098238"/>
            <a:ext cx="4330700" cy="469900"/>
          </a:xfrm>
          <a:prstGeom prst="rect">
            <a:avLst/>
          </a:prstGeom>
        </p:spPr>
      </p:pic>
    </p:spTree>
    <p:extLst>
      <p:ext uri="{BB962C8B-B14F-4D97-AF65-F5344CB8AC3E}">
        <p14:creationId xmlns:p14="http://schemas.microsoft.com/office/powerpoint/2010/main" val="334059035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p:nvSpPr>
        <p:spPr>
          <a:xfrm>
            <a:off x="7938216" y="1315894"/>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p:nvSpPr>
        <p:spPr>
          <a:xfrm>
            <a:off x="4420697" y="1315895"/>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p:nvSpPr>
        <p:spPr>
          <a:xfrm>
            <a:off x="903179" y="1315896"/>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903247" y="1436468"/>
            <a:ext cx="3319463"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4421026" y="1436468"/>
            <a:ext cx="3319463"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7938545" y="1433918"/>
            <a:ext cx="3319463"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1101685" y="2040672"/>
            <a:ext cx="2951163"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4604881" y="2065260"/>
            <a:ext cx="2951163"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1101685" y="4045822"/>
            <a:ext cx="2951163"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4619463" y="4045822"/>
            <a:ext cx="2951163"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8136981" y="4043272"/>
            <a:ext cx="2951163"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8129415" y="2071426"/>
            <a:ext cx="2951163"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AE2557FB-F18B-4C7D-9666-1565D663DB9C}" type="slidenum">
              <a:rPr lang="en-US" smtClean="0"/>
              <a:t>‹#›</a:t>
            </a:fld>
            <a:endParaRPr lang="en-US"/>
          </a:p>
        </p:txBody>
      </p:sp>
      <p:pic>
        <p:nvPicPr>
          <p:cNvPr id="3" name="Picture 2">
            <a:extLst>
              <a:ext uri="{FF2B5EF4-FFF2-40B4-BE49-F238E27FC236}">
                <a16:creationId xmlns:a16="http://schemas.microsoft.com/office/drawing/2014/main" id="{4D6E7D01-DC4B-6461-322D-B137359322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199" y="6185659"/>
            <a:ext cx="4330700" cy="469900"/>
          </a:xfrm>
          <a:prstGeom prst="rect">
            <a:avLst/>
          </a:prstGeom>
        </p:spPr>
      </p:pic>
    </p:spTree>
    <p:extLst>
      <p:ext uri="{BB962C8B-B14F-4D97-AF65-F5344CB8AC3E}">
        <p14:creationId xmlns:p14="http://schemas.microsoft.com/office/powerpoint/2010/main" val="3582966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p:nvSpPr>
        <p:spPr>
          <a:xfrm>
            <a:off x="1008585" y="1660596"/>
            <a:ext cx="1918020"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p:nvSpPr>
        <p:spPr>
          <a:xfrm>
            <a:off x="1011341" y="2160555"/>
            <a:ext cx="1915265"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p:nvSpPr>
        <p:spPr>
          <a:xfrm>
            <a:off x="3045438" y="1660596"/>
            <a:ext cx="1918020"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p:nvSpPr>
        <p:spPr>
          <a:xfrm>
            <a:off x="3048193" y="2160555"/>
            <a:ext cx="1915265"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p:nvSpPr>
        <p:spPr>
          <a:xfrm>
            <a:off x="5082291" y="1660596"/>
            <a:ext cx="1918020"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p:nvSpPr>
        <p:spPr>
          <a:xfrm>
            <a:off x="5085046" y="2160555"/>
            <a:ext cx="1915265"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p:nvSpPr>
        <p:spPr>
          <a:xfrm>
            <a:off x="7119143" y="1660596"/>
            <a:ext cx="1918020"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p:nvSpPr>
        <p:spPr>
          <a:xfrm>
            <a:off x="7121900" y="2160555"/>
            <a:ext cx="1915265"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p:nvSpPr>
        <p:spPr>
          <a:xfrm>
            <a:off x="9155999" y="1660596"/>
            <a:ext cx="1918020"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p:nvSpPr>
        <p:spPr>
          <a:xfrm>
            <a:off x="9158754" y="2160555"/>
            <a:ext cx="1915265"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1008584" y="1783909"/>
            <a:ext cx="1918019"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3045437" y="1768552"/>
            <a:ext cx="1918019"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5082291" y="1768552"/>
            <a:ext cx="1918019"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7119144" y="1768552"/>
            <a:ext cx="1918019"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9156000" y="1770870"/>
            <a:ext cx="1918019"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1117983" y="2312717"/>
            <a:ext cx="1658269"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3175312" y="2299864"/>
            <a:ext cx="1658269"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5212166" y="2298292"/>
            <a:ext cx="1658269"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7249019" y="2298292"/>
            <a:ext cx="1658269"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9285874" y="2312717"/>
            <a:ext cx="1658269"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AE2557FB-F18B-4C7D-9666-1565D663DB9C}" type="slidenum">
              <a:rPr lang="en-US" smtClean="0"/>
              <a:t>‹#›</a:t>
            </a:fld>
            <a:endParaRPr lang="en-US"/>
          </a:p>
        </p:txBody>
      </p:sp>
      <p:pic>
        <p:nvPicPr>
          <p:cNvPr id="4" name="Picture 3">
            <a:extLst>
              <a:ext uri="{FF2B5EF4-FFF2-40B4-BE49-F238E27FC236}">
                <a16:creationId xmlns:a16="http://schemas.microsoft.com/office/drawing/2014/main" id="{827330AC-F11A-DC0F-1610-BE4F3E95C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199" y="5999611"/>
            <a:ext cx="4330700" cy="469900"/>
          </a:xfrm>
          <a:prstGeom prst="rect">
            <a:avLst/>
          </a:prstGeom>
        </p:spPr>
      </p:pic>
    </p:spTree>
    <p:extLst>
      <p:ext uri="{BB962C8B-B14F-4D97-AF65-F5344CB8AC3E}">
        <p14:creationId xmlns:p14="http://schemas.microsoft.com/office/powerpoint/2010/main" val="236485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4"/>
            <a:ext cx="6581615"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p:nvSpPr>
        <p:spPr>
          <a:xfrm>
            <a:off x="0" y="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1142006" y="891153"/>
            <a:ext cx="3932237"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6" y="2491353"/>
            <a:ext cx="3932237" cy="3335706"/>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AE2557FB-F18B-4C7D-9666-1565D663DB9C}" type="slidenum">
              <a:rPr lang="en-US" smtClean="0"/>
              <a:t>‹#›</a:t>
            </a:fld>
            <a:endParaRPr lang="en-US"/>
          </a:p>
        </p:txBody>
      </p:sp>
      <p:pic>
        <p:nvPicPr>
          <p:cNvPr id="4" name="Picture 3">
            <a:extLst>
              <a:ext uri="{FF2B5EF4-FFF2-40B4-BE49-F238E27FC236}">
                <a16:creationId xmlns:a16="http://schemas.microsoft.com/office/drawing/2014/main" id="{6598870A-0A1D-5402-837B-CFEABB44E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293" y="6015796"/>
            <a:ext cx="4318000" cy="457200"/>
          </a:xfrm>
          <a:prstGeom prst="rect">
            <a:avLst/>
          </a:prstGeom>
        </p:spPr>
      </p:pic>
    </p:spTree>
    <p:extLst>
      <p:ext uri="{BB962C8B-B14F-4D97-AF65-F5344CB8AC3E}">
        <p14:creationId xmlns:p14="http://schemas.microsoft.com/office/powerpoint/2010/main" val="2496839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4"/>
            <a:ext cx="6581615"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p:nvSpPr>
        <p:spPr>
          <a:xfrm>
            <a:off x="1" y="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1142006" y="891153"/>
            <a:ext cx="3932237"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6" y="2491353"/>
            <a:ext cx="3932237" cy="3475494"/>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AE2557FB-F18B-4C7D-9666-1565D663DB9C}" type="slidenum">
              <a:rPr lang="en-US" smtClean="0"/>
              <a:t>‹#›</a:t>
            </a:fld>
            <a:endParaRPr lang="en-US"/>
          </a:p>
        </p:txBody>
      </p:sp>
      <p:pic>
        <p:nvPicPr>
          <p:cNvPr id="4" name="Picture 3">
            <a:extLst>
              <a:ext uri="{FF2B5EF4-FFF2-40B4-BE49-F238E27FC236}">
                <a16:creationId xmlns:a16="http://schemas.microsoft.com/office/drawing/2014/main" id="{5ECCF010-6FD3-33CA-B81B-8C260AF3C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187" y="6055484"/>
            <a:ext cx="4330700" cy="469900"/>
          </a:xfrm>
          <a:prstGeom prst="rect">
            <a:avLst/>
          </a:prstGeom>
        </p:spPr>
      </p:pic>
    </p:spTree>
    <p:extLst>
      <p:ext uri="{BB962C8B-B14F-4D97-AF65-F5344CB8AC3E}">
        <p14:creationId xmlns:p14="http://schemas.microsoft.com/office/powerpoint/2010/main" val="1772833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p:nvPicPr>
        <p:blipFill>
          <a:blip r:embed="rId2"/>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p:nvSpPr>
        <p:spPr>
          <a:xfrm>
            <a:off x="9954708"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805071" y="2466282"/>
            <a:ext cx="7981645"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924341" y="3434012"/>
            <a:ext cx="7874567"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4" name="Picture 3">
            <a:extLst>
              <a:ext uri="{FF2B5EF4-FFF2-40B4-BE49-F238E27FC236}">
                <a16:creationId xmlns:a16="http://schemas.microsoft.com/office/drawing/2014/main" id="{64C63151-5C25-6584-823A-003B560BE9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293" y="6015796"/>
            <a:ext cx="4318000" cy="457200"/>
          </a:xfrm>
          <a:prstGeom prst="rect">
            <a:avLst/>
          </a:prstGeom>
        </p:spPr>
      </p:pic>
    </p:spTree>
    <p:extLst>
      <p:ext uri="{BB962C8B-B14F-4D97-AF65-F5344CB8AC3E}">
        <p14:creationId xmlns:p14="http://schemas.microsoft.com/office/powerpoint/2010/main" val="3832066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p:nvPicPr>
        <p:blipFill>
          <a:blip r:embed="rId2"/>
          <a:stretch>
            <a:fillRect/>
          </a:stretch>
        </p:blipFill>
        <p:spPr>
          <a:xfrm>
            <a:off x="9956800" y="0"/>
            <a:ext cx="22352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805071" y="2466282"/>
            <a:ext cx="7981645"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924341" y="3434012"/>
            <a:ext cx="7874567"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4" name="Picture 3">
            <a:extLst>
              <a:ext uri="{FF2B5EF4-FFF2-40B4-BE49-F238E27FC236}">
                <a16:creationId xmlns:a16="http://schemas.microsoft.com/office/drawing/2014/main" id="{DF40D3E8-5095-2F6F-73B8-A9BB52CA4D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187" y="6055484"/>
            <a:ext cx="4330700" cy="469900"/>
          </a:xfrm>
          <a:prstGeom prst="rect">
            <a:avLst/>
          </a:prstGeom>
        </p:spPr>
      </p:pic>
    </p:spTree>
    <p:extLst>
      <p:ext uri="{BB962C8B-B14F-4D97-AF65-F5344CB8AC3E}">
        <p14:creationId xmlns:p14="http://schemas.microsoft.com/office/powerpoint/2010/main" val="257926035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Slide - Copy">
    <p:bg>
      <p:bgPr>
        <a:solidFill>
          <a:schemeClr val="accent4"/>
        </a:solidFill>
        <a:effectLst/>
      </p:bgPr>
    </p:bg>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blackWhite">
          <a:xfrm>
            <a:off x="1489619"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489618"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428620"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4B20E602-D0D8-4E96-9BDA-490EC783DD76}" type="datetimeFigureOut">
              <a:rPr lang="en-US" smtClean="0"/>
              <a:t>11/17/25</a:t>
            </a:fld>
            <a:endParaRPr lang="en-US"/>
          </a:p>
        </p:txBody>
      </p: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1783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AE2557FB-F18B-4C7D-9666-1565D663DB9C}" type="slidenum">
              <a:rPr lang="en-US" smtClean="0"/>
              <a:t>‹#›</a:t>
            </a:fld>
            <a:endParaRPr lang="en-US"/>
          </a:p>
        </p:txBody>
      </p:sp>
    </p:spTree>
    <p:extLst>
      <p:ext uri="{BB962C8B-B14F-4D97-AF65-F5344CB8AC3E}">
        <p14:creationId xmlns:p14="http://schemas.microsoft.com/office/powerpoint/2010/main" val="4009218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12192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478972" y="5049078"/>
            <a:ext cx="11266715" cy="685801"/>
          </a:xfrm>
        </p:spPr>
        <p:txBody>
          <a:bodyPr>
            <a:normAutofit/>
          </a:bodyPr>
          <a:lstStyle>
            <a:lvl1pPr algn="ctr">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478972" y="5754758"/>
            <a:ext cx="11266715"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AE2557FB-F18B-4C7D-9666-1565D663DB9C}" type="slidenum">
              <a:rPr lang="en-US" smtClean="0"/>
              <a:t>‹#›</a:t>
            </a:fld>
            <a:endParaRPr lang="en-US"/>
          </a:p>
        </p:txBody>
      </p:sp>
      <p:pic>
        <p:nvPicPr>
          <p:cNvPr id="4" name="Picture 3">
            <a:extLst>
              <a:ext uri="{FF2B5EF4-FFF2-40B4-BE49-F238E27FC236}">
                <a16:creationId xmlns:a16="http://schemas.microsoft.com/office/drawing/2014/main" id="{AA8389E8-9CDB-D8FE-D247-648B5B560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199" y="6238046"/>
            <a:ext cx="4330700" cy="469900"/>
          </a:xfrm>
          <a:prstGeom prst="rect">
            <a:avLst/>
          </a:prstGeom>
        </p:spPr>
      </p:pic>
    </p:spTree>
    <p:extLst>
      <p:ext uri="{BB962C8B-B14F-4D97-AF65-F5344CB8AC3E}">
        <p14:creationId xmlns:p14="http://schemas.microsoft.com/office/powerpoint/2010/main" val="257578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12192000" cy="6892463"/>
          </a:xfrm>
          <a:ln>
            <a:noFill/>
          </a:ln>
        </p:spPr>
        <p:txBody>
          <a:bodyPr/>
          <a:lstStyle/>
          <a:p>
            <a:r>
              <a:rPr lang="en-US"/>
              <a:t>Click icon to add picture</a:t>
            </a:r>
          </a:p>
        </p:txBody>
      </p:sp>
      <p:pic>
        <p:nvPicPr>
          <p:cNvPr id="2" name="Picture 1">
            <a:extLst>
              <a:ext uri="{FF2B5EF4-FFF2-40B4-BE49-F238E27FC236}">
                <a16:creationId xmlns:a16="http://schemas.microsoft.com/office/drawing/2014/main" id="{6B00FC45-A348-2FDE-03D2-F357765BEA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10" y="6080309"/>
            <a:ext cx="4330700" cy="469900"/>
          </a:xfrm>
          <a:prstGeom prst="rect">
            <a:avLst/>
          </a:prstGeom>
        </p:spPr>
      </p:pic>
    </p:spTree>
    <p:extLst>
      <p:ext uri="{BB962C8B-B14F-4D97-AF65-F5344CB8AC3E}">
        <p14:creationId xmlns:p14="http://schemas.microsoft.com/office/powerpoint/2010/main" val="73400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with Cop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201" y="1543324"/>
            <a:ext cx="11266713"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AE2557FB-F18B-4C7D-9666-1565D663DB9C}" type="slidenum">
              <a:rPr lang="en-US" smtClean="0"/>
              <a:t>‹#›</a:t>
            </a:fld>
            <a:endParaRPr lang="en-US"/>
          </a:p>
        </p:txBody>
      </p:sp>
      <p:pic>
        <p:nvPicPr>
          <p:cNvPr id="2" name="Picture 1">
            <a:extLst>
              <a:ext uri="{FF2B5EF4-FFF2-40B4-BE49-F238E27FC236}">
                <a16:creationId xmlns:a16="http://schemas.microsoft.com/office/drawing/2014/main" id="{93C6E1BC-ECD4-DC91-667F-190B1EDFCD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085" y="6185659"/>
            <a:ext cx="4330700" cy="469900"/>
          </a:xfrm>
          <a:prstGeom prst="rect">
            <a:avLst/>
          </a:prstGeom>
        </p:spPr>
      </p:pic>
    </p:spTree>
    <p:extLst>
      <p:ext uri="{BB962C8B-B14F-4D97-AF65-F5344CB8AC3E}">
        <p14:creationId xmlns:p14="http://schemas.microsoft.com/office/powerpoint/2010/main" val="22707896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201" y="1543324"/>
            <a:ext cx="11266713"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AE2557FB-F18B-4C7D-9666-1565D663DB9C}" type="slidenum">
              <a:rPr lang="en-US" smtClean="0"/>
              <a:t>‹#›</a:t>
            </a:fld>
            <a:endParaRPr lang="en-US"/>
          </a:p>
        </p:txBody>
      </p:sp>
      <p:pic>
        <p:nvPicPr>
          <p:cNvPr id="2" name="Picture 1">
            <a:extLst>
              <a:ext uri="{FF2B5EF4-FFF2-40B4-BE49-F238E27FC236}">
                <a16:creationId xmlns:a16="http://schemas.microsoft.com/office/drawing/2014/main" id="{D94BF229-034D-431A-4C11-DEEB4DFEE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085" y="6185659"/>
            <a:ext cx="4330700" cy="469900"/>
          </a:xfrm>
          <a:prstGeom prst="rect">
            <a:avLst/>
          </a:prstGeom>
        </p:spPr>
      </p:pic>
    </p:spTree>
    <p:extLst>
      <p:ext uri="{BB962C8B-B14F-4D97-AF65-F5344CB8AC3E}">
        <p14:creationId xmlns:p14="http://schemas.microsoft.com/office/powerpoint/2010/main" val="212496106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468085" y="1543324"/>
            <a:ext cx="11266715"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AE2557FB-F18B-4C7D-9666-1565D663DB9C}" type="slidenum">
              <a:rPr lang="en-US" smtClean="0"/>
              <a:t>‹#›</a:t>
            </a:fld>
            <a:endParaRPr lang="en-US"/>
          </a:p>
        </p:txBody>
      </p:sp>
      <p:pic>
        <p:nvPicPr>
          <p:cNvPr id="6" name="Picture 5">
            <a:extLst>
              <a:ext uri="{FF2B5EF4-FFF2-40B4-BE49-F238E27FC236}">
                <a16:creationId xmlns:a16="http://schemas.microsoft.com/office/drawing/2014/main" id="{7FAD9F14-6ACC-0B16-16FA-2B213CA725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199" y="6185659"/>
            <a:ext cx="4330700" cy="469900"/>
          </a:xfrm>
          <a:prstGeom prst="rect">
            <a:avLst/>
          </a:prstGeom>
        </p:spPr>
      </p:pic>
    </p:spTree>
    <p:extLst>
      <p:ext uri="{BB962C8B-B14F-4D97-AF65-F5344CB8AC3E}">
        <p14:creationId xmlns:p14="http://schemas.microsoft.com/office/powerpoint/2010/main" val="370225437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8" y="1543324"/>
            <a:ext cx="5413169"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6309157" y="1543324"/>
            <a:ext cx="5425643"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AE2557FB-F18B-4C7D-9666-1565D663DB9C}" type="slidenum">
              <a:rPr lang="en-US" smtClean="0"/>
              <a:t>‹#›</a:t>
            </a:fld>
            <a:endParaRPr lang="en-US"/>
          </a:p>
        </p:txBody>
      </p:sp>
      <p:pic>
        <p:nvPicPr>
          <p:cNvPr id="3" name="Picture 2">
            <a:extLst>
              <a:ext uri="{FF2B5EF4-FFF2-40B4-BE49-F238E27FC236}">
                <a16:creationId xmlns:a16="http://schemas.microsoft.com/office/drawing/2014/main" id="{B8CC6114-B2E4-00CE-6283-5D6D2D1F5F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085" y="6185659"/>
            <a:ext cx="4330700" cy="469900"/>
          </a:xfrm>
          <a:prstGeom prst="rect">
            <a:avLst/>
          </a:prstGeom>
        </p:spPr>
      </p:pic>
    </p:spTree>
    <p:extLst>
      <p:ext uri="{BB962C8B-B14F-4D97-AF65-F5344CB8AC3E}">
        <p14:creationId xmlns:p14="http://schemas.microsoft.com/office/powerpoint/2010/main" val="13283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8" y="1543324"/>
            <a:ext cx="3507565"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4342218" y="1543324"/>
            <a:ext cx="3507565"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8243138" y="1543324"/>
            <a:ext cx="3507565"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AE2557FB-F18B-4C7D-9666-1565D663DB9C}" type="slidenum">
              <a:rPr lang="en-US" smtClean="0"/>
              <a:t>‹#›</a:t>
            </a:fld>
            <a:endParaRPr lang="en-US"/>
          </a:p>
        </p:txBody>
      </p:sp>
      <p:pic>
        <p:nvPicPr>
          <p:cNvPr id="4" name="Picture 3">
            <a:extLst>
              <a:ext uri="{FF2B5EF4-FFF2-40B4-BE49-F238E27FC236}">
                <a16:creationId xmlns:a16="http://schemas.microsoft.com/office/drawing/2014/main" id="{8E54930B-B002-2A1C-80D1-582C3C94EC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199" y="5966730"/>
            <a:ext cx="4330700" cy="469900"/>
          </a:xfrm>
          <a:prstGeom prst="rect">
            <a:avLst/>
          </a:prstGeom>
        </p:spPr>
      </p:pic>
    </p:spTree>
    <p:extLst>
      <p:ext uri="{BB962C8B-B14F-4D97-AF65-F5344CB8AC3E}">
        <p14:creationId xmlns:p14="http://schemas.microsoft.com/office/powerpoint/2010/main" val="157052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468085" y="385004"/>
            <a:ext cx="11266715"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468085" y="1192696"/>
            <a:ext cx="11266715"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10267952" y="6290434"/>
            <a:ext cx="14668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557FB-F18B-4C7D-9666-1565D663DB9C}" type="slidenum">
              <a:rPr lang="en-US" smtClean="0"/>
              <a:t>‹#›</a:t>
            </a:fld>
            <a:endParaRPr lang="en-US"/>
          </a:p>
        </p:txBody>
      </p:sp>
      <p:pic>
        <p:nvPicPr>
          <p:cNvPr id="4" name="Picture 3">
            <a:extLst>
              <a:ext uri="{FF2B5EF4-FFF2-40B4-BE49-F238E27FC236}">
                <a16:creationId xmlns:a16="http://schemas.microsoft.com/office/drawing/2014/main" id="{8724F75B-BB6B-2D97-7301-79A2634C7B84}"/>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06187" y="6055484"/>
            <a:ext cx="4330700" cy="469900"/>
          </a:xfrm>
          <a:prstGeom prst="rect">
            <a:avLst/>
          </a:prstGeom>
        </p:spPr>
      </p:pic>
    </p:spTree>
    <p:extLst>
      <p:ext uri="{BB962C8B-B14F-4D97-AF65-F5344CB8AC3E}">
        <p14:creationId xmlns:p14="http://schemas.microsoft.com/office/powerpoint/2010/main" val="4790011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5" r:id="rId26"/>
  </p:sldLayoutIdLst>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9_D87BEC51.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mailto:owl@owl.english.purdue.edu"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microsoft.com/office/2018/10/relationships/comments" Target="../comments/modernComment_101_B957EB2E.xml"/><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D0D52A61.xm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microsoft.com/office/2018/10/relationships/comments" Target="../comments/modernComment_104_8BF8B4D8.xml"/><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8_D2CE8C14.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p:txBody>
          <a:bodyPr/>
          <a:lstStyle/>
          <a:p>
            <a:r>
              <a:rPr lang="en-US" dirty="0"/>
              <a:t>Writing Scientific Abstracts</a:t>
            </a:r>
          </a:p>
        </p:txBody>
      </p:sp>
      <p:sp>
        <p:nvSpPr>
          <p:cNvPr id="3" name="Text Placeholder 2">
            <a:extLst>
              <a:ext uri="{FF2B5EF4-FFF2-40B4-BE49-F238E27FC236}">
                <a16:creationId xmlns:a16="http://schemas.microsoft.com/office/drawing/2014/main" id="{5991BF94-59A9-105F-273E-B29E440F2501}"/>
              </a:ext>
            </a:extLst>
          </p:cNvPr>
          <p:cNvSpPr>
            <a:spLocks noGrp="1"/>
          </p:cNvSpPr>
          <p:nvPr>
            <p:ph type="body" sz="quarter" idx="10"/>
          </p:nvPr>
        </p:nvSpPr>
        <p:spPr/>
        <p:txBody>
          <a:bodyPr/>
          <a:lstStyle/>
          <a:p>
            <a:r>
              <a:rPr lang="en-US" dirty="0">
                <a:latin typeface="Franklin Gothic Book" panose="020B0503020102020204" pitchFamily="34" charset="0"/>
              </a:rPr>
              <a:t>An Overview of Helpful Guidelines</a:t>
            </a:r>
          </a:p>
        </p:txBody>
      </p:sp>
      <p:sp>
        <p:nvSpPr>
          <p:cNvPr id="4" name="Text Placeholder 3">
            <a:extLst>
              <a:ext uri="{FF2B5EF4-FFF2-40B4-BE49-F238E27FC236}">
                <a16:creationId xmlns:a16="http://schemas.microsoft.com/office/drawing/2014/main" id="{0C218A17-096C-AED1-C745-D58ECF2EFEFF}"/>
              </a:ext>
            </a:extLst>
          </p:cNvPr>
          <p:cNvSpPr>
            <a:spLocks noGrp="1"/>
          </p:cNvSpPr>
          <p:nvPr>
            <p:ph type="body" sz="quarter" idx="11"/>
          </p:nvPr>
        </p:nvSpPr>
        <p:spPr/>
        <p:txBody>
          <a:bodyPr/>
          <a:lstStyle/>
          <a:p>
            <a:fld id="{B0E07FBD-239D-AA49-9147-F0C0929C1B1D}" type="datetime1">
              <a:rPr lang="en-US" smtClean="0"/>
              <a:t>11/17/25</a:t>
            </a:fld>
            <a:endParaRPr lang="en-US" dirty="0"/>
          </a:p>
        </p:txBody>
      </p:sp>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30FC9-45EF-8D5F-4A3C-F9DAB3456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E4F5B-AAF5-3A85-9FA6-6DA67F5C39F3}"/>
              </a:ext>
            </a:extLst>
          </p:cNvPr>
          <p:cNvSpPr>
            <a:spLocks noGrp="1"/>
          </p:cNvSpPr>
          <p:nvPr>
            <p:ph type="ctrTitle"/>
          </p:nvPr>
        </p:nvSpPr>
        <p:spPr>
          <a:xfrm>
            <a:off x="190208" y="282253"/>
            <a:ext cx="9234309" cy="455509"/>
          </a:xfrm>
        </p:spPr>
        <p:txBody>
          <a:bodyPr/>
          <a:lstStyle/>
          <a:p>
            <a:r>
              <a:rPr lang="en-US" sz="3200" dirty="0">
                <a:solidFill>
                  <a:schemeClr val="bg1"/>
                </a:solidFill>
                <a:latin typeface="Franklin Gothic Book" panose="020B0503020102020204" pitchFamily="34" charset="0"/>
              </a:rPr>
              <a:t>Example Scientific Abstract</a:t>
            </a:r>
          </a:p>
        </p:txBody>
      </p:sp>
      <p:sp>
        <p:nvSpPr>
          <p:cNvPr id="5" name="Text Placeholder 4">
            <a:extLst>
              <a:ext uri="{FF2B5EF4-FFF2-40B4-BE49-F238E27FC236}">
                <a16:creationId xmlns:a16="http://schemas.microsoft.com/office/drawing/2014/main" id="{A78E5826-BECF-F2A6-1E38-5BFCA17CC869}"/>
              </a:ext>
            </a:extLst>
          </p:cNvPr>
          <p:cNvSpPr txBox="1">
            <a:spLocks noGrp="1"/>
          </p:cNvSpPr>
          <p:nvPr>
            <p:ph type="body" sz="quarter" idx="14"/>
          </p:nvPr>
        </p:nvSpPr>
        <p:spPr>
          <a:xfrm>
            <a:off x="455529" y="1000543"/>
            <a:ext cx="10758488" cy="4431983"/>
          </a:xfrm>
          <a:prstGeom prst="rect">
            <a:avLst/>
          </a:prstGeom>
          <a:noFill/>
        </p:spPr>
        <p:txBody>
          <a:bodyPr wrap="square" rtlCol="0">
            <a:spAutoFit/>
          </a:bodyPr>
          <a:lstStyle/>
          <a:p>
            <a:pPr marL="0" indent="0">
              <a:buNone/>
            </a:pPr>
            <a:r>
              <a:rPr lang="en-US" altLang="en-US" b="1" dirty="0">
                <a:latin typeface="+mn-lt"/>
              </a:rPr>
              <a:t>Usability and User-Centered Theory for 21</a:t>
            </a:r>
            <a:r>
              <a:rPr lang="en-US" altLang="en-US" b="1" baseline="30000" dirty="0">
                <a:latin typeface="+mn-lt"/>
              </a:rPr>
              <a:t>st</a:t>
            </a:r>
            <a:r>
              <a:rPr lang="en-US" altLang="en-US" b="1" dirty="0">
                <a:latin typeface="+mn-lt"/>
              </a:rPr>
              <a:t> Century OWLs</a:t>
            </a:r>
          </a:p>
          <a:p>
            <a:pPr marL="0" indent="0">
              <a:buNone/>
            </a:pPr>
            <a:r>
              <a:rPr lang="en-US" altLang="en-US" dirty="0">
                <a:latin typeface="+mn-lt"/>
              </a:rPr>
              <a:t>By Dana Lynn Driscoll, H. Allen Brizee, Michael Salvo, and Morgan Sousa from </a:t>
            </a:r>
            <a:r>
              <a:rPr lang="en-US" altLang="en-US" i="1" dirty="0">
                <a:latin typeface="+mn-lt"/>
              </a:rPr>
              <a:t>The Handbook of Research on Virtual Workplaces and the New Nature of Business Practices</a:t>
            </a:r>
            <a:r>
              <a:rPr lang="en-US" altLang="en-US" dirty="0">
                <a:latin typeface="+mn-lt"/>
              </a:rPr>
              <a:t>. Eds. Kirk St. Amant and Pavel </a:t>
            </a:r>
            <a:r>
              <a:rPr lang="en-US" altLang="en-US" dirty="0" err="1">
                <a:latin typeface="+mn-lt"/>
              </a:rPr>
              <a:t>Zemlansky</a:t>
            </a:r>
            <a:r>
              <a:rPr lang="en-US" altLang="en-US" dirty="0">
                <a:latin typeface="+mn-lt"/>
              </a:rPr>
              <a:t>. Hershey, PA: Idea Group Publishing, 2008.</a:t>
            </a:r>
          </a:p>
          <a:p>
            <a:pPr marL="0" indent="0">
              <a:buNone/>
            </a:pPr>
            <a:endParaRPr lang="en-US" altLang="en-US" dirty="0">
              <a:latin typeface="+mn-lt"/>
            </a:endParaRPr>
          </a:p>
          <a:p>
            <a:pPr marL="0" indent="0">
              <a:buNone/>
            </a:pPr>
            <a:r>
              <a:rPr lang="en-US" altLang="en-US" dirty="0">
                <a:latin typeface="+mn-lt"/>
              </a:rPr>
              <a:t>		</a:t>
            </a:r>
            <a:r>
              <a:rPr lang="en-US" altLang="en-US" dirty="0">
                <a:solidFill>
                  <a:schemeClr val="accent5">
                    <a:lumMod val="75000"/>
                  </a:schemeClr>
                </a:solidFill>
                <a:latin typeface="+mn-lt"/>
              </a:rPr>
              <a:t>This article describes results of usability research conducted on the Purdue Online Writing Lab (OWL). </a:t>
            </a:r>
            <a:r>
              <a:rPr lang="en-US" altLang="en-US" dirty="0">
                <a:solidFill>
                  <a:schemeClr val="accent6">
                    <a:lumMod val="75000"/>
                  </a:schemeClr>
                </a:solidFill>
                <a:latin typeface="+mn-lt"/>
              </a:rPr>
              <a:t>The Purdue OWL is an information-rich educational website that provides free writing resources to users worldwide. </a:t>
            </a:r>
            <a:r>
              <a:rPr lang="en-US" altLang="en-US" dirty="0">
                <a:latin typeface="+mn-lt"/>
              </a:rPr>
              <a:t>Researchers conducted two generations of usability tests. In the first test, participants were asked to navigate the OWL and answer questions. </a:t>
            </a:r>
            <a:r>
              <a:rPr lang="en-US" altLang="en-US" dirty="0">
                <a:solidFill>
                  <a:srgbClr val="CC6600"/>
                </a:solidFill>
                <a:latin typeface="+mn-lt"/>
              </a:rPr>
              <a:t>Results of the first test and user-centered scholarship indicated that a more user-centered focus would improve usability. The second test asked participants to answer writing-related questions using both the OWL website and a user-centered OWL prototype. Participants took significantly less time to find information using the prototype and reported a more positive response to the user-centered prototype than the original OWL. </a:t>
            </a:r>
            <a:r>
              <a:rPr lang="en-US" altLang="en-US" dirty="0">
                <a:solidFill>
                  <a:schemeClr val="accent5"/>
                </a:solidFill>
                <a:latin typeface="+mn-lt"/>
              </a:rPr>
              <a:t>Researchers conclude that a user-centered website is more effective and can be a model for information-rich online resources. Researchers also conclude that usability research can be a productive source of ideas, underscoring the need for participatory invention.</a:t>
            </a:r>
          </a:p>
          <a:p>
            <a:pPr marL="0" indent="0">
              <a:buNone/>
            </a:pPr>
            <a:endParaRPr lang="en-US" altLang="en-US" b="1" dirty="0">
              <a:highlight>
                <a:srgbClr val="FF0000"/>
              </a:highlight>
              <a:latin typeface="+mn-lt"/>
            </a:endParaRPr>
          </a:p>
        </p:txBody>
      </p:sp>
      <p:sp>
        <p:nvSpPr>
          <p:cNvPr id="15" name="Arrow: Chevron 10">
            <a:extLst>
              <a:ext uri="{FF2B5EF4-FFF2-40B4-BE49-F238E27FC236}">
                <a16:creationId xmlns:a16="http://schemas.microsoft.com/office/drawing/2014/main" id="{F48D7A1B-2853-1E22-743B-73A0374B181B}"/>
              </a:ext>
            </a:extLst>
          </p:cNvPr>
          <p:cNvSpPr txBox="1"/>
          <p:nvPr/>
        </p:nvSpPr>
        <p:spPr>
          <a:xfrm>
            <a:off x="615951" y="4630959"/>
            <a:ext cx="274751" cy="117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grpSp>
        <p:nvGrpSpPr>
          <p:cNvPr id="11" name="Group 10">
            <a:extLst>
              <a:ext uri="{FF2B5EF4-FFF2-40B4-BE49-F238E27FC236}">
                <a16:creationId xmlns:a16="http://schemas.microsoft.com/office/drawing/2014/main" id="{471D20DB-BEDB-2156-0383-CD966F150D9F}"/>
              </a:ext>
            </a:extLst>
          </p:cNvPr>
          <p:cNvGrpSpPr/>
          <p:nvPr/>
        </p:nvGrpSpPr>
        <p:grpSpPr>
          <a:xfrm>
            <a:off x="1917645" y="5534291"/>
            <a:ext cx="9525000" cy="646331"/>
            <a:chOff x="3131820" y="6309602"/>
            <a:chExt cx="9525000" cy="646331"/>
          </a:xfrm>
        </p:grpSpPr>
        <p:sp>
          <p:nvSpPr>
            <p:cNvPr id="8" name="Rectangle 7">
              <a:extLst>
                <a:ext uri="{FF2B5EF4-FFF2-40B4-BE49-F238E27FC236}">
                  <a16:creationId xmlns:a16="http://schemas.microsoft.com/office/drawing/2014/main" id="{4EEB6EE1-A009-6D84-0473-4F49777FD3F4}"/>
                </a:ext>
              </a:extLst>
            </p:cNvPr>
            <p:cNvSpPr/>
            <p:nvPr/>
          </p:nvSpPr>
          <p:spPr>
            <a:xfrm>
              <a:off x="3131820" y="6309602"/>
              <a:ext cx="9525000" cy="419515"/>
            </a:xfrm>
            <a:prstGeom prst="rect">
              <a:avLst/>
            </a:prstGeom>
            <a:solidFill>
              <a:schemeClr val="accent1">
                <a:lumMod val="40000"/>
                <a:lumOff val="60000"/>
              </a:schemeClr>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682438-442D-0B20-3226-00E734D6C096}"/>
                </a:ext>
              </a:extLst>
            </p:cNvPr>
            <p:cNvSpPr txBox="1"/>
            <p:nvPr/>
          </p:nvSpPr>
          <p:spPr>
            <a:xfrm>
              <a:off x="3318270" y="6309602"/>
              <a:ext cx="9234309" cy="646331"/>
            </a:xfrm>
            <a:prstGeom prst="rect">
              <a:avLst/>
            </a:prstGeom>
            <a:noFill/>
            <a:ln w="28575">
              <a:noFill/>
            </a:ln>
          </p:spPr>
          <p:txBody>
            <a:bodyPr wrap="square" rtlCol="0">
              <a:spAutoFit/>
            </a:bodyPr>
            <a:lstStyle/>
            <a:p>
              <a:pPr algn="ctr"/>
              <a:r>
                <a:rPr lang="en-US" altLang="en-US" dirty="0">
                  <a:solidFill>
                    <a:schemeClr val="accent3"/>
                  </a:solidFill>
                </a:rPr>
                <a:t>Research Question(s) </a:t>
              </a:r>
              <a:r>
                <a:rPr lang="en-US" altLang="en-US" dirty="0">
                  <a:solidFill>
                    <a:schemeClr val="bg1"/>
                  </a:solidFill>
                </a:rPr>
                <a:t>|</a:t>
              </a:r>
              <a:r>
                <a:rPr lang="en-US" altLang="en-US" dirty="0">
                  <a:solidFill>
                    <a:srgbClr val="00B050"/>
                  </a:solidFill>
                </a:rPr>
                <a:t> </a:t>
              </a:r>
              <a:r>
                <a:rPr lang="en-US" altLang="en-US" dirty="0">
                  <a:solidFill>
                    <a:schemeClr val="accent6">
                      <a:lumMod val="75000"/>
                    </a:schemeClr>
                  </a:solidFill>
                </a:rPr>
                <a:t>Background</a:t>
              </a:r>
              <a:r>
                <a:rPr lang="en-US" altLang="en-US" dirty="0">
                  <a:solidFill>
                    <a:srgbClr val="7030A0"/>
                  </a:solidFill>
                </a:rPr>
                <a:t> </a:t>
              </a:r>
              <a:r>
                <a:rPr lang="en-US" altLang="en-US" dirty="0">
                  <a:solidFill>
                    <a:schemeClr val="bg1"/>
                  </a:solidFill>
                </a:rPr>
                <a:t>|</a:t>
              </a:r>
              <a:r>
                <a:rPr lang="en-US" altLang="en-US" dirty="0">
                  <a:solidFill>
                    <a:srgbClr val="7030A0"/>
                  </a:solidFill>
                </a:rPr>
                <a:t> </a:t>
              </a:r>
              <a:r>
                <a:rPr lang="en-US" altLang="en-US" dirty="0">
                  <a:solidFill>
                    <a:schemeClr val="bg1"/>
                  </a:solidFill>
                </a:rPr>
                <a:t>Methods</a:t>
              </a:r>
              <a:r>
                <a:rPr lang="en-US" altLang="en-US" dirty="0">
                  <a:solidFill>
                    <a:srgbClr val="0070C0"/>
                  </a:solidFill>
                </a:rPr>
                <a:t> </a:t>
              </a:r>
              <a:r>
                <a:rPr lang="en-US" altLang="en-US" dirty="0">
                  <a:solidFill>
                    <a:schemeClr val="bg1"/>
                  </a:solidFill>
                </a:rPr>
                <a:t>|</a:t>
              </a:r>
              <a:r>
                <a:rPr lang="en-US" altLang="en-US" dirty="0">
                  <a:solidFill>
                    <a:srgbClr val="0070C0"/>
                  </a:solidFill>
                </a:rPr>
                <a:t> </a:t>
              </a:r>
              <a:r>
                <a:rPr lang="en-US" altLang="en-US" dirty="0">
                  <a:solidFill>
                    <a:srgbClr val="CC6600"/>
                  </a:solidFill>
                </a:rPr>
                <a:t>Findings</a:t>
              </a:r>
              <a:r>
                <a:rPr lang="en-US" altLang="en-US" dirty="0">
                  <a:solidFill>
                    <a:srgbClr val="FF0000"/>
                  </a:solidFill>
                </a:rPr>
                <a:t> </a:t>
              </a:r>
              <a:r>
                <a:rPr lang="en-US" altLang="en-US" dirty="0">
                  <a:solidFill>
                    <a:schemeClr val="bg1"/>
                  </a:solidFill>
                </a:rPr>
                <a:t>|</a:t>
              </a:r>
              <a:r>
                <a:rPr lang="en-US" altLang="en-US" dirty="0">
                  <a:solidFill>
                    <a:srgbClr val="FF0000"/>
                  </a:solidFill>
                </a:rPr>
                <a:t> </a:t>
              </a:r>
              <a:r>
                <a:rPr lang="en-US" altLang="en-US" dirty="0">
                  <a:solidFill>
                    <a:schemeClr val="accent5"/>
                  </a:solidFill>
                </a:rPr>
                <a:t>Conclusions/Recommendations</a:t>
              </a:r>
            </a:p>
            <a:p>
              <a:endParaRPr lang="en-US" dirty="0"/>
            </a:p>
          </p:txBody>
        </p:sp>
      </p:grpSp>
    </p:spTree>
    <p:extLst>
      <p:ext uri="{BB962C8B-B14F-4D97-AF65-F5344CB8AC3E}">
        <p14:creationId xmlns:p14="http://schemas.microsoft.com/office/powerpoint/2010/main" val="363200008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CE8FBDCD-BC38-D4A8-A210-EA02F2610057}"/>
              </a:ext>
            </a:extLst>
          </p:cNvPr>
          <p:cNvSpPr>
            <a:spLocks noGrp="1"/>
          </p:cNvSpPr>
          <p:nvPr>
            <p:ph type="body" sz="quarter" idx="10"/>
          </p:nvPr>
        </p:nvSpPr>
        <p:spPr/>
        <p:txBody>
          <a:bodyPr>
            <a:normAutofit fontScale="25000" lnSpcReduction="20000"/>
          </a:bodyPr>
          <a:lstStyle/>
          <a:p>
            <a:pPr>
              <a:spcBef>
                <a:spcPct val="0"/>
              </a:spcBef>
            </a:pPr>
            <a:r>
              <a:rPr lang="en-US" altLang="en-US" sz="8000" dirty="0">
                <a:latin typeface="Franklin Gothic Book" panose="020B0503020102020204" pitchFamily="34" charset="0"/>
              </a:rPr>
              <a:t>Purdue University On-Campus Writing Lab</a:t>
            </a:r>
          </a:p>
          <a:p>
            <a:pPr>
              <a:spcBef>
                <a:spcPct val="0"/>
              </a:spcBef>
            </a:pPr>
            <a:r>
              <a:rPr lang="en-US" altLang="en-US" sz="8000" dirty="0">
                <a:latin typeface="Franklin Gothic Book" panose="020B0503020102020204" pitchFamily="34" charset="0"/>
              </a:rPr>
              <a:t>Krach Leadership Center (2</a:t>
            </a:r>
            <a:r>
              <a:rPr lang="en-US" altLang="en-US" sz="8000" baseline="30000" dirty="0">
                <a:latin typeface="Franklin Gothic Book" panose="020B0503020102020204" pitchFamily="34" charset="0"/>
              </a:rPr>
              <a:t>nd</a:t>
            </a:r>
            <a:r>
              <a:rPr lang="en-US" altLang="en-US" sz="8000" dirty="0">
                <a:latin typeface="Franklin Gothic Book" panose="020B0503020102020204" pitchFamily="34" charset="0"/>
              </a:rPr>
              <a:t> Floor)</a:t>
            </a:r>
          </a:p>
          <a:p>
            <a:pPr>
              <a:spcBef>
                <a:spcPct val="0"/>
              </a:spcBef>
            </a:pPr>
            <a:endParaRPr lang="en-US" altLang="en-US" sz="8000" dirty="0">
              <a:latin typeface="Franklin Gothic Book" panose="020B0503020102020204" pitchFamily="34" charset="0"/>
            </a:endParaRPr>
          </a:p>
          <a:p>
            <a:pPr>
              <a:spcBef>
                <a:spcPct val="0"/>
              </a:spcBef>
              <a:buClr>
                <a:schemeClr val="tx1"/>
              </a:buClr>
            </a:pPr>
            <a:r>
              <a:rPr lang="en-US" altLang="en-US" sz="8000" dirty="0">
                <a:latin typeface="Franklin Gothic Book" panose="020B0503020102020204" pitchFamily="34" charset="0"/>
              </a:rPr>
              <a:t>Web:  </a:t>
            </a:r>
            <a:r>
              <a:rPr lang="en-US" altLang="en-US" sz="8000" dirty="0">
                <a:latin typeface="Franklin Gothic Book" panose="020B0503020102020204" pitchFamily="34" charset="0"/>
                <a:hlinkClick r:id="" action="ppaction://noaction"/>
              </a:rPr>
              <a:t>http://owl.english.purdue.edu/</a:t>
            </a:r>
            <a:endParaRPr lang="en-US" altLang="en-US" sz="8000" dirty="0">
              <a:latin typeface="Franklin Gothic Book" panose="020B0503020102020204" pitchFamily="34" charset="0"/>
            </a:endParaRPr>
          </a:p>
          <a:p>
            <a:pPr>
              <a:spcBef>
                <a:spcPct val="0"/>
              </a:spcBef>
              <a:buClr>
                <a:schemeClr val="tx1"/>
              </a:buClr>
            </a:pPr>
            <a:r>
              <a:rPr lang="en-US" altLang="en-US" sz="8000" dirty="0">
                <a:latin typeface="Franklin Gothic Book" panose="020B0503020102020204" pitchFamily="34" charset="0"/>
              </a:rPr>
              <a:t>Phone: (765) 494-3723</a:t>
            </a:r>
          </a:p>
          <a:p>
            <a:pPr>
              <a:spcBef>
                <a:spcPct val="0"/>
              </a:spcBef>
              <a:buClr>
                <a:schemeClr val="tx1"/>
              </a:buClr>
            </a:pPr>
            <a:r>
              <a:rPr lang="en-US" altLang="en-US" sz="8000" dirty="0">
                <a:latin typeface="Franklin Gothic Book" panose="020B0503020102020204" pitchFamily="34" charset="0"/>
              </a:rPr>
              <a:t>Email: </a:t>
            </a:r>
            <a:r>
              <a:rPr lang="en-US" altLang="en-US" sz="8000" dirty="0" err="1">
                <a:latin typeface="Franklin Gothic Book" panose="020B0503020102020204" pitchFamily="34" charset="0"/>
              </a:rPr>
              <a:t>writing.lab@purdue.edu</a:t>
            </a:r>
            <a:r>
              <a:rPr lang="en-US" altLang="en-US" sz="8000" dirty="0" err="1">
                <a:latin typeface="Franklin Gothic Book" panose="020B0503020102020204" pitchFamily="34" charset="0"/>
                <a:hlinkClick r:id="rId3"/>
              </a:rPr>
              <a:t>@purdue.edu</a:t>
            </a:r>
            <a:endParaRPr lang="en-US" altLang="en-US" sz="8000"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355526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589746D-3F81-F374-1054-05785A16E84A}"/>
              </a:ext>
            </a:extLst>
          </p:cNvPr>
          <p:cNvGraphicFramePr/>
          <p:nvPr>
            <p:extLst>
              <p:ext uri="{D42A27DB-BD31-4B8C-83A1-F6EECF244321}">
                <p14:modId xmlns:p14="http://schemas.microsoft.com/office/powerpoint/2010/main" val="807635676"/>
              </p:ext>
            </p:extLst>
          </p:nvPr>
        </p:nvGraphicFramePr>
        <p:xfrm>
          <a:off x="1873209" y="698565"/>
          <a:ext cx="953844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Paper outline">
            <a:extLst>
              <a:ext uri="{FF2B5EF4-FFF2-40B4-BE49-F238E27FC236}">
                <a16:creationId xmlns:a16="http://schemas.microsoft.com/office/drawing/2014/main" id="{048FD65B-49F2-86D1-AF48-CCF868C388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2841261" y="1081587"/>
            <a:ext cx="914400" cy="914400"/>
          </a:xfrm>
          <a:prstGeom prst="rect">
            <a:avLst/>
          </a:prstGeom>
        </p:spPr>
      </p:pic>
      <p:sp>
        <p:nvSpPr>
          <p:cNvPr id="2" name="Title 1">
            <a:extLst>
              <a:ext uri="{FF2B5EF4-FFF2-40B4-BE49-F238E27FC236}">
                <a16:creationId xmlns:a16="http://schemas.microsoft.com/office/drawing/2014/main" id="{1B24D677-32B5-1502-23CD-50728969912D}"/>
              </a:ext>
            </a:extLst>
          </p:cNvPr>
          <p:cNvSpPr txBox="1">
            <a:spLocks/>
          </p:cNvSpPr>
          <p:nvPr/>
        </p:nvSpPr>
        <p:spPr>
          <a:xfrm>
            <a:off x="420808" y="470810"/>
            <a:ext cx="9234309" cy="455509"/>
          </a:xfrm>
          <a:prstGeom prst="rect">
            <a:avLst/>
          </a:prstGeom>
        </p:spPr>
        <p:txBody>
          <a:bodyPr vert="horz" lIns="91440" tIns="45720" rIns="91440" bIns="45720" rtlCol="0" anchor="ctr">
            <a:noAutofit/>
          </a:bodyPr>
          <a:lstStyle>
            <a:lvl1pPr algn="l" defTabSz="685800" rtl="0" eaLnBrk="1" fontAlgn="t" latinLnBrk="0" hangingPunct="1">
              <a:lnSpc>
                <a:spcPct val="90000"/>
              </a:lnSpc>
              <a:spcBef>
                <a:spcPct val="0"/>
              </a:spcBef>
              <a:buNone/>
              <a:defRPr lang="en-US" sz="4400" b="0" i="1" kern="1200" cap="none" baseline="0">
                <a:solidFill>
                  <a:schemeClr val="tx1"/>
                </a:solidFill>
                <a:latin typeface="Franklin Gothic Medium Cond" panose="020B0606030402020204" pitchFamily="34" charset="0"/>
                <a:ea typeface="+mj-ea"/>
                <a:cs typeface="+mj-cs"/>
              </a:defRPr>
            </a:lvl1pPr>
          </a:lstStyle>
          <a:p>
            <a:r>
              <a:rPr lang="en-US" sz="3200" b="1" dirty="0">
                <a:latin typeface="Franklin Gothic Book" panose="020B0503020102020204" pitchFamily="34" charset="0"/>
              </a:rPr>
              <a:t>Roadmap</a:t>
            </a:r>
          </a:p>
        </p:txBody>
      </p:sp>
    </p:spTree>
    <p:extLst>
      <p:ext uri="{BB962C8B-B14F-4D97-AF65-F5344CB8AC3E}">
        <p14:creationId xmlns:p14="http://schemas.microsoft.com/office/powerpoint/2010/main" val="415290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B0F5-5146-FF25-E16B-1EB68767351F}"/>
              </a:ext>
            </a:extLst>
          </p:cNvPr>
          <p:cNvSpPr>
            <a:spLocks noGrp="1"/>
          </p:cNvSpPr>
          <p:nvPr>
            <p:ph type="ctrTitle"/>
          </p:nvPr>
        </p:nvSpPr>
        <p:spPr>
          <a:xfrm>
            <a:off x="477079" y="425688"/>
            <a:ext cx="9234309" cy="455509"/>
          </a:xfrm>
        </p:spPr>
        <p:txBody>
          <a:bodyPr/>
          <a:lstStyle/>
          <a:p>
            <a:r>
              <a:rPr lang="en-US" sz="3200" dirty="0">
                <a:solidFill>
                  <a:schemeClr val="bg1"/>
                </a:solidFill>
                <a:latin typeface="Franklin Gothic Book" panose="020B0503020102020204" pitchFamily="34" charset="0"/>
              </a:rPr>
              <a:t>What is the Purpose of an Abstract?</a:t>
            </a:r>
          </a:p>
        </p:txBody>
      </p:sp>
      <p:sp>
        <p:nvSpPr>
          <p:cNvPr id="5" name="Text Placeholder 4">
            <a:extLst>
              <a:ext uri="{FF2B5EF4-FFF2-40B4-BE49-F238E27FC236}">
                <a16:creationId xmlns:a16="http://schemas.microsoft.com/office/drawing/2014/main" id="{AD5834DB-B1F4-E1F9-0626-45B9E366A4BC}"/>
              </a:ext>
            </a:extLst>
          </p:cNvPr>
          <p:cNvSpPr txBox="1">
            <a:spLocks noGrp="1"/>
          </p:cNvSpPr>
          <p:nvPr>
            <p:ph type="body" sz="quarter" idx="14"/>
          </p:nvPr>
        </p:nvSpPr>
        <p:spPr>
          <a:xfrm>
            <a:off x="477079" y="1121716"/>
            <a:ext cx="2768145" cy="1664045"/>
          </a:xfrm>
          <a:prstGeom prst="rect">
            <a:avLst/>
          </a:prstGeom>
          <a:noFill/>
        </p:spPr>
        <p:txBody>
          <a:bodyPr wrap="square" rtlCol="0">
            <a:spAutoFit/>
          </a:bodyPr>
          <a:lstStyle/>
          <a:p>
            <a:pPr marL="0" indent="0">
              <a:buNone/>
            </a:pPr>
            <a:r>
              <a:rPr lang="en-US" altLang="en-US" sz="2000" dirty="0">
                <a:latin typeface="Franklin Gothic Book" panose="020B0503020102020204" pitchFamily="34" charset="0"/>
              </a:rPr>
              <a:t>Scientific abstracts:</a:t>
            </a:r>
          </a:p>
          <a:p>
            <a:pPr marL="285750" indent="-285750"/>
            <a:endParaRPr lang="en-US" altLang="en-US" sz="2000" dirty="0">
              <a:latin typeface="Franklin Gothic Book" panose="020B0503020102020204" pitchFamily="34" charset="0"/>
            </a:endParaRPr>
          </a:p>
          <a:p>
            <a:pPr lvl="1">
              <a:buFont typeface="Arial" pitchFamily="34" charset="0"/>
              <a:buChar char="•"/>
            </a:pPr>
            <a:r>
              <a:rPr lang="en-US" altLang="en-US" sz="2400" dirty="0">
                <a:latin typeface="Franklin Gothic Book" panose="020B0503020102020204" pitchFamily="34" charset="0"/>
              </a:rPr>
              <a:t>, abstract collections, and book chapters</a:t>
            </a:r>
          </a:p>
        </p:txBody>
      </p:sp>
      <p:sp>
        <p:nvSpPr>
          <p:cNvPr id="6" name="TextBox 5">
            <a:extLst>
              <a:ext uri="{FF2B5EF4-FFF2-40B4-BE49-F238E27FC236}">
                <a16:creationId xmlns:a16="http://schemas.microsoft.com/office/drawing/2014/main" id="{FCCAFA25-CAA1-C036-E1A8-E42EF9FDFD72}"/>
              </a:ext>
            </a:extLst>
          </p:cNvPr>
          <p:cNvSpPr txBox="1"/>
          <p:nvPr/>
        </p:nvSpPr>
        <p:spPr>
          <a:xfrm>
            <a:off x="84237" y="1871361"/>
            <a:ext cx="6096000" cy="369332"/>
          </a:xfrm>
          <a:prstGeom prst="rect">
            <a:avLst/>
          </a:prstGeom>
          <a:noFill/>
        </p:spPr>
        <p:txBody>
          <a:bodyPr wrap="square">
            <a:spAutoFit/>
          </a:bodyPr>
          <a:lstStyle/>
          <a:p>
            <a:pPr marL="742950" lvl="1" indent="-285750">
              <a:buFont typeface="Arial" panose="020B0604020202020204" pitchFamily="34" charset="0"/>
              <a:buChar char="•"/>
            </a:pPr>
            <a:r>
              <a:rPr lang="en-US" altLang="en-US" sz="1800" dirty="0">
                <a:solidFill>
                  <a:schemeClr val="bg1"/>
                </a:solidFill>
                <a:latin typeface="Franklin Gothic Book" panose="020B0503020102020204" pitchFamily="34" charset="0"/>
              </a:rPr>
              <a:t> Introduce journal articles</a:t>
            </a:r>
          </a:p>
        </p:txBody>
      </p:sp>
      <p:sp>
        <p:nvSpPr>
          <p:cNvPr id="8" name="TextBox 7">
            <a:extLst>
              <a:ext uri="{FF2B5EF4-FFF2-40B4-BE49-F238E27FC236}">
                <a16:creationId xmlns:a16="http://schemas.microsoft.com/office/drawing/2014/main" id="{A2BF3BF4-C510-EB95-9EEE-A448831BBF60}"/>
              </a:ext>
            </a:extLst>
          </p:cNvPr>
          <p:cNvSpPr txBox="1"/>
          <p:nvPr/>
        </p:nvSpPr>
        <p:spPr>
          <a:xfrm>
            <a:off x="5268379" y="3514937"/>
            <a:ext cx="6098344" cy="400110"/>
          </a:xfrm>
          <a:prstGeom prst="rect">
            <a:avLst/>
          </a:prstGeom>
          <a:noFill/>
        </p:spPr>
        <p:txBody>
          <a:bodyPr wrap="square">
            <a:spAutoFit/>
          </a:bodyPr>
          <a:lstStyle/>
          <a:p>
            <a:pPr marL="742950" lvl="1" indent="-285750">
              <a:buFont typeface="Arial" panose="020B0604020202020204" pitchFamily="34" charset="0"/>
              <a:buChar char="•"/>
            </a:pPr>
            <a:r>
              <a:rPr lang="en-US" altLang="en-US" sz="1800" dirty="0">
                <a:solidFill>
                  <a:schemeClr val="bg1"/>
                </a:solidFill>
                <a:latin typeface="Franklin Gothic Book" panose="020B0503020102020204" pitchFamily="34" charset="0"/>
              </a:rPr>
              <a:t>Overview conference </a:t>
            </a:r>
            <a:r>
              <a:rPr lang="en-US" altLang="en-US" sz="2000" dirty="0">
                <a:latin typeface="Franklin Gothic Book" panose="020B0503020102020204" pitchFamily="34" charset="0"/>
              </a:rPr>
              <a:t>programs</a:t>
            </a:r>
            <a:endParaRPr lang="en-US" dirty="0"/>
          </a:p>
        </p:txBody>
      </p:sp>
      <p:pic>
        <p:nvPicPr>
          <p:cNvPr id="10" name="Graphic 9" descr="Newspaper outline">
            <a:extLst>
              <a:ext uri="{FF2B5EF4-FFF2-40B4-BE49-F238E27FC236}">
                <a16:creationId xmlns:a16="http://schemas.microsoft.com/office/drawing/2014/main" id="{56B867D5-9FF1-1DD9-51AC-28BACE2C90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1890" y="2281667"/>
            <a:ext cx="1260161" cy="1260161"/>
          </a:xfrm>
          <a:prstGeom prst="rect">
            <a:avLst/>
          </a:prstGeom>
        </p:spPr>
      </p:pic>
      <p:pic>
        <p:nvPicPr>
          <p:cNvPr id="12" name="Graphic 11" descr="Person with idea outline">
            <a:extLst>
              <a:ext uri="{FF2B5EF4-FFF2-40B4-BE49-F238E27FC236}">
                <a16:creationId xmlns:a16="http://schemas.microsoft.com/office/drawing/2014/main" id="{1C4BA761-FE2E-D762-3E8E-C84FE4C7E6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97906" y="2240693"/>
            <a:ext cx="1260162" cy="1260162"/>
          </a:xfrm>
          <a:prstGeom prst="rect">
            <a:avLst/>
          </a:prstGeom>
        </p:spPr>
      </p:pic>
      <p:pic>
        <p:nvPicPr>
          <p:cNvPr id="14" name="Graphic 13" descr="Meeting with solid fill">
            <a:extLst>
              <a:ext uri="{FF2B5EF4-FFF2-40B4-BE49-F238E27FC236}">
                <a16:creationId xmlns:a16="http://schemas.microsoft.com/office/drawing/2014/main" id="{6C8BE060-498D-8CB4-7C35-E090F94775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13500" y="3915047"/>
            <a:ext cx="1428974" cy="1428974"/>
          </a:xfrm>
          <a:prstGeom prst="rect">
            <a:avLst/>
          </a:prstGeom>
        </p:spPr>
      </p:pic>
      <p:sp>
        <p:nvSpPr>
          <p:cNvPr id="16" name="TextBox 15">
            <a:extLst>
              <a:ext uri="{FF2B5EF4-FFF2-40B4-BE49-F238E27FC236}">
                <a16:creationId xmlns:a16="http://schemas.microsoft.com/office/drawing/2014/main" id="{E20ABD6A-6175-F20D-78FD-45BE982E93B0}"/>
              </a:ext>
            </a:extLst>
          </p:cNvPr>
          <p:cNvSpPr txBox="1"/>
          <p:nvPr/>
        </p:nvSpPr>
        <p:spPr>
          <a:xfrm>
            <a:off x="84237" y="3555910"/>
            <a:ext cx="5184142" cy="369332"/>
          </a:xfrm>
          <a:prstGeom prst="rect">
            <a:avLst/>
          </a:prstGeom>
          <a:noFill/>
        </p:spPr>
        <p:txBody>
          <a:bodyPr wrap="square">
            <a:spAutoFit/>
          </a:bodyPr>
          <a:lstStyle/>
          <a:p>
            <a:pPr marL="742950" lvl="1" indent="-285750">
              <a:buFont typeface="Arial" panose="020B0604020202020204" pitchFamily="34" charset="0"/>
              <a:buChar char="•"/>
            </a:pPr>
            <a:r>
              <a:rPr lang="en-US" altLang="en-US" sz="1800" dirty="0">
                <a:solidFill>
                  <a:schemeClr val="bg1"/>
                </a:solidFill>
                <a:latin typeface="Franklin Gothic Book" panose="020B0503020102020204" pitchFamily="34" charset="0"/>
              </a:rPr>
              <a:t>Inform readers about the article’s content</a:t>
            </a:r>
          </a:p>
        </p:txBody>
      </p:sp>
      <p:sp>
        <p:nvSpPr>
          <p:cNvPr id="18" name="TextBox 17">
            <a:extLst>
              <a:ext uri="{FF2B5EF4-FFF2-40B4-BE49-F238E27FC236}">
                <a16:creationId xmlns:a16="http://schemas.microsoft.com/office/drawing/2014/main" id="{860C660A-A30D-B79C-08E0-CB44A164877C}"/>
              </a:ext>
            </a:extLst>
          </p:cNvPr>
          <p:cNvSpPr txBox="1"/>
          <p:nvPr/>
        </p:nvSpPr>
        <p:spPr>
          <a:xfrm>
            <a:off x="5094233" y="1871361"/>
            <a:ext cx="6221506" cy="369332"/>
          </a:xfrm>
          <a:prstGeom prst="rect">
            <a:avLst/>
          </a:prstGeom>
          <a:noFill/>
        </p:spPr>
        <p:txBody>
          <a:bodyPr wrap="square">
            <a:spAutoFit/>
          </a:bodyPr>
          <a:lstStyle/>
          <a:p>
            <a:pPr marL="742950" lvl="1" indent="-285750">
              <a:buFont typeface="Arial" panose="020B0604020202020204" pitchFamily="34" charset="0"/>
              <a:buChar char="•"/>
            </a:pPr>
            <a:r>
              <a:rPr lang="en-US" altLang="en-US" sz="1800" dirty="0">
                <a:solidFill>
                  <a:schemeClr val="bg1"/>
                </a:solidFill>
                <a:latin typeface="Franklin Gothic Book" panose="020B0503020102020204" pitchFamily="34" charset="0"/>
              </a:rPr>
              <a:t>Help readers decide whether to read article</a:t>
            </a:r>
          </a:p>
        </p:txBody>
      </p:sp>
      <p:pic>
        <p:nvPicPr>
          <p:cNvPr id="20" name="Graphic 19" descr="Volume with solid fill">
            <a:extLst>
              <a:ext uri="{FF2B5EF4-FFF2-40B4-BE49-F238E27FC236}">
                <a16:creationId xmlns:a16="http://schemas.microsoft.com/office/drawing/2014/main" id="{A7C69AC0-FB34-2994-8BB9-34CBEA2A9E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85764" y="4108917"/>
            <a:ext cx="1273659" cy="1273659"/>
          </a:xfrm>
          <a:prstGeom prst="rect">
            <a:avLst/>
          </a:prstGeom>
        </p:spPr>
      </p:pic>
      <p:pic>
        <p:nvPicPr>
          <p:cNvPr id="22" name="Graphic 21" descr="Paper with solid fill">
            <a:extLst>
              <a:ext uri="{FF2B5EF4-FFF2-40B4-BE49-F238E27FC236}">
                <a16:creationId xmlns:a16="http://schemas.microsoft.com/office/drawing/2014/main" id="{EB5884ED-9BFB-9D47-47C1-FAAFFB332C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80173" y="3946393"/>
            <a:ext cx="1428974" cy="1428974"/>
          </a:xfrm>
          <a:prstGeom prst="rect">
            <a:avLst/>
          </a:prstGeom>
        </p:spPr>
      </p:pic>
      <p:pic>
        <p:nvPicPr>
          <p:cNvPr id="23" name="Picture 22">
            <a:extLst>
              <a:ext uri="{FF2B5EF4-FFF2-40B4-BE49-F238E27FC236}">
                <a16:creationId xmlns:a16="http://schemas.microsoft.com/office/drawing/2014/main" id="{4161BC06-3B70-4B6F-103C-2CE6CB878E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6187" y="6055484"/>
            <a:ext cx="4330700" cy="469900"/>
          </a:xfrm>
          <a:prstGeom prst="rect">
            <a:avLst/>
          </a:prstGeom>
        </p:spPr>
      </p:pic>
    </p:spTree>
    <p:extLst>
      <p:ext uri="{BB962C8B-B14F-4D97-AF65-F5344CB8AC3E}">
        <p14:creationId xmlns:p14="http://schemas.microsoft.com/office/powerpoint/2010/main" val="310954679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5192A-FE10-F79E-3C67-33C23AE40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E981C-7A86-607E-B610-91AF76DA9D58}"/>
              </a:ext>
            </a:extLst>
          </p:cNvPr>
          <p:cNvSpPr>
            <a:spLocks noGrp="1"/>
          </p:cNvSpPr>
          <p:nvPr>
            <p:ph type="ctrTitle"/>
          </p:nvPr>
        </p:nvSpPr>
        <p:spPr>
          <a:xfrm>
            <a:off x="668509" y="408862"/>
            <a:ext cx="9234309" cy="455509"/>
          </a:xfrm>
        </p:spPr>
        <p:txBody>
          <a:bodyPr/>
          <a:lstStyle/>
          <a:p>
            <a:r>
              <a:rPr lang="en-US" sz="3200" dirty="0">
                <a:solidFill>
                  <a:schemeClr val="bg1"/>
                </a:solidFill>
                <a:latin typeface="Franklin Gothic Book" panose="020B0503020102020204" pitchFamily="34" charset="0"/>
              </a:rPr>
              <a:t>Why Should I Know How to Write Abstracts?</a:t>
            </a:r>
          </a:p>
        </p:txBody>
      </p:sp>
      <p:sp>
        <p:nvSpPr>
          <p:cNvPr id="4" name="Rectangle 1">
            <a:extLst>
              <a:ext uri="{FF2B5EF4-FFF2-40B4-BE49-F238E27FC236}">
                <a16:creationId xmlns:a16="http://schemas.microsoft.com/office/drawing/2014/main" id="{5D2EE4D6-B26A-911E-4B82-A93C4A29B3D3}"/>
              </a:ext>
            </a:extLst>
          </p:cNvPr>
          <p:cNvSpPr>
            <a:spLocks noChangeArrowheads="1"/>
          </p:cNvSpPr>
          <p:nvPr/>
        </p:nvSpPr>
        <p:spPr bwMode="auto">
          <a:xfrm>
            <a:off x="668509" y="864371"/>
            <a:ext cx="5660573" cy="378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accent5">
                    <a:lumMod val="75000"/>
                  </a:schemeClr>
                </a:solidFill>
                <a:effectLst/>
                <a:latin typeface="+mj-lt"/>
              </a:rPr>
              <a:t>Enables you to</a:t>
            </a:r>
            <a:r>
              <a:rPr kumimoji="0" lang="en-US" altLang="en-US" sz="1800" b="0" i="0" u="none" strike="noStrike" cap="none" normalizeH="0" baseline="0" dirty="0">
                <a:ln>
                  <a:noFill/>
                </a:ln>
                <a:solidFill>
                  <a:schemeClr val="accent5">
                    <a:lumMod val="75000"/>
                  </a:schemeClr>
                </a:solidFill>
                <a:effectLst/>
                <a:latin typeface="+mj-lt"/>
              </a:rPr>
              <a:t> present </a:t>
            </a:r>
            <a:r>
              <a:rPr kumimoji="0" lang="en-US" altLang="en-US" sz="1800" b="0" i="0" u="none" strike="noStrike" cap="none" normalizeH="0" baseline="0" dirty="0">
                <a:ln>
                  <a:noFill/>
                </a:ln>
                <a:solidFill>
                  <a:schemeClr val="bg1"/>
                </a:solidFill>
                <a:effectLst/>
                <a:latin typeface="+mj-lt"/>
              </a:rPr>
              <a:t>complex information in a clear, concise manner</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accent5">
                    <a:lumMod val="75000"/>
                  </a:schemeClr>
                </a:solidFill>
                <a:effectLst/>
                <a:latin typeface="+mj-lt"/>
              </a:rPr>
              <a:t>Improves your ability to</a:t>
            </a:r>
            <a:r>
              <a:rPr kumimoji="0" lang="en-US" altLang="en-US" sz="1800" b="0" i="0" u="none" strike="noStrike" cap="none" normalizeH="0" baseline="0" dirty="0">
                <a:ln>
                  <a:noFill/>
                </a:ln>
                <a:solidFill>
                  <a:schemeClr val="accent5">
                    <a:lumMod val="75000"/>
                  </a:schemeClr>
                </a:solidFill>
                <a:effectLst/>
                <a:latin typeface="+mj-lt"/>
              </a:rPr>
              <a:t> </a:t>
            </a:r>
            <a:r>
              <a:rPr kumimoji="0" lang="en-US" altLang="en-US" sz="1800" b="0" i="0" u="none" strike="noStrike" cap="none" normalizeH="0" baseline="0" dirty="0">
                <a:ln>
                  <a:noFill/>
                </a:ln>
                <a:solidFill>
                  <a:schemeClr val="bg1"/>
                </a:solidFill>
                <a:effectLst/>
                <a:latin typeface="+mj-lt"/>
              </a:rPr>
              <a:t>read abstracts more effectively</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accent5">
                    <a:lumMod val="75000"/>
                  </a:schemeClr>
                </a:solidFill>
                <a:effectLst/>
                <a:latin typeface="+mj-lt"/>
              </a:rPr>
              <a:t>Supports you in</a:t>
            </a:r>
            <a:r>
              <a:rPr kumimoji="0" lang="en-US" altLang="en-US" sz="1800" b="0" i="0" u="none" strike="noStrike" cap="none" normalizeH="0" baseline="0" dirty="0">
                <a:ln>
                  <a:noFill/>
                </a:ln>
                <a:solidFill>
                  <a:schemeClr val="accent5">
                    <a:lumMod val="75000"/>
                  </a:schemeClr>
                </a:solidFill>
                <a:effectLst/>
                <a:latin typeface="+mj-lt"/>
              </a:rPr>
              <a:t> </a:t>
            </a:r>
            <a:r>
              <a:rPr kumimoji="0" lang="en-US" altLang="en-US" sz="1800" b="0" i="0" u="none" strike="noStrike" cap="none" normalizeH="0" baseline="0" dirty="0">
                <a:ln>
                  <a:noFill/>
                </a:ln>
                <a:solidFill>
                  <a:schemeClr val="bg1"/>
                </a:solidFill>
                <a:effectLst/>
                <a:latin typeface="+mj-lt"/>
              </a:rPr>
              <a:t>conducting research</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accent5">
                    <a:lumMod val="75000"/>
                  </a:schemeClr>
                </a:solidFill>
                <a:effectLst/>
                <a:latin typeface="+mj-lt"/>
              </a:rPr>
              <a:t>Prepares you to</a:t>
            </a:r>
            <a:r>
              <a:rPr kumimoji="0" lang="en-US" altLang="en-US" sz="1800" b="0" i="0" u="none" strike="noStrike" cap="none" normalizeH="0" baseline="0" dirty="0">
                <a:ln>
                  <a:noFill/>
                </a:ln>
                <a:solidFill>
                  <a:schemeClr val="accent5">
                    <a:lumMod val="75000"/>
                  </a:schemeClr>
                </a:solidFill>
                <a:effectLst/>
                <a:latin typeface="+mj-lt"/>
              </a:rPr>
              <a:t> </a:t>
            </a:r>
            <a:r>
              <a:rPr kumimoji="0" lang="en-US" altLang="en-US" sz="1800" b="0" i="0" u="none" strike="noStrike" cap="none" normalizeH="0" baseline="0" dirty="0">
                <a:ln>
                  <a:noFill/>
                </a:ln>
                <a:solidFill>
                  <a:schemeClr val="bg1"/>
                </a:solidFill>
                <a:effectLst/>
                <a:latin typeface="+mj-lt"/>
              </a:rPr>
              <a:t>write abstracts for future publications</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accent5">
                    <a:lumMod val="75000"/>
                  </a:schemeClr>
                </a:solidFill>
                <a:effectLst/>
                <a:latin typeface="+mj-lt"/>
              </a:rPr>
              <a:t>Guides you to</a:t>
            </a:r>
            <a:r>
              <a:rPr kumimoji="0" lang="en-US" altLang="en-US" sz="1800" b="0" i="0" u="none" strike="noStrike" cap="none" normalizeH="0" baseline="0" dirty="0">
                <a:ln>
                  <a:noFill/>
                </a:ln>
                <a:solidFill>
                  <a:schemeClr val="accent5">
                    <a:lumMod val="75000"/>
                  </a:schemeClr>
                </a:solidFill>
                <a:effectLst/>
                <a:latin typeface="+mj-lt"/>
              </a:rPr>
              <a:t> </a:t>
            </a:r>
            <a:r>
              <a:rPr kumimoji="0" lang="en-US" altLang="en-US" sz="1800" b="0" i="0" u="none" strike="noStrike" cap="none" normalizeH="0" baseline="0" dirty="0">
                <a:ln>
                  <a:noFill/>
                </a:ln>
                <a:solidFill>
                  <a:schemeClr val="bg1"/>
                </a:solidFill>
                <a:effectLst/>
                <a:latin typeface="+mj-lt"/>
              </a:rPr>
              <a:t>condense report information into a short format for database searches</a:t>
            </a:r>
          </a:p>
        </p:txBody>
      </p:sp>
      <p:pic>
        <p:nvPicPr>
          <p:cNvPr id="17" name="Picture 16" descr="Woman writing on whiteboard">
            <a:extLst>
              <a:ext uri="{FF2B5EF4-FFF2-40B4-BE49-F238E27FC236}">
                <a16:creationId xmlns:a16="http://schemas.microsoft.com/office/drawing/2014/main" id="{4AF386B1-2726-3BCA-5EB4-59A0FDC8DA74}"/>
              </a:ext>
            </a:extLst>
          </p:cNvPr>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l="22886" r="13446"/>
          <a:stretch>
            <a:fillRect/>
          </a:stretch>
        </p:blipFill>
        <p:spPr>
          <a:xfrm>
            <a:off x="6574973" y="1014872"/>
            <a:ext cx="4948518" cy="5181600"/>
          </a:xfrm>
          <a:prstGeom prst="rect">
            <a:avLst/>
          </a:prstGeom>
        </p:spPr>
      </p:pic>
    </p:spTree>
    <p:extLst>
      <p:ext uri="{BB962C8B-B14F-4D97-AF65-F5344CB8AC3E}">
        <p14:creationId xmlns:p14="http://schemas.microsoft.com/office/powerpoint/2010/main" val="3503630945"/>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F01C0-7FB0-4535-4638-35716FDE7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829C5-0C60-E6EB-5B4C-0C39D318B104}"/>
              </a:ext>
            </a:extLst>
          </p:cNvPr>
          <p:cNvSpPr>
            <a:spLocks noGrp="1"/>
          </p:cNvSpPr>
          <p:nvPr>
            <p:ph type="ctrTitle"/>
          </p:nvPr>
        </p:nvSpPr>
        <p:spPr>
          <a:xfrm>
            <a:off x="615950" y="424658"/>
            <a:ext cx="9234309" cy="455509"/>
          </a:xfrm>
        </p:spPr>
        <p:txBody>
          <a:bodyPr/>
          <a:lstStyle/>
          <a:p>
            <a:r>
              <a:rPr lang="en-US" sz="3200" dirty="0">
                <a:solidFill>
                  <a:schemeClr val="bg1"/>
                </a:solidFill>
                <a:latin typeface="Franklin Gothic Book" panose="020B0503020102020204" pitchFamily="34" charset="0"/>
              </a:rPr>
              <a:t>What are the Qualities of an Effective Abstract?</a:t>
            </a:r>
          </a:p>
        </p:txBody>
      </p:sp>
      <p:sp>
        <p:nvSpPr>
          <p:cNvPr id="5" name="Text Placeholder 4">
            <a:extLst>
              <a:ext uri="{FF2B5EF4-FFF2-40B4-BE49-F238E27FC236}">
                <a16:creationId xmlns:a16="http://schemas.microsoft.com/office/drawing/2014/main" id="{48F050E5-6C25-82FD-9A62-DC53F9A8382B}"/>
              </a:ext>
            </a:extLst>
          </p:cNvPr>
          <p:cNvSpPr txBox="1">
            <a:spLocks noGrp="1"/>
          </p:cNvSpPr>
          <p:nvPr>
            <p:ph type="body" sz="quarter" idx="14"/>
          </p:nvPr>
        </p:nvSpPr>
        <p:spPr>
          <a:xfrm>
            <a:off x="615950" y="939681"/>
            <a:ext cx="11181603" cy="1969770"/>
          </a:xfrm>
          <a:prstGeom prst="rect">
            <a:avLst/>
          </a:prstGeom>
          <a:noFill/>
        </p:spPr>
        <p:txBody>
          <a:bodyPr wrap="square" rtlCol="0">
            <a:spAutoFit/>
          </a:bodyPr>
          <a:lstStyle/>
          <a:p>
            <a:pPr marL="0" indent="0">
              <a:buNone/>
            </a:pPr>
            <a:r>
              <a:rPr lang="en-US" altLang="en-US" sz="2000" b="1" dirty="0">
                <a:latin typeface="Franklin Gothic Book" panose="020B0503020102020204" pitchFamily="34" charset="0"/>
              </a:rPr>
              <a:t>Effective Abstracts:</a:t>
            </a:r>
          </a:p>
          <a:p>
            <a:pPr>
              <a:buFont typeface="Arial" panose="020B0604020202020204" pitchFamily="34" charset="0"/>
              <a:buChar char="•"/>
            </a:pPr>
            <a:endParaRPr lang="en-US" altLang="en-US" sz="2400" b="1" dirty="0">
              <a:latin typeface="Franklin Gothic Book" panose="020B0503020102020204" pitchFamily="34" charset="0"/>
            </a:endParaRPr>
          </a:p>
          <a:p>
            <a:pPr marL="457200" indent="-457200">
              <a:buFont typeface="+mj-lt"/>
              <a:buAutoNum type="arabicPeriod"/>
            </a:pPr>
            <a:r>
              <a:rPr lang="en-US" altLang="en-US" sz="2000" dirty="0">
                <a:latin typeface="Franklin Gothic Book" panose="020B0503020102020204" pitchFamily="34" charset="0"/>
              </a:rPr>
              <a:t>Consist of one or more well-developed paragraphs, which are unified, coherent, and concise</a:t>
            </a:r>
            <a:endParaRPr lang="en-US" altLang="en-US" sz="2000" b="1" dirty="0">
              <a:latin typeface="Franklin Gothic Book" panose="020B0503020102020204" pitchFamily="34" charset="0"/>
            </a:endParaRPr>
          </a:p>
          <a:p>
            <a:pPr marL="457200" indent="-457200">
              <a:buFont typeface="+mj-lt"/>
              <a:buAutoNum type="arabicPeriod"/>
            </a:pPr>
            <a:r>
              <a:rPr lang="en-US" altLang="en-US" sz="2000" dirty="0">
                <a:latin typeface="Franklin Gothic Book" panose="020B0503020102020204" pitchFamily="34" charset="0"/>
              </a:rPr>
              <a:t>Use an introduction-body-conclusion structure in which the parts of the report are summarized in order: </a:t>
            </a:r>
          </a:p>
          <a:p>
            <a:pPr marL="0" indent="0">
              <a:buNone/>
            </a:pPr>
            <a:endParaRPr lang="en-US" altLang="en-US" sz="2400" b="1" dirty="0">
              <a:latin typeface="Franklin Gothic Book" panose="020B0503020102020204" pitchFamily="34" charset="0"/>
            </a:endParaRPr>
          </a:p>
        </p:txBody>
      </p:sp>
      <p:sp>
        <p:nvSpPr>
          <p:cNvPr id="15" name="Arrow: Chevron 10">
            <a:extLst>
              <a:ext uri="{FF2B5EF4-FFF2-40B4-BE49-F238E27FC236}">
                <a16:creationId xmlns:a16="http://schemas.microsoft.com/office/drawing/2014/main" id="{E7422FDC-A033-5BF5-82D7-8D151AC73CDF}"/>
              </a:ext>
            </a:extLst>
          </p:cNvPr>
          <p:cNvSpPr txBox="1"/>
          <p:nvPr/>
        </p:nvSpPr>
        <p:spPr>
          <a:xfrm>
            <a:off x="615951" y="4630959"/>
            <a:ext cx="274751" cy="117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sp>
        <p:nvSpPr>
          <p:cNvPr id="11" name="TextBox 10">
            <a:extLst>
              <a:ext uri="{FF2B5EF4-FFF2-40B4-BE49-F238E27FC236}">
                <a16:creationId xmlns:a16="http://schemas.microsoft.com/office/drawing/2014/main" id="{FCA28339-4C18-0471-E766-1BBF9B5DB952}"/>
              </a:ext>
            </a:extLst>
          </p:cNvPr>
          <p:cNvSpPr txBox="1"/>
          <p:nvPr/>
        </p:nvSpPr>
        <p:spPr>
          <a:xfrm>
            <a:off x="615949" y="4748710"/>
            <a:ext cx="6096000" cy="923330"/>
          </a:xfrm>
          <a:prstGeom prst="rect">
            <a:avLst/>
          </a:prstGeom>
          <a:noFill/>
        </p:spPr>
        <p:txBody>
          <a:bodyPr wrap="square">
            <a:spAutoFit/>
          </a:bodyPr>
          <a:lstStyle/>
          <a:p>
            <a:pPr marL="457200" indent="-457200">
              <a:buFont typeface="+mj-lt"/>
              <a:buAutoNum type="arabicPeriod" startAt="3"/>
            </a:pPr>
            <a:r>
              <a:rPr lang="en-US" altLang="en-US" sz="1800" dirty="0">
                <a:solidFill>
                  <a:schemeClr val="bg1"/>
                </a:solidFill>
                <a:latin typeface="Franklin Gothic Book" panose="020B0503020102020204" pitchFamily="34" charset="0"/>
              </a:rPr>
              <a:t>Contain stand-alone qualities that allow it to be understood without reading the rest of the paper</a:t>
            </a:r>
            <a:r>
              <a:rPr lang="en-US" altLang="en-US" sz="1800" b="1" dirty="0">
                <a:solidFill>
                  <a:schemeClr val="bg1"/>
                </a:solidFill>
                <a:latin typeface="Franklin Gothic Book" panose="020B0503020102020204" pitchFamily="34" charset="0"/>
              </a:rPr>
              <a:t> </a:t>
            </a:r>
          </a:p>
          <a:p>
            <a:pPr marL="457200" indent="-457200">
              <a:buFont typeface="+mj-lt"/>
              <a:buAutoNum type="arabicPeriod" startAt="3"/>
            </a:pPr>
            <a:r>
              <a:rPr lang="en-US" altLang="en-US" sz="1800" dirty="0">
                <a:solidFill>
                  <a:schemeClr val="bg1"/>
                </a:solidFill>
                <a:latin typeface="Franklin Gothic Book" panose="020B0503020102020204" pitchFamily="34" charset="0"/>
              </a:rPr>
              <a:t>Are intelligible to a wide audience</a:t>
            </a:r>
          </a:p>
        </p:txBody>
      </p:sp>
      <p:pic>
        <p:nvPicPr>
          <p:cNvPr id="16" name="Graphic 15" descr="Target Audience outline">
            <a:extLst>
              <a:ext uri="{FF2B5EF4-FFF2-40B4-BE49-F238E27FC236}">
                <a16:creationId xmlns:a16="http://schemas.microsoft.com/office/drawing/2014/main" id="{D830A9A5-EA71-8DAA-55D1-1014628B4A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3037" y="2699919"/>
            <a:ext cx="914400" cy="914400"/>
          </a:xfrm>
          <a:prstGeom prst="rect">
            <a:avLst/>
          </a:prstGeom>
        </p:spPr>
      </p:pic>
      <p:pic>
        <p:nvPicPr>
          <p:cNvPr id="18" name="Graphic 17" descr="Badge Question Mark with solid fill">
            <a:extLst>
              <a:ext uri="{FF2B5EF4-FFF2-40B4-BE49-F238E27FC236}">
                <a16:creationId xmlns:a16="http://schemas.microsoft.com/office/drawing/2014/main" id="{9600B9CF-4550-6330-82B2-6EF7DACD59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6057" y="2699919"/>
            <a:ext cx="914400" cy="914400"/>
          </a:xfrm>
          <a:prstGeom prst="rect">
            <a:avLst/>
          </a:prstGeom>
        </p:spPr>
      </p:pic>
      <p:pic>
        <p:nvPicPr>
          <p:cNvPr id="20" name="Graphic 19" descr="Circles with arrows outline">
            <a:extLst>
              <a:ext uri="{FF2B5EF4-FFF2-40B4-BE49-F238E27FC236}">
                <a16:creationId xmlns:a16="http://schemas.microsoft.com/office/drawing/2014/main" id="{D2F16B4A-7B68-8B49-3681-9C7ECE3A4B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7122" y="2737288"/>
            <a:ext cx="914400" cy="861090"/>
          </a:xfrm>
          <a:prstGeom prst="rect">
            <a:avLst/>
          </a:prstGeom>
        </p:spPr>
      </p:pic>
      <p:pic>
        <p:nvPicPr>
          <p:cNvPr id="22" name="Graphic 21" descr="Oyster With Pearl outline">
            <a:extLst>
              <a:ext uri="{FF2B5EF4-FFF2-40B4-BE49-F238E27FC236}">
                <a16:creationId xmlns:a16="http://schemas.microsoft.com/office/drawing/2014/main" id="{16B0E692-255E-0347-BD6B-2A89282057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12848" y="2720619"/>
            <a:ext cx="914400" cy="914400"/>
          </a:xfrm>
          <a:prstGeom prst="rect">
            <a:avLst/>
          </a:prstGeom>
        </p:spPr>
      </p:pic>
      <p:pic>
        <p:nvPicPr>
          <p:cNvPr id="24" name="Graphic 23" descr="Compass outline">
            <a:extLst>
              <a:ext uri="{FF2B5EF4-FFF2-40B4-BE49-F238E27FC236}">
                <a16:creationId xmlns:a16="http://schemas.microsoft.com/office/drawing/2014/main" id="{64EDB356-AD80-373A-2CFF-FE9626DAF5E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22680" y="2699919"/>
            <a:ext cx="914400" cy="914400"/>
          </a:xfrm>
          <a:prstGeom prst="rect">
            <a:avLst/>
          </a:prstGeom>
        </p:spPr>
      </p:pic>
      <p:pic>
        <p:nvPicPr>
          <p:cNvPr id="26" name="Graphic 25" descr="Rocket outline">
            <a:extLst>
              <a:ext uri="{FF2B5EF4-FFF2-40B4-BE49-F238E27FC236}">
                <a16:creationId xmlns:a16="http://schemas.microsoft.com/office/drawing/2014/main" id="{AEDB843B-6043-F1E4-1127-157004E8E2E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02916" y="2720619"/>
            <a:ext cx="914400" cy="976750"/>
          </a:xfrm>
          <a:prstGeom prst="rect">
            <a:avLst/>
          </a:prstGeom>
        </p:spPr>
      </p:pic>
      <p:sp>
        <p:nvSpPr>
          <p:cNvPr id="28" name="TextBox 27">
            <a:extLst>
              <a:ext uri="{FF2B5EF4-FFF2-40B4-BE49-F238E27FC236}">
                <a16:creationId xmlns:a16="http://schemas.microsoft.com/office/drawing/2014/main" id="{FDD1D0C3-2F10-F94F-CC02-29A8BAFC94E1}"/>
              </a:ext>
            </a:extLst>
          </p:cNvPr>
          <p:cNvSpPr txBox="1"/>
          <p:nvPr/>
        </p:nvSpPr>
        <p:spPr>
          <a:xfrm>
            <a:off x="1438663" y="3562310"/>
            <a:ext cx="1403147" cy="379274"/>
          </a:xfrm>
          <a:prstGeom prst="rect">
            <a:avLst/>
          </a:prstGeom>
          <a:noFill/>
        </p:spPr>
        <p:txBody>
          <a:bodyPr wrap="square">
            <a:spAutoFit/>
          </a:bodyPr>
          <a:lstStyle/>
          <a:p>
            <a:pPr marL="240030" lvl="1">
              <a:lnSpc>
                <a:spcPct val="100000"/>
              </a:lnSpc>
            </a:pPr>
            <a:r>
              <a:rPr lang="en-US" altLang="en-US" sz="1800" dirty="0">
                <a:solidFill>
                  <a:schemeClr val="bg1"/>
                </a:solidFill>
                <a:latin typeface="Franklin Gothic Book" panose="020B0503020102020204" pitchFamily="34" charset="0"/>
              </a:rPr>
              <a:t>Purpose</a:t>
            </a:r>
          </a:p>
        </p:txBody>
      </p:sp>
      <p:sp>
        <p:nvSpPr>
          <p:cNvPr id="30" name="TextBox 29">
            <a:extLst>
              <a:ext uri="{FF2B5EF4-FFF2-40B4-BE49-F238E27FC236}">
                <a16:creationId xmlns:a16="http://schemas.microsoft.com/office/drawing/2014/main" id="{F0910745-108A-190F-7E82-607CAE8247F5}"/>
              </a:ext>
            </a:extLst>
          </p:cNvPr>
          <p:cNvSpPr txBox="1"/>
          <p:nvPr/>
        </p:nvSpPr>
        <p:spPr>
          <a:xfrm>
            <a:off x="2820521" y="3716577"/>
            <a:ext cx="1551556" cy="646331"/>
          </a:xfrm>
          <a:prstGeom prst="rect">
            <a:avLst/>
          </a:prstGeom>
          <a:noFill/>
        </p:spPr>
        <p:txBody>
          <a:bodyPr wrap="square">
            <a:spAutoFit/>
          </a:bodyPr>
          <a:lstStyle/>
          <a:p>
            <a:pPr marL="240030" lvl="1">
              <a:lnSpc>
                <a:spcPct val="100000"/>
              </a:lnSpc>
            </a:pPr>
            <a:r>
              <a:rPr lang="en-US" altLang="en-US" sz="1800" dirty="0">
                <a:solidFill>
                  <a:schemeClr val="bg1"/>
                </a:solidFill>
                <a:latin typeface="Franklin Gothic Book" panose="020B0503020102020204" pitchFamily="34" charset="0"/>
              </a:rPr>
              <a:t>Research questions</a:t>
            </a:r>
          </a:p>
        </p:txBody>
      </p:sp>
      <p:sp>
        <p:nvSpPr>
          <p:cNvPr id="32" name="TextBox 31">
            <a:extLst>
              <a:ext uri="{FF2B5EF4-FFF2-40B4-BE49-F238E27FC236}">
                <a16:creationId xmlns:a16="http://schemas.microsoft.com/office/drawing/2014/main" id="{B5FA1004-0BE5-64F1-12C6-30333403CEF7}"/>
              </a:ext>
            </a:extLst>
          </p:cNvPr>
          <p:cNvSpPr txBox="1"/>
          <p:nvPr/>
        </p:nvSpPr>
        <p:spPr>
          <a:xfrm>
            <a:off x="4726346" y="3719474"/>
            <a:ext cx="1551556" cy="369332"/>
          </a:xfrm>
          <a:prstGeom prst="rect">
            <a:avLst/>
          </a:prstGeom>
          <a:noFill/>
        </p:spPr>
        <p:txBody>
          <a:bodyPr wrap="square">
            <a:spAutoFit/>
          </a:bodyPr>
          <a:lstStyle/>
          <a:p>
            <a:r>
              <a:rPr lang="en-US" altLang="en-US" sz="1800" dirty="0">
                <a:solidFill>
                  <a:schemeClr val="bg1"/>
                </a:solidFill>
                <a:latin typeface="Franklin Gothic Book" panose="020B0503020102020204" pitchFamily="34" charset="0"/>
              </a:rPr>
              <a:t>Methods</a:t>
            </a:r>
            <a:endParaRPr lang="en-US" dirty="0"/>
          </a:p>
        </p:txBody>
      </p:sp>
      <p:sp>
        <p:nvSpPr>
          <p:cNvPr id="36" name="TextBox 35">
            <a:extLst>
              <a:ext uri="{FF2B5EF4-FFF2-40B4-BE49-F238E27FC236}">
                <a16:creationId xmlns:a16="http://schemas.microsoft.com/office/drawing/2014/main" id="{74B2BD19-4904-3719-B21E-0BA32A6A0718}"/>
              </a:ext>
            </a:extLst>
          </p:cNvPr>
          <p:cNvSpPr txBox="1"/>
          <p:nvPr/>
        </p:nvSpPr>
        <p:spPr>
          <a:xfrm>
            <a:off x="7371894" y="3719474"/>
            <a:ext cx="1615973" cy="369332"/>
          </a:xfrm>
          <a:prstGeom prst="rect">
            <a:avLst/>
          </a:prstGeom>
          <a:noFill/>
        </p:spPr>
        <p:txBody>
          <a:bodyPr wrap="square">
            <a:spAutoFit/>
          </a:bodyPr>
          <a:lstStyle/>
          <a:p>
            <a:pPr marL="240030" lvl="1">
              <a:lnSpc>
                <a:spcPct val="100000"/>
              </a:lnSpc>
            </a:pPr>
            <a:r>
              <a:rPr lang="en-US" altLang="en-US" sz="1800" dirty="0">
                <a:solidFill>
                  <a:schemeClr val="bg1"/>
                </a:solidFill>
                <a:latin typeface="Franklin Gothic Book" panose="020B0503020102020204" pitchFamily="34" charset="0"/>
              </a:rPr>
              <a:t>Conclusions</a:t>
            </a:r>
          </a:p>
        </p:txBody>
      </p:sp>
      <p:sp>
        <p:nvSpPr>
          <p:cNvPr id="38" name="TextBox 37">
            <a:extLst>
              <a:ext uri="{FF2B5EF4-FFF2-40B4-BE49-F238E27FC236}">
                <a16:creationId xmlns:a16="http://schemas.microsoft.com/office/drawing/2014/main" id="{9A74603E-5104-C0F1-F252-A55B8DE51F31}"/>
              </a:ext>
            </a:extLst>
          </p:cNvPr>
          <p:cNvSpPr txBox="1"/>
          <p:nvPr/>
        </p:nvSpPr>
        <p:spPr>
          <a:xfrm>
            <a:off x="8794585" y="3673852"/>
            <a:ext cx="2636788" cy="369332"/>
          </a:xfrm>
          <a:prstGeom prst="rect">
            <a:avLst/>
          </a:prstGeom>
          <a:noFill/>
        </p:spPr>
        <p:txBody>
          <a:bodyPr wrap="square">
            <a:spAutoFit/>
          </a:bodyPr>
          <a:lstStyle/>
          <a:p>
            <a:pPr marL="240030" lvl="1">
              <a:lnSpc>
                <a:spcPct val="100000"/>
              </a:lnSpc>
            </a:pPr>
            <a:r>
              <a:rPr lang="en-US" altLang="en-US" sz="1800" dirty="0">
                <a:solidFill>
                  <a:schemeClr val="bg1"/>
                </a:solidFill>
                <a:latin typeface="Franklin Gothic Book" panose="020B0503020102020204" pitchFamily="34" charset="0"/>
              </a:rPr>
              <a:t>Recommendations</a:t>
            </a:r>
            <a:endParaRPr lang="en-US" altLang="en-US" sz="1800" b="1" dirty="0">
              <a:solidFill>
                <a:schemeClr val="bg1"/>
              </a:solidFill>
              <a:latin typeface="Franklin Gothic Book" panose="020B0503020102020204" pitchFamily="34" charset="0"/>
            </a:endParaRPr>
          </a:p>
        </p:txBody>
      </p:sp>
      <p:sp>
        <p:nvSpPr>
          <p:cNvPr id="40" name="TextBox 39">
            <a:extLst>
              <a:ext uri="{FF2B5EF4-FFF2-40B4-BE49-F238E27FC236}">
                <a16:creationId xmlns:a16="http://schemas.microsoft.com/office/drawing/2014/main" id="{1D54F8A8-34A0-18AF-110A-DD002B95C9D8}"/>
              </a:ext>
            </a:extLst>
          </p:cNvPr>
          <p:cNvSpPr txBox="1"/>
          <p:nvPr/>
        </p:nvSpPr>
        <p:spPr>
          <a:xfrm>
            <a:off x="6233911" y="3668388"/>
            <a:ext cx="1125733" cy="369332"/>
          </a:xfrm>
          <a:prstGeom prst="rect">
            <a:avLst/>
          </a:prstGeom>
          <a:noFill/>
        </p:spPr>
        <p:txBody>
          <a:bodyPr wrap="square">
            <a:spAutoFit/>
          </a:bodyPr>
          <a:lstStyle/>
          <a:p>
            <a:r>
              <a:rPr lang="en-US" altLang="en-US" sz="1800" dirty="0">
                <a:solidFill>
                  <a:schemeClr val="bg1"/>
                </a:solidFill>
                <a:latin typeface="Franklin Gothic Book" panose="020B0503020102020204" pitchFamily="34" charset="0"/>
              </a:rPr>
              <a:t>Findings</a:t>
            </a:r>
            <a:endParaRPr lang="en-US" dirty="0"/>
          </a:p>
        </p:txBody>
      </p:sp>
    </p:spTree>
    <p:extLst>
      <p:ext uri="{BB962C8B-B14F-4D97-AF65-F5344CB8AC3E}">
        <p14:creationId xmlns:p14="http://schemas.microsoft.com/office/powerpoint/2010/main" val="234833224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64A41-87DA-4568-F6BC-40EB9566D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30D96-E875-C828-FDCF-D949C65B52DD}"/>
              </a:ext>
            </a:extLst>
          </p:cNvPr>
          <p:cNvSpPr>
            <a:spLocks noGrp="1"/>
          </p:cNvSpPr>
          <p:nvPr>
            <p:ph type="ctrTitle"/>
          </p:nvPr>
        </p:nvSpPr>
        <p:spPr>
          <a:xfrm>
            <a:off x="415291" y="315294"/>
            <a:ext cx="9234309" cy="455509"/>
          </a:xfrm>
        </p:spPr>
        <p:txBody>
          <a:bodyPr/>
          <a:lstStyle/>
          <a:p>
            <a:r>
              <a:rPr lang="en-US" sz="3200" dirty="0">
                <a:solidFill>
                  <a:schemeClr val="bg1"/>
                </a:solidFill>
                <a:latin typeface="Franklin Gothic Book" panose="020B0503020102020204" pitchFamily="34" charset="0"/>
              </a:rPr>
              <a:t>How Do I Write an Abstract?</a:t>
            </a:r>
          </a:p>
        </p:txBody>
      </p:sp>
      <p:sp>
        <p:nvSpPr>
          <p:cNvPr id="5" name="Text Placeholder 4">
            <a:extLst>
              <a:ext uri="{FF2B5EF4-FFF2-40B4-BE49-F238E27FC236}">
                <a16:creationId xmlns:a16="http://schemas.microsoft.com/office/drawing/2014/main" id="{BDDAE1C0-9540-9C4C-B7B4-F54E340F0CF7}"/>
              </a:ext>
            </a:extLst>
          </p:cNvPr>
          <p:cNvSpPr txBox="1">
            <a:spLocks noGrp="1"/>
          </p:cNvSpPr>
          <p:nvPr>
            <p:ph type="body" sz="quarter" idx="14"/>
          </p:nvPr>
        </p:nvSpPr>
        <p:spPr>
          <a:xfrm>
            <a:off x="615950" y="1722438"/>
            <a:ext cx="10758488" cy="3754874"/>
          </a:xfrm>
          <a:prstGeom prst="rect">
            <a:avLst/>
          </a:prstGeom>
          <a:noFill/>
        </p:spPr>
        <p:txBody>
          <a:bodyPr wrap="square" rtlCol="0">
            <a:spAutoFit/>
          </a:bodyPr>
          <a:lstStyle/>
          <a:p>
            <a:pPr marL="0" indent="0">
              <a:buNone/>
            </a:pPr>
            <a:r>
              <a:rPr lang="en-US" altLang="en-US" sz="2000" b="1" dirty="0">
                <a:latin typeface="Franklin Gothic Book" panose="020B0503020102020204" pitchFamily="34" charset="0"/>
              </a:rPr>
              <a:t>Writing an Abstract:</a:t>
            </a:r>
          </a:p>
          <a:p>
            <a:pPr marL="0" indent="0">
              <a:buNone/>
            </a:pPr>
            <a:endParaRPr lang="en-US" altLang="en-US" sz="2000" b="1" dirty="0">
              <a:latin typeface="Franklin Gothic Book" panose="020B0503020102020204" pitchFamily="34" charset="0"/>
            </a:endParaRPr>
          </a:p>
          <a:p>
            <a:pPr marL="457200" indent="-457200">
              <a:buFont typeface="+mj-lt"/>
              <a:buAutoNum type="arabicPeriod"/>
            </a:pPr>
            <a:r>
              <a:rPr lang="en-US" altLang="en-US" sz="2000" dirty="0">
                <a:latin typeface="Franklin Gothic Book" panose="020B0503020102020204" pitchFamily="34" charset="0"/>
              </a:rPr>
              <a:t>Remember that an abstract typically contains</a:t>
            </a:r>
            <a:r>
              <a:rPr lang="en-US" altLang="en-US" sz="2000" dirty="0">
                <a:solidFill>
                  <a:schemeClr val="accent1">
                    <a:lumMod val="75000"/>
                  </a:schemeClr>
                </a:solidFill>
                <a:latin typeface="Franklin Gothic Book" panose="020B0503020102020204" pitchFamily="34" charset="0"/>
              </a:rPr>
              <a:t>: purpose, research questions, methods, findings, conclusions, and recommendations.</a:t>
            </a:r>
          </a:p>
          <a:p>
            <a:pPr marL="0" indent="0">
              <a:buNone/>
            </a:pPr>
            <a:endParaRPr lang="en-US" altLang="en-US" sz="2000" dirty="0">
              <a:solidFill>
                <a:schemeClr val="tx2">
                  <a:lumMod val="75000"/>
                </a:schemeClr>
              </a:solidFill>
              <a:latin typeface="Franklin Gothic Book" panose="020B0503020102020204" pitchFamily="34" charset="0"/>
            </a:endParaRPr>
          </a:p>
          <a:p>
            <a:pPr marL="0" indent="0">
              <a:buNone/>
            </a:pPr>
            <a:r>
              <a:rPr lang="en-US" altLang="en-US" sz="2000" dirty="0">
                <a:latin typeface="Franklin Gothic Book" panose="020B0503020102020204" pitchFamily="34" charset="0"/>
              </a:rPr>
              <a:t>2.  	Read your paper in its entirety. Keep the above categories in mind and </a:t>
            </a:r>
            <a:r>
              <a:rPr lang="en-US" altLang="en-US" sz="2000" dirty="0">
                <a:solidFill>
                  <a:schemeClr val="accent1">
                    <a:lumMod val="75000"/>
                  </a:schemeClr>
                </a:solidFill>
                <a:latin typeface="Franklin Gothic Book" panose="020B0503020102020204" pitchFamily="34" charset="0"/>
              </a:rPr>
              <a:t>underline key points </a:t>
            </a:r>
            <a:r>
              <a:rPr lang="en-US" altLang="en-US" sz="2000" dirty="0">
                <a:latin typeface="Franklin Gothic Book" panose="020B0503020102020204" pitchFamily="34" charset="0"/>
              </a:rPr>
              <a:t>as 	you need.</a:t>
            </a:r>
          </a:p>
          <a:p>
            <a:pPr marL="0" indent="0">
              <a:buNone/>
            </a:pPr>
            <a:endParaRPr lang="en-US" altLang="en-US" sz="2000" dirty="0">
              <a:latin typeface="Franklin Gothic Book" panose="020B0503020102020204" pitchFamily="34" charset="0"/>
            </a:endParaRPr>
          </a:p>
          <a:p>
            <a:pPr marL="0" indent="0">
              <a:buNone/>
            </a:pPr>
            <a:r>
              <a:rPr lang="en-US" altLang="en-US" sz="2000" dirty="0">
                <a:latin typeface="Franklin Gothic Book" panose="020B0503020102020204" pitchFamily="34" charset="0"/>
              </a:rPr>
              <a:t>3.   </a:t>
            </a:r>
            <a:r>
              <a:rPr lang="en-US" altLang="en-US" sz="2000" dirty="0">
                <a:solidFill>
                  <a:schemeClr val="accent1">
                    <a:lumMod val="75000"/>
                  </a:schemeClr>
                </a:solidFill>
                <a:latin typeface="Franklin Gothic Book" panose="020B0503020102020204" pitchFamily="34" charset="0"/>
              </a:rPr>
              <a:t>Outline or write your abstract </a:t>
            </a:r>
            <a:r>
              <a:rPr lang="en-US" altLang="en-US" sz="2000" dirty="0">
                <a:latin typeface="Franklin Gothic Book" panose="020B0503020102020204" pitchFamily="34" charset="0"/>
              </a:rPr>
              <a:t>using the information you underlined in the previous step, following the same order as step 1. Then, follow the step-by-step process in the next slide.</a:t>
            </a:r>
          </a:p>
          <a:p>
            <a:pPr marL="0" indent="0">
              <a:buNone/>
            </a:pPr>
            <a:endParaRPr lang="en-US" altLang="en-US" sz="2000" b="1" dirty="0">
              <a:latin typeface="Franklin Gothic Book" panose="020B0503020102020204" pitchFamily="34" charset="0"/>
            </a:endParaRPr>
          </a:p>
          <a:p>
            <a:pPr marL="0" indent="0">
              <a:buNone/>
            </a:pPr>
            <a:endParaRPr lang="en-US" altLang="en-US" sz="2400" b="1" dirty="0">
              <a:latin typeface="Franklin Gothic Book" panose="020B0503020102020204" pitchFamily="34" charset="0"/>
            </a:endParaRPr>
          </a:p>
        </p:txBody>
      </p:sp>
      <p:sp>
        <p:nvSpPr>
          <p:cNvPr id="15" name="Arrow: Chevron 10">
            <a:extLst>
              <a:ext uri="{FF2B5EF4-FFF2-40B4-BE49-F238E27FC236}">
                <a16:creationId xmlns:a16="http://schemas.microsoft.com/office/drawing/2014/main" id="{98BBF3A8-05EA-4043-4352-644E910D9B3E}"/>
              </a:ext>
            </a:extLst>
          </p:cNvPr>
          <p:cNvSpPr txBox="1"/>
          <p:nvPr/>
        </p:nvSpPr>
        <p:spPr>
          <a:xfrm>
            <a:off x="615951" y="4630959"/>
            <a:ext cx="274751" cy="117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spTree>
    <p:extLst>
      <p:ext uri="{BB962C8B-B14F-4D97-AF65-F5344CB8AC3E}">
        <p14:creationId xmlns:p14="http://schemas.microsoft.com/office/powerpoint/2010/main" val="164608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EA94A-58CF-64D8-D096-C98AB28F9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7EA9B-0AA8-55E9-2CDF-D39F50315A7F}"/>
              </a:ext>
            </a:extLst>
          </p:cNvPr>
          <p:cNvSpPr>
            <a:spLocks noGrp="1"/>
          </p:cNvSpPr>
          <p:nvPr>
            <p:ph type="ctrTitle"/>
          </p:nvPr>
        </p:nvSpPr>
        <p:spPr>
          <a:xfrm>
            <a:off x="344953" y="282253"/>
            <a:ext cx="9234309" cy="455509"/>
          </a:xfrm>
        </p:spPr>
        <p:txBody>
          <a:bodyPr/>
          <a:lstStyle/>
          <a:p>
            <a:r>
              <a:rPr lang="en-US" sz="3200" dirty="0">
                <a:solidFill>
                  <a:schemeClr val="bg1"/>
                </a:solidFill>
                <a:latin typeface="Franklin Gothic Book" panose="020B0503020102020204" pitchFamily="34" charset="0"/>
              </a:rPr>
              <a:t>How Do I Write Each Part of My Abstract?</a:t>
            </a:r>
          </a:p>
        </p:txBody>
      </p:sp>
      <p:sp>
        <p:nvSpPr>
          <p:cNvPr id="5" name="Text Placeholder 4">
            <a:extLst>
              <a:ext uri="{FF2B5EF4-FFF2-40B4-BE49-F238E27FC236}">
                <a16:creationId xmlns:a16="http://schemas.microsoft.com/office/drawing/2014/main" id="{04D98D50-2640-0DB5-BEA5-DD79B2E95AAC}"/>
              </a:ext>
            </a:extLst>
          </p:cNvPr>
          <p:cNvSpPr txBox="1">
            <a:spLocks noGrp="1"/>
          </p:cNvSpPr>
          <p:nvPr>
            <p:ph type="body" sz="quarter" idx="14"/>
          </p:nvPr>
        </p:nvSpPr>
        <p:spPr>
          <a:xfrm>
            <a:off x="615950" y="1722438"/>
            <a:ext cx="10758488" cy="4124206"/>
          </a:xfrm>
          <a:prstGeom prst="rect">
            <a:avLst/>
          </a:prstGeom>
          <a:noFill/>
        </p:spPr>
        <p:txBody>
          <a:bodyPr wrap="square" rtlCol="0">
            <a:spAutoFit/>
          </a:bodyPr>
          <a:lstStyle/>
          <a:p>
            <a:pPr marL="0" indent="0">
              <a:buNone/>
            </a:pPr>
            <a:r>
              <a:rPr lang="en-US" altLang="en-US" sz="2000" b="1" dirty="0">
                <a:latin typeface="Franklin Gothic Book" panose="020B0503020102020204" pitchFamily="34" charset="0"/>
              </a:rPr>
              <a:t>Step-by-Step Process:</a:t>
            </a:r>
          </a:p>
          <a:p>
            <a:pPr marL="0" indent="0">
              <a:buNone/>
            </a:pPr>
            <a:endParaRPr lang="en-US" altLang="en-US" sz="2000" b="1" dirty="0">
              <a:latin typeface="Franklin Gothic Book" panose="020B0503020102020204" pitchFamily="34" charset="0"/>
            </a:endParaRPr>
          </a:p>
          <a:p>
            <a:pPr marL="457200" indent="-457200">
              <a:buAutoNum type="arabicPeriod"/>
            </a:pPr>
            <a:r>
              <a:rPr lang="en-US" altLang="en-US" sz="2000" dirty="0">
                <a:latin typeface="Franklin Gothic Book" panose="020B0503020102020204" pitchFamily="34" charset="0"/>
              </a:rPr>
              <a:t>Write 1-2 </a:t>
            </a:r>
            <a:r>
              <a:rPr lang="en-US" altLang="en-US" sz="2000" dirty="0">
                <a:solidFill>
                  <a:schemeClr val="accent1">
                    <a:lumMod val="75000"/>
                  </a:schemeClr>
                </a:solidFill>
                <a:latin typeface="Franklin Gothic Book" panose="020B0503020102020204" pitchFamily="34" charset="0"/>
              </a:rPr>
              <a:t>introduction sentences </a:t>
            </a:r>
            <a:r>
              <a:rPr lang="en-US" altLang="en-US" sz="2000" dirty="0">
                <a:latin typeface="Franklin Gothic Book" panose="020B0503020102020204" pitchFamily="34" charset="0"/>
              </a:rPr>
              <a:t>that explain the background, purpose, and research question(s).</a:t>
            </a:r>
          </a:p>
          <a:p>
            <a:pPr marL="457200" indent="-457200">
              <a:buAutoNum type="arabicPeriod"/>
            </a:pPr>
            <a:endParaRPr lang="en-US" altLang="en-US" sz="2000" b="1" dirty="0">
              <a:latin typeface="Franklin Gothic Book" panose="020B0503020102020204" pitchFamily="34" charset="0"/>
            </a:endParaRPr>
          </a:p>
          <a:p>
            <a:pPr marL="457200" indent="-457200">
              <a:buAutoNum type="arabicPeriod"/>
            </a:pPr>
            <a:r>
              <a:rPr lang="en-US" altLang="en-US" sz="2000" dirty="0">
                <a:latin typeface="Franklin Gothic Book" panose="020B0503020102020204" pitchFamily="34" charset="0"/>
              </a:rPr>
              <a:t>Write 1-2 sentences describing your </a:t>
            </a:r>
            <a:r>
              <a:rPr lang="en-US" altLang="en-US" sz="2000" dirty="0">
                <a:solidFill>
                  <a:schemeClr val="accent1">
                    <a:lumMod val="75000"/>
                  </a:schemeClr>
                </a:solidFill>
                <a:latin typeface="Franklin Gothic Book" panose="020B0503020102020204" pitchFamily="34" charset="0"/>
              </a:rPr>
              <a:t>research methods </a:t>
            </a:r>
            <a:r>
              <a:rPr lang="en-US" altLang="en-US" sz="2000" dirty="0">
                <a:latin typeface="Franklin Gothic Book" panose="020B0503020102020204" pitchFamily="34" charset="0"/>
              </a:rPr>
              <a:t>including the data analysis techniques you used.</a:t>
            </a:r>
          </a:p>
          <a:p>
            <a:pPr marL="457200" indent="-457200">
              <a:buAutoNum type="arabicPeriod"/>
            </a:pPr>
            <a:endParaRPr lang="en-US" altLang="en-US" sz="2000" dirty="0">
              <a:latin typeface="Franklin Gothic Book" panose="020B0503020102020204" pitchFamily="34" charset="0"/>
            </a:endParaRPr>
          </a:p>
          <a:p>
            <a:pPr marL="457200" indent="-457200">
              <a:buAutoNum type="arabicPeriod"/>
            </a:pPr>
            <a:r>
              <a:rPr lang="en-US" altLang="en-US" sz="2000" dirty="0">
                <a:latin typeface="Franklin Gothic Book" panose="020B0503020102020204" pitchFamily="34" charset="0"/>
              </a:rPr>
              <a:t>Write 1-2 sentences describing the </a:t>
            </a:r>
            <a:r>
              <a:rPr lang="en-US" altLang="en-US" sz="2000" dirty="0">
                <a:solidFill>
                  <a:schemeClr val="accent1">
                    <a:lumMod val="75000"/>
                  </a:schemeClr>
                </a:solidFill>
                <a:latin typeface="Franklin Gothic Book" panose="020B0503020102020204" pitchFamily="34" charset="0"/>
              </a:rPr>
              <a:t>results and findings</a:t>
            </a:r>
            <a:r>
              <a:rPr lang="en-US" altLang="en-US" sz="2000" dirty="0">
                <a:solidFill>
                  <a:schemeClr val="tx2">
                    <a:lumMod val="75000"/>
                  </a:schemeClr>
                </a:solidFill>
                <a:latin typeface="Franklin Gothic Book" panose="020B0503020102020204" pitchFamily="34" charset="0"/>
              </a:rPr>
              <a:t>.</a:t>
            </a:r>
            <a:endParaRPr lang="en-US" altLang="en-US" sz="2000" dirty="0">
              <a:latin typeface="Franklin Gothic Book" panose="020B0503020102020204" pitchFamily="34" charset="0"/>
            </a:endParaRPr>
          </a:p>
          <a:p>
            <a:pPr marL="457200" indent="-457200">
              <a:buAutoNum type="arabicPeriod"/>
            </a:pPr>
            <a:endParaRPr lang="en-US" altLang="en-US" sz="2000" dirty="0">
              <a:latin typeface="Franklin Gothic Book" panose="020B0503020102020204" pitchFamily="34" charset="0"/>
            </a:endParaRPr>
          </a:p>
          <a:p>
            <a:pPr marL="457200" indent="-457200">
              <a:buAutoNum type="arabicPeriod"/>
            </a:pPr>
            <a:r>
              <a:rPr lang="en-US" altLang="en-US" sz="2000" dirty="0">
                <a:latin typeface="Franklin Gothic Book" panose="020B0503020102020204" pitchFamily="34" charset="0"/>
              </a:rPr>
              <a:t>Write 1-2 sentences containing your </a:t>
            </a:r>
            <a:r>
              <a:rPr lang="en-US" altLang="en-US" sz="2000" dirty="0">
                <a:solidFill>
                  <a:schemeClr val="accent1">
                    <a:lumMod val="75000"/>
                  </a:schemeClr>
                </a:solidFill>
                <a:latin typeface="Franklin Gothic Book" panose="020B0503020102020204" pitchFamily="34" charset="0"/>
              </a:rPr>
              <a:t>conclusions and recommendations </a:t>
            </a:r>
            <a:r>
              <a:rPr lang="en-US" altLang="en-US" sz="2000" dirty="0">
                <a:latin typeface="Franklin Gothic Book" panose="020B0503020102020204" pitchFamily="34" charset="0"/>
              </a:rPr>
              <a:t>for future studies.</a:t>
            </a:r>
          </a:p>
          <a:p>
            <a:pPr marL="0" indent="0">
              <a:buNone/>
            </a:pPr>
            <a:endParaRPr lang="en-US" altLang="en-US" sz="2400" b="1" dirty="0">
              <a:latin typeface="Franklin Gothic Book" panose="020B0503020102020204" pitchFamily="34" charset="0"/>
            </a:endParaRPr>
          </a:p>
          <a:p>
            <a:pPr marL="0" indent="0">
              <a:buNone/>
            </a:pPr>
            <a:endParaRPr lang="en-US" altLang="en-US" sz="2400" b="1" dirty="0">
              <a:latin typeface="Franklin Gothic Book" panose="020B0503020102020204" pitchFamily="34" charset="0"/>
            </a:endParaRPr>
          </a:p>
        </p:txBody>
      </p:sp>
      <p:sp>
        <p:nvSpPr>
          <p:cNvPr id="15" name="Arrow: Chevron 10">
            <a:extLst>
              <a:ext uri="{FF2B5EF4-FFF2-40B4-BE49-F238E27FC236}">
                <a16:creationId xmlns:a16="http://schemas.microsoft.com/office/drawing/2014/main" id="{CC05EA12-7A1B-BB54-08AC-E541CF920FBB}"/>
              </a:ext>
            </a:extLst>
          </p:cNvPr>
          <p:cNvSpPr txBox="1"/>
          <p:nvPr/>
        </p:nvSpPr>
        <p:spPr>
          <a:xfrm>
            <a:off x="615951" y="4630959"/>
            <a:ext cx="274751" cy="117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spTree>
    <p:extLst>
      <p:ext uri="{BB962C8B-B14F-4D97-AF65-F5344CB8AC3E}">
        <p14:creationId xmlns:p14="http://schemas.microsoft.com/office/powerpoint/2010/main" val="299876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3CFA9-B86E-7FAD-B6DE-DFC15D532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4179C-5902-BF14-5A5C-553030A72CEE}"/>
              </a:ext>
            </a:extLst>
          </p:cNvPr>
          <p:cNvSpPr>
            <a:spLocks noGrp="1"/>
          </p:cNvSpPr>
          <p:nvPr>
            <p:ph type="ctrTitle"/>
          </p:nvPr>
        </p:nvSpPr>
        <p:spPr>
          <a:xfrm>
            <a:off x="615950" y="315294"/>
            <a:ext cx="9234309" cy="455509"/>
          </a:xfrm>
        </p:spPr>
        <p:txBody>
          <a:bodyPr/>
          <a:lstStyle/>
          <a:p>
            <a:r>
              <a:rPr lang="en-US" sz="3200" dirty="0">
                <a:solidFill>
                  <a:schemeClr val="bg1"/>
                </a:solidFill>
                <a:latin typeface="Franklin Gothic Book" panose="020B0503020102020204" pitchFamily="34" charset="0"/>
              </a:rPr>
              <a:t>How Do I Revise My Abstract?</a:t>
            </a:r>
          </a:p>
        </p:txBody>
      </p:sp>
      <p:sp>
        <p:nvSpPr>
          <p:cNvPr id="5" name="Text Placeholder 4">
            <a:extLst>
              <a:ext uri="{FF2B5EF4-FFF2-40B4-BE49-F238E27FC236}">
                <a16:creationId xmlns:a16="http://schemas.microsoft.com/office/drawing/2014/main" id="{50AB709F-4435-FBC3-2C0C-60A4502A7683}"/>
              </a:ext>
            </a:extLst>
          </p:cNvPr>
          <p:cNvSpPr txBox="1">
            <a:spLocks noGrp="1"/>
          </p:cNvSpPr>
          <p:nvPr>
            <p:ph type="body" sz="quarter" idx="14"/>
          </p:nvPr>
        </p:nvSpPr>
        <p:spPr>
          <a:xfrm>
            <a:off x="615950" y="921134"/>
            <a:ext cx="10758488" cy="5015732"/>
          </a:xfrm>
          <a:prstGeom prst="rect">
            <a:avLst/>
          </a:prstGeom>
          <a:noFill/>
        </p:spPr>
        <p:txBody>
          <a:bodyPr wrap="square" rtlCol="0">
            <a:spAutoFit/>
          </a:bodyPr>
          <a:lstStyle/>
          <a:p>
            <a:pPr marL="0" indent="0">
              <a:buNone/>
            </a:pPr>
            <a:r>
              <a:rPr lang="en-US" altLang="en-US" sz="2000" b="1" dirty="0">
                <a:latin typeface="Franklin Gothic Book" panose="020B0503020102020204" pitchFamily="34" charset="0"/>
              </a:rPr>
              <a:t>Read your abstract all the way through: </a:t>
            </a:r>
          </a:p>
          <a:p>
            <a:pPr marL="0" indent="0">
              <a:buNone/>
            </a:pPr>
            <a:endParaRPr lang="en-US" altLang="en-US" sz="2000" b="1" dirty="0">
              <a:latin typeface="Franklin Gothic Book" panose="020B0503020102020204" pitchFamily="34" charset="0"/>
            </a:endParaRPr>
          </a:p>
          <a:p>
            <a:pPr lvl="1">
              <a:buFont typeface="Arial" panose="020B0604020202020204" pitchFamily="34" charset="0"/>
              <a:buChar char="•"/>
            </a:pPr>
            <a:r>
              <a:rPr lang="en-US" altLang="en-US" sz="2000" dirty="0">
                <a:solidFill>
                  <a:schemeClr val="bg1"/>
                </a:solidFill>
                <a:latin typeface="Franklin Gothic Book" panose="020B0503020102020204" pitchFamily="34" charset="0"/>
              </a:rPr>
              <a:t>Add transition words to tie ideas together</a:t>
            </a:r>
          </a:p>
          <a:p>
            <a:pPr lvl="2">
              <a:buFont typeface="Arial" panose="020B0604020202020204" pitchFamily="34" charset="0"/>
              <a:buChar char="•"/>
            </a:pPr>
            <a:r>
              <a:rPr lang="en-US" altLang="en-US" sz="1900" dirty="0">
                <a:solidFill>
                  <a:schemeClr val="bg1"/>
                </a:solidFill>
                <a:latin typeface="Franklin Gothic Book" panose="020B0503020102020204" pitchFamily="34" charset="0"/>
              </a:rPr>
              <a:t>Example:  Assemble your ingredients on a clean surface. </a:t>
            </a:r>
            <a:r>
              <a:rPr lang="en-US" altLang="en-US" sz="1900" dirty="0">
                <a:solidFill>
                  <a:schemeClr val="accent1">
                    <a:lumMod val="75000"/>
                  </a:schemeClr>
                </a:solidFill>
                <a:latin typeface="Franklin Gothic Book" panose="020B0503020102020204" pitchFamily="34" charset="0"/>
              </a:rPr>
              <a:t>Next</a:t>
            </a:r>
            <a:r>
              <a:rPr lang="en-US" altLang="en-US" sz="1900" dirty="0">
                <a:solidFill>
                  <a:schemeClr val="bg1"/>
                </a:solidFill>
                <a:latin typeface="Franklin Gothic Book" panose="020B0503020102020204" pitchFamily="34" charset="0"/>
              </a:rPr>
              <a:t>, mix your dry ingredients together in a large bowl. </a:t>
            </a:r>
          </a:p>
          <a:p>
            <a:pPr marL="685800" lvl="2" indent="0">
              <a:buNone/>
            </a:pPr>
            <a:endParaRPr lang="en-US" altLang="en-US" sz="1900" dirty="0">
              <a:solidFill>
                <a:schemeClr val="bg1"/>
              </a:solidFill>
              <a:latin typeface="Franklin Gothic Book" panose="020B0503020102020204" pitchFamily="34" charset="0"/>
            </a:endParaRPr>
          </a:p>
          <a:p>
            <a:pPr lvl="1">
              <a:buFont typeface="Arial" panose="020B0604020202020204" pitchFamily="34" charset="0"/>
              <a:buChar char="•"/>
            </a:pPr>
            <a:r>
              <a:rPr lang="en-US" altLang="en-US" sz="2000" dirty="0">
                <a:solidFill>
                  <a:schemeClr val="bg1"/>
                </a:solidFill>
                <a:latin typeface="Franklin Gothic Book" panose="020B0503020102020204" pitchFamily="34" charset="0"/>
              </a:rPr>
              <a:t>Eliminate unnecessary content and add in things that are missing</a:t>
            </a:r>
          </a:p>
          <a:p>
            <a:pPr lvl="2">
              <a:buFont typeface="Arial" panose="020B0604020202020204" pitchFamily="34" charset="0"/>
              <a:buChar char="•"/>
            </a:pPr>
            <a:r>
              <a:rPr lang="en-US" altLang="en-US" sz="1900" dirty="0">
                <a:solidFill>
                  <a:schemeClr val="bg1"/>
                </a:solidFill>
                <a:latin typeface="Franklin Gothic Book" panose="020B0503020102020204" pitchFamily="34" charset="0"/>
              </a:rPr>
              <a:t>Example: This article highlights the environmental dangers of plastic waste. </a:t>
            </a:r>
            <a:r>
              <a:rPr lang="en-US" altLang="en-US" sz="1900" strike="sngStrike" dirty="0">
                <a:solidFill>
                  <a:schemeClr val="accent1">
                    <a:lumMod val="75000"/>
                  </a:schemeClr>
                </a:solidFill>
                <a:latin typeface="Franklin Gothic Book" panose="020B0503020102020204" pitchFamily="34" charset="0"/>
              </a:rPr>
              <a:t>The environmental dangers of plastic waste are not often discussed in marine environments.</a:t>
            </a:r>
            <a:r>
              <a:rPr lang="en-US" altLang="en-US" sz="1900" dirty="0">
                <a:solidFill>
                  <a:srgbClr val="FF0000"/>
                </a:solidFill>
                <a:latin typeface="Franklin Gothic Book" panose="020B0503020102020204" pitchFamily="34" charset="0"/>
              </a:rPr>
              <a:t> </a:t>
            </a:r>
            <a:r>
              <a:rPr lang="en-US" altLang="en-US" sz="1900" dirty="0">
                <a:solidFill>
                  <a:schemeClr val="bg1"/>
                </a:solidFill>
                <a:latin typeface="Franklin Gothic Book" panose="020B0503020102020204" pitchFamily="34" charset="0"/>
              </a:rPr>
              <a:t>Our research focuses primarily on marine environments, </a:t>
            </a:r>
            <a:r>
              <a:rPr lang="en-US" altLang="en-US" sz="1900" dirty="0">
                <a:solidFill>
                  <a:schemeClr val="accent1">
                    <a:lumMod val="75000"/>
                  </a:schemeClr>
                </a:solidFill>
                <a:latin typeface="Franklin Gothic Book" panose="020B0503020102020204" pitchFamily="34" charset="0"/>
              </a:rPr>
              <a:t>striving to offer valuable solutions to protect aquatic life. </a:t>
            </a:r>
          </a:p>
          <a:p>
            <a:pPr marL="685800" lvl="2" indent="0">
              <a:buNone/>
            </a:pPr>
            <a:endParaRPr lang="en-US" altLang="en-US" sz="1900" dirty="0">
              <a:solidFill>
                <a:srgbClr val="FF0000"/>
              </a:solidFill>
              <a:latin typeface="Franklin Gothic Book" panose="020B0503020102020204" pitchFamily="34" charset="0"/>
            </a:endParaRPr>
          </a:p>
          <a:p>
            <a:pPr lvl="1">
              <a:buFont typeface="Arial" panose="020B0604020202020204" pitchFamily="34" charset="0"/>
              <a:buChar char="•"/>
            </a:pPr>
            <a:r>
              <a:rPr lang="en-US" altLang="en-US" sz="2000" dirty="0">
                <a:solidFill>
                  <a:schemeClr val="bg1"/>
                </a:solidFill>
                <a:latin typeface="Franklin Gothic Book" panose="020B0503020102020204" pitchFamily="34" charset="0"/>
              </a:rPr>
              <a:t> Correct errors in mechanics and proofread</a:t>
            </a:r>
          </a:p>
          <a:p>
            <a:pPr lvl="2">
              <a:buFont typeface="Arial" panose="020B0604020202020204" pitchFamily="34" charset="0"/>
              <a:buChar char="•"/>
            </a:pPr>
            <a:r>
              <a:rPr lang="en-US" altLang="en-US" sz="1900" dirty="0">
                <a:solidFill>
                  <a:schemeClr val="bg1"/>
                </a:solidFill>
                <a:latin typeface="Franklin Gothic Book" panose="020B0503020102020204" pitchFamily="34" charset="0"/>
              </a:rPr>
              <a:t>Example: Color plays a large role in </a:t>
            </a:r>
            <a:r>
              <a:rPr lang="en-US" altLang="en-US" sz="1900" strike="sngStrike" dirty="0">
                <a:solidFill>
                  <a:schemeClr val="accent1">
                    <a:lumMod val="75000"/>
                  </a:schemeClr>
                </a:solidFill>
                <a:latin typeface="Franklin Gothic Book" panose="020B0503020102020204" pitchFamily="34" charset="0"/>
              </a:rPr>
              <a:t>bring</a:t>
            </a:r>
            <a:r>
              <a:rPr lang="en-US" altLang="en-US" sz="1900" dirty="0">
                <a:solidFill>
                  <a:schemeClr val="bg1"/>
                </a:solidFill>
                <a:latin typeface="Franklin Gothic Book" panose="020B0503020102020204" pitchFamily="34" charset="0"/>
              </a:rPr>
              <a:t> bringing a story to life by </a:t>
            </a:r>
            <a:r>
              <a:rPr lang="en-US" altLang="en-US" sz="1900" strike="sngStrike" dirty="0">
                <a:solidFill>
                  <a:schemeClr val="accent1">
                    <a:lumMod val="75000"/>
                  </a:schemeClr>
                </a:solidFill>
                <a:latin typeface="Franklin Gothic Book" panose="020B0503020102020204" pitchFamily="34" charset="0"/>
              </a:rPr>
              <a:t>settling</a:t>
            </a:r>
            <a:r>
              <a:rPr lang="en-US" altLang="en-US" sz="1900" dirty="0">
                <a:solidFill>
                  <a:schemeClr val="bg1"/>
                </a:solidFill>
                <a:latin typeface="Franklin Gothic Book" panose="020B0503020102020204" pitchFamily="34" charset="0"/>
              </a:rPr>
              <a:t> setting the mood. </a:t>
            </a:r>
          </a:p>
          <a:p>
            <a:pPr lvl="2">
              <a:buFont typeface="Arial" panose="020B0604020202020204" pitchFamily="34" charset="0"/>
              <a:buChar char="•"/>
            </a:pPr>
            <a:endParaRPr lang="en-US" altLang="en-US" sz="1900" dirty="0">
              <a:solidFill>
                <a:schemeClr val="bg1"/>
              </a:solidFill>
              <a:latin typeface="Franklin Gothic Book" panose="020B0503020102020204" pitchFamily="34" charset="0"/>
            </a:endParaRPr>
          </a:p>
          <a:p>
            <a:pPr lvl="1">
              <a:buFont typeface="Arial" panose="020B0604020202020204" pitchFamily="34" charset="0"/>
              <a:buChar char="•"/>
            </a:pPr>
            <a:r>
              <a:rPr lang="en-US" altLang="en-US" sz="2300" dirty="0">
                <a:latin typeface="Franklin Gothic Book" panose="020B0503020102020204" pitchFamily="34" charset="0"/>
              </a:rPr>
              <a:t>mechanics and proofread</a:t>
            </a:r>
          </a:p>
          <a:p>
            <a:pPr marL="0" indent="0">
              <a:buNone/>
            </a:pPr>
            <a:endParaRPr lang="en-US" altLang="en-US" sz="2400" b="1" dirty="0">
              <a:latin typeface="Franklin Gothic Book" panose="020B0503020102020204" pitchFamily="34" charset="0"/>
            </a:endParaRPr>
          </a:p>
        </p:txBody>
      </p:sp>
      <p:sp>
        <p:nvSpPr>
          <p:cNvPr id="15" name="Arrow: Chevron 10">
            <a:extLst>
              <a:ext uri="{FF2B5EF4-FFF2-40B4-BE49-F238E27FC236}">
                <a16:creationId xmlns:a16="http://schemas.microsoft.com/office/drawing/2014/main" id="{7D55F632-9342-94A2-4568-62489447A406}"/>
              </a:ext>
            </a:extLst>
          </p:cNvPr>
          <p:cNvSpPr txBox="1"/>
          <p:nvPr/>
        </p:nvSpPr>
        <p:spPr>
          <a:xfrm>
            <a:off x="615951" y="4630959"/>
            <a:ext cx="274751" cy="117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spTree>
    <p:extLst>
      <p:ext uri="{BB962C8B-B14F-4D97-AF65-F5344CB8AC3E}">
        <p14:creationId xmlns:p14="http://schemas.microsoft.com/office/powerpoint/2010/main" val="202864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648FB-F45C-8342-68A7-0D0EC5FD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235AA-6CC0-2858-AFC3-90832665B422}"/>
              </a:ext>
            </a:extLst>
          </p:cNvPr>
          <p:cNvSpPr>
            <a:spLocks noGrp="1"/>
          </p:cNvSpPr>
          <p:nvPr>
            <p:ph type="ctrTitle"/>
          </p:nvPr>
        </p:nvSpPr>
        <p:spPr>
          <a:xfrm>
            <a:off x="190208" y="282253"/>
            <a:ext cx="9234309" cy="455509"/>
          </a:xfrm>
        </p:spPr>
        <p:txBody>
          <a:bodyPr/>
          <a:lstStyle/>
          <a:p>
            <a:r>
              <a:rPr lang="en-US" sz="3200" dirty="0">
                <a:solidFill>
                  <a:schemeClr val="bg1"/>
                </a:solidFill>
                <a:latin typeface="Franklin Gothic Book" panose="020B0503020102020204" pitchFamily="34" charset="0"/>
              </a:rPr>
              <a:t>Example Scientific Abstract</a:t>
            </a:r>
          </a:p>
        </p:txBody>
      </p:sp>
      <p:sp>
        <p:nvSpPr>
          <p:cNvPr id="5" name="Text Placeholder 4">
            <a:extLst>
              <a:ext uri="{FF2B5EF4-FFF2-40B4-BE49-F238E27FC236}">
                <a16:creationId xmlns:a16="http://schemas.microsoft.com/office/drawing/2014/main" id="{12C4B62F-C70F-F673-3361-072ABF9822A2}"/>
              </a:ext>
            </a:extLst>
          </p:cNvPr>
          <p:cNvSpPr txBox="1">
            <a:spLocks noGrp="1"/>
          </p:cNvSpPr>
          <p:nvPr>
            <p:ph type="body" sz="quarter" idx="14"/>
          </p:nvPr>
        </p:nvSpPr>
        <p:spPr>
          <a:xfrm>
            <a:off x="455529" y="1000543"/>
            <a:ext cx="10758488" cy="4154984"/>
          </a:xfrm>
          <a:prstGeom prst="rect">
            <a:avLst/>
          </a:prstGeom>
          <a:noFill/>
        </p:spPr>
        <p:txBody>
          <a:bodyPr wrap="square" rtlCol="0">
            <a:spAutoFit/>
          </a:bodyPr>
          <a:lstStyle/>
          <a:p>
            <a:pPr marL="0" indent="0">
              <a:buNone/>
            </a:pPr>
            <a:r>
              <a:rPr lang="en-US" altLang="en-US" b="1" dirty="0">
                <a:latin typeface="Franklin Gothic Book" panose="020B0503020102020204" pitchFamily="34" charset="0"/>
              </a:rPr>
              <a:t>Usability and User-Centered Theory for 21</a:t>
            </a:r>
            <a:r>
              <a:rPr lang="en-US" altLang="en-US" b="1" baseline="30000" dirty="0">
                <a:latin typeface="Franklin Gothic Book" panose="020B0503020102020204" pitchFamily="34" charset="0"/>
              </a:rPr>
              <a:t>st</a:t>
            </a:r>
            <a:r>
              <a:rPr lang="en-US" altLang="en-US" b="1" dirty="0">
                <a:latin typeface="Franklin Gothic Book" panose="020B0503020102020204" pitchFamily="34" charset="0"/>
              </a:rPr>
              <a:t> Century OWLs</a:t>
            </a:r>
          </a:p>
          <a:p>
            <a:pPr marL="0" indent="0">
              <a:buNone/>
            </a:pPr>
            <a:r>
              <a:rPr lang="en-US" altLang="en-US" dirty="0">
                <a:latin typeface="+mn-lt"/>
              </a:rPr>
              <a:t>By Dana Lynn Driscoll, H. Allen Brizee, Michael Salvo, and Morgan Sousa from </a:t>
            </a:r>
            <a:r>
              <a:rPr lang="en-US" altLang="en-US" i="1" dirty="0">
                <a:latin typeface="+mn-lt"/>
              </a:rPr>
              <a:t>The Handbook of Research on Virtual Workplaces and the New Nature of Business Practices</a:t>
            </a:r>
            <a:r>
              <a:rPr lang="en-US" altLang="en-US" dirty="0">
                <a:latin typeface="+mn-lt"/>
              </a:rPr>
              <a:t>. Eds. Kirk St. Amant and Pavel </a:t>
            </a:r>
            <a:r>
              <a:rPr lang="en-US" altLang="en-US" dirty="0" err="1">
                <a:latin typeface="+mn-lt"/>
              </a:rPr>
              <a:t>Zemlansky</a:t>
            </a:r>
            <a:r>
              <a:rPr lang="en-US" altLang="en-US" dirty="0">
                <a:latin typeface="+mn-lt"/>
              </a:rPr>
              <a:t>. Hershey, PA: Idea Group Publishing, 2008.</a:t>
            </a:r>
          </a:p>
          <a:p>
            <a:pPr marL="0" indent="0">
              <a:buNone/>
            </a:pPr>
            <a:endParaRPr lang="en-US" altLang="en-US" dirty="0">
              <a:latin typeface="+mn-lt"/>
            </a:endParaRPr>
          </a:p>
          <a:p>
            <a:pPr marL="0" indent="0">
              <a:buNone/>
            </a:pPr>
            <a:r>
              <a:rPr lang="en-US" altLang="en-US" dirty="0">
                <a:latin typeface="+mn-lt"/>
              </a:rPr>
              <a:t>		This article describes results of usability research conducted on the Purdue Online Writing Lab (OWL). The Purdue OWL is an information-rich educational website that provides free writing resources to users worldwide. Researchers conducted two generations of usability tests. In the first test, participants were asked to navigate the OWL and answer questions. Results of the first test and user-centered scholarship indicated that a more user-centered focus would improve usability. The second test asked participants to answer writing-related questions using both the OWL website and a user-centered OWL prototype. Participants took significantly less time to find information using the prototype and reported a more positive response to the user-centered prototype than the original OWL. Researchers conclude that a user-centered website is more effective and can be a model for information-rich online resources. Researchers also conclude that usability research can be a productive source of ideas, underscoring the need for participatory invention.</a:t>
            </a:r>
          </a:p>
        </p:txBody>
      </p:sp>
      <p:sp>
        <p:nvSpPr>
          <p:cNvPr id="15" name="Arrow: Chevron 10">
            <a:extLst>
              <a:ext uri="{FF2B5EF4-FFF2-40B4-BE49-F238E27FC236}">
                <a16:creationId xmlns:a16="http://schemas.microsoft.com/office/drawing/2014/main" id="{1138DBCC-35AC-17D5-F9B5-32441F8B0CC4}"/>
              </a:ext>
            </a:extLst>
          </p:cNvPr>
          <p:cNvSpPr txBox="1"/>
          <p:nvPr/>
        </p:nvSpPr>
        <p:spPr>
          <a:xfrm>
            <a:off x="615951" y="4630959"/>
            <a:ext cx="274751" cy="117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spTree>
    <p:extLst>
      <p:ext uri="{BB962C8B-B14F-4D97-AF65-F5344CB8AC3E}">
        <p14:creationId xmlns:p14="http://schemas.microsoft.com/office/powerpoint/2010/main" val="353675163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WL PPT">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58CD8B7C-5011-9843-9353-17E061D772B1}" vid="{EA13767D-C630-2546-A9B7-94E4AAF33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OWL PPT</Template>
  <TotalTime>1784</TotalTime>
  <Words>1694</Words>
  <Application>Microsoft Macintosh PowerPoint</Application>
  <PresentationFormat>Widescreen</PresentationFormat>
  <Paragraphs>117</Paragraphs>
  <Slides>11</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Acumin Pro</vt:lpstr>
      <vt:lpstr>Acumin Pro ExtraCondensed</vt:lpstr>
      <vt:lpstr>Acumin Pro Semibold</vt:lpstr>
      <vt:lpstr>Acumin Pro SemiCondensed</vt:lpstr>
      <vt:lpstr>Aptos</vt:lpstr>
      <vt:lpstr>Arial</vt:lpstr>
      <vt:lpstr>Franklin Gothic Book</vt:lpstr>
      <vt:lpstr>Franklin Gothic Medium</vt:lpstr>
      <vt:lpstr>Franklin Gothic Medium Cond</vt:lpstr>
      <vt:lpstr>Wingdings</vt:lpstr>
      <vt:lpstr>OWL PPT</vt:lpstr>
      <vt:lpstr>Writing Scientific Abstracts</vt:lpstr>
      <vt:lpstr>PowerPoint Presentation</vt:lpstr>
      <vt:lpstr>What is the Purpose of an Abstract?</vt:lpstr>
      <vt:lpstr>Why Should I Know How to Write Abstracts?</vt:lpstr>
      <vt:lpstr>What are the Qualities of an Effective Abstract?</vt:lpstr>
      <vt:lpstr>How Do I Write an Abstract?</vt:lpstr>
      <vt:lpstr>How Do I Write Each Part of My Abstract?</vt:lpstr>
      <vt:lpstr>How Do I Revise My Abstract?</vt:lpstr>
      <vt:lpstr>Example Scientific Abstract</vt:lpstr>
      <vt:lpstr>Example Scientific Abstract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Shruti Subramaniyan</dc:creator>
  <cp:lastModifiedBy>Juan Carlos Montoya Lopez</cp:lastModifiedBy>
  <cp:revision>13</cp:revision>
  <dcterms:created xsi:type="dcterms:W3CDTF">2025-07-03T18:06:09Z</dcterms:created>
  <dcterms:modified xsi:type="dcterms:W3CDTF">2025-11-17T21:52:47Z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2025-07-03T19:14:57Z</vt:lpwstr>
  </property>
  <property fmtid="{D5CDD505-2E9C-101B-9397-08002B2CF9AE}" pid="4" name="MSIP_Label_f7606f69-b0ae-4874-be30-7d43a3c7be10_Method">
    <vt:lpwstr>Standard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f85d776c-c2d3-4f08-9c37-0a41cbcfc10a</vt:lpwstr>
  </property>
  <property fmtid="{D5CDD505-2E9C-101B-9397-08002B2CF9AE}" pid="8" name="MSIP_Label_f7606f69-b0ae-4874-be30-7d43a3c7be10_ContentBits">
    <vt:lpwstr>0</vt:lpwstr>
  </property>
  <property fmtid="{D5CDD505-2E9C-101B-9397-08002B2CF9AE}" pid="9" name="MSIP_Label_f7606f69-b0ae-4874-be30-7d43a3c7be10_Tag">
    <vt:lpwstr>10, 3, 0, 1</vt:lpwstr>
  </property>
</Properties>
</file>