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0_2035C1B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8_4BAB9D56.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6_29038EA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33"/>
  </p:notesMasterIdLst>
  <p:sldIdLst>
    <p:sldId id="257" r:id="rId2"/>
    <p:sldId id="264" r:id="rId3"/>
    <p:sldId id="258" r:id="rId4"/>
    <p:sldId id="259" r:id="rId5"/>
    <p:sldId id="263" r:id="rId6"/>
    <p:sldId id="265" r:id="rId7"/>
    <p:sldId id="300" r:id="rId8"/>
    <p:sldId id="301" r:id="rId9"/>
    <p:sldId id="266" r:id="rId10"/>
    <p:sldId id="267" r:id="rId11"/>
    <p:sldId id="268" r:id="rId12"/>
    <p:sldId id="302" r:id="rId13"/>
    <p:sldId id="269" r:id="rId14"/>
    <p:sldId id="303" r:id="rId15"/>
    <p:sldId id="304"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7" r:id="rId31"/>
    <p:sldId id="262" r:id="rId32"/>
  </p:sldIdLst>
  <p:sldSz cx="9144000" cy="6858000" type="screen4x3"/>
  <p:notesSz cx="6858000" cy="9144000"/>
  <p:embeddedFontLst>
    <p:embeddedFont>
      <p:font typeface="ＭＳ Ｐゴシック" panose="020B0600070205080204" pitchFamily="34" charset="-128"/>
      <p:regular r:id="rId34"/>
    </p:embeddedFont>
    <p:embeddedFont>
      <p:font typeface="Acumin Pro" panose="020B0504020202020204" pitchFamily="34" charset="77"/>
      <p:regular r:id="rId35"/>
      <p:bold r:id="rId36"/>
      <p:italic r:id="rId37"/>
      <p:boldItalic r:id="rId38"/>
    </p:embeddedFont>
    <p:embeddedFont>
      <p:font typeface="Acumin Pro ExtraCondensed" panose="020B0508020202020204" pitchFamily="34" charset="77"/>
      <p:regular r:id="rId39"/>
      <p:bold r:id="rId40"/>
      <p:italic r:id="rId41"/>
      <p:boldItalic r:id="rId42"/>
    </p:embeddedFont>
    <p:embeddedFont>
      <p:font typeface="Acumin Pro Semibold" panose="020B0704020202020204" pitchFamily="34" charset="77"/>
      <p:regular r:id="rId43"/>
      <p:bold r:id="rId44"/>
      <p:italic r:id="rId45"/>
      <p:boldItalic r:id="rId46"/>
    </p:embeddedFont>
    <p:embeddedFont>
      <p:font typeface="Arial Black" panose="020B0604020202020204" pitchFamily="34" charset="0"/>
      <p:bold r:id="rId47"/>
    </p:embeddedFont>
    <p:embeddedFont>
      <p:font typeface="Franklin Gothic Book" panose="020B0503020102020204" pitchFamily="34" charset="0"/>
      <p:regular r:id="rId48"/>
      <p:italic r:id="rId49"/>
    </p:embeddedFont>
    <p:embeddedFont>
      <p:font typeface="Franklin Gothic Medium Cond" panose="020B0606030402020204" pitchFamily="34" charset="0"/>
      <p:regular r:id="rId50"/>
    </p:embeddedFont>
    <p:embeddedFont>
      <p:font typeface="United Sans Rg Md" panose="020F0502020204030204" pitchFamily="34" charset="0"/>
      <p:regular r:id="rId51"/>
      <p:bold r:id="rId52"/>
      <p:italic r:id="rId53"/>
      <p:boldItalic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F791F-FBA3-73BE-3D34-1B3757F82BFB}" name="Juan Carlos Montoya Lopez" initials="JCML" userId="S::montoy22@purdue.edu::3b7bc414-966c-4b3a-ba73-e493cfafdf0c" providerId="AD"/>
  <p188:author id="{727E20DE-7EE6-4522-DBBB-76899E26DC51}" name="Shruti Subramaniyan" initials="SS" userId="S::subra134@purdue.edu::ab65a8d3-ecc7-4853-9d48-e5734c102e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BF2FC-0335-33BC-0CC3-A8324FAB76B7}" v="26" dt="2025-06-17T22:22:32.139"/>
    <p1510:client id="{D9A623C3-CF67-4BF1-8D66-4E379C0EA13C}" v="76" dt="2025-06-18T18:12:02.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92"/>
    <p:restoredTop sz="95934" autoAdjust="0"/>
  </p:normalViewPr>
  <p:slideViewPr>
    <p:cSldViewPr snapToGrid="0">
      <p:cViewPr varScale="1">
        <p:scale>
          <a:sx n="111" d="100"/>
          <a:sy n="111" d="100"/>
        </p:scale>
        <p:origin x="368"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8/10/relationships/authors" Target="authors.xml"/></Relationships>
</file>

<file path=ppt/comments/modernComment_106_29038EA0.xml><?xml version="1.0" encoding="utf-8"?>
<p188:cmLst xmlns:a="http://schemas.openxmlformats.org/drawingml/2006/main" xmlns:r="http://schemas.openxmlformats.org/officeDocument/2006/relationships" xmlns:p188="http://schemas.microsoft.com/office/powerpoint/2018/8/main">
  <p188:cm id="{A85E8095-CF79-974C-9770-FDAA1AD613C2}" authorId="{DBBF791F-FBA3-73BE-3D34-1B3757F82BFB}" status="resolved" created="2025-06-11T16:03:53.325" complete="100000">
    <ac:txMkLst xmlns:ac="http://schemas.microsoft.com/office/drawing/2013/main/command">
      <pc:docMk xmlns:pc="http://schemas.microsoft.com/office/powerpoint/2013/main/command"/>
      <pc:sldMk xmlns:pc="http://schemas.microsoft.com/office/powerpoint/2013/main/command" cId="688098976" sldId="262"/>
      <ac:spMk id="3" creationId="{DDF1DEAD-BDC7-D142-97B9-9A0BD2570B44}"/>
      <ac:txMk cp="136" len="8">
        <ac:context len="166" hash="3618683085"/>
      </ac:txMk>
    </ac:txMkLst>
    <p188:pos x="3447925" y="1486683"/>
    <p188:txBody>
      <a:bodyPr/>
      <a:lstStyle/>
      <a:p>
        <a:r>
          <a:rPr lang="en-US"/>
          <a:t>This not the OWL email, would you please change it to: writing.lab@purdue.edu</a:t>
        </a:r>
      </a:p>
    </p188:txBody>
  </p188:cm>
</p188:cmLst>
</file>

<file path=ppt/comments/modernComment_118_4BAB9D56.xml><?xml version="1.0" encoding="utf-8"?>
<p188:cmLst xmlns:a="http://schemas.openxmlformats.org/drawingml/2006/main" xmlns:r="http://schemas.openxmlformats.org/officeDocument/2006/relationships" xmlns:p188="http://schemas.microsoft.com/office/powerpoint/2018/8/main">
  <p188:cm id="{D0675575-DDDE-4B5A-AD51-27F5AEF791CB}" authorId="{727E20DE-7EE6-4522-DBBB-76899E26DC51}" created="2025-06-04T20:19:23.701">
    <pc:sldMkLst xmlns:pc="http://schemas.microsoft.com/office/powerpoint/2013/main/command">
      <pc:docMk/>
      <pc:sldMk cId="1269538134" sldId="280"/>
    </pc:sldMkLst>
    <p188:replyLst>
      <p188:reply id="{938A2BD6-9C2A-F347-8B93-EB770739CF1B}" authorId="{DBBF791F-FBA3-73BE-3D34-1B3757F82BFB}" created="2025-06-11T16:07:57.387">
        <p188:txBody>
          <a:bodyPr/>
          <a:lstStyle/>
          <a:p>
            <a:r>
              <a:rPr lang="en-US"/>
              <a:t>Thank you, but the links do not work when I click on them.</a:t>
            </a:r>
          </a:p>
        </p188:txBody>
      </p188:reply>
      <p188:reply id="{1B086298-E791-4E97-AB95-4CE5021F6679}" authorId="{727E20DE-7EE6-4522-DBBB-76899E26DC51}" created="2025-06-18T18:12:10.814">
        <p188:txBody>
          <a:bodyPr/>
          <a:lstStyle/>
          <a:p>
            <a:r>
              <a:rPr lang="en-US"/>
              <a:t>Unfortunately, PowerPoint does not allow clickable links in the notes section. However, if these links are copied and pasted in a web browser, it will lead to the correct website!</a:t>
            </a:r>
          </a:p>
        </p188:txBody>
      </p188:reply>
    </p188:replyLst>
    <p188:txBody>
      <a:bodyPr/>
      <a:lstStyle/>
      <a:p>
        <a:r>
          <a:rPr lang="en-US"/>
          <a:t>Links were updated to point to the correct pages
Original links: 
http://owl.english.purdue.edu/owl/resource/717/01/, especially the CMS NB Sample paper, http://owl.english.purdue.edu/owl/resource/717/10/.</a:t>
        </a:r>
      </a:p>
    </p188:txBody>
  </p188:cm>
</p188:cmLst>
</file>

<file path=ppt/comments/modernComment_130_2035C1BE.xml><?xml version="1.0" encoding="utf-8"?>
<p188:cmLst xmlns:a="http://schemas.openxmlformats.org/drawingml/2006/main" xmlns:r="http://schemas.openxmlformats.org/officeDocument/2006/relationships" xmlns:p188="http://schemas.microsoft.com/office/powerpoint/2018/8/main">
  <p188:cm id="{C31A4398-EFF1-1C48-BB84-4D0CCA97E63F}" authorId="{DBBF791F-FBA3-73BE-3D34-1B3757F82BFB}" status="resolved" created="2025-06-11T16:28:44.657" complete="100000">
    <ac:txMkLst xmlns:ac="http://schemas.microsoft.com/office/drawing/2013/main/command">
      <pc:docMk xmlns:pc="http://schemas.microsoft.com/office/powerpoint/2013/main/command"/>
      <pc:sldMk xmlns:pc="http://schemas.microsoft.com/office/powerpoint/2013/main/command" cId="540393918" sldId="304"/>
      <ac:spMk id="3" creationId="{4C3E58EB-3369-2250-8553-5E0F7609F3E9}"/>
      <ac:txMk cp="356" len="10">
        <ac:context len="405" hash="3579495293"/>
      </ac:txMk>
    </ac:txMkLst>
    <p188:pos x="3284492" y="2176531"/>
    <p188:txBody>
      <a:bodyPr/>
      <a:lstStyle/>
      <a:p>
        <a:r>
          <a:rPr lang="en-US"/>
          <a:t>Could you please make this text the same size as the rest of the presentation?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CE664-EE89-EA4F-98EF-C712A16C8F9B}"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0448F5CA-4FE5-B841-AD03-FBF711042CC5}">
      <dgm:prSet phldrT="[Text]"/>
      <dgm:spPr/>
      <dgm:t>
        <a:bodyPr/>
        <a:lstStyle/>
        <a:p>
          <a:r>
            <a:rPr lang="en-US" dirty="0"/>
            <a:t>This presentation covers</a:t>
          </a:r>
        </a:p>
      </dgm:t>
    </dgm:pt>
    <dgm:pt modelId="{7D6073BE-93B6-0E46-838B-D6B62EDC6545}" type="parTrans" cxnId="{0B445B4E-1202-E149-B741-5DAA925023C3}">
      <dgm:prSet/>
      <dgm:spPr/>
      <dgm:t>
        <a:bodyPr/>
        <a:lstStyle/>
        <a:p>
          <a:endParaRPr lang="en-US"/>
        </a:p>
      </dgm:t>
    </dgm:pt>
    <dgm:pt modelId="{B6538EA1-1B5B-CC41-B88F-39BBA5493FAE}" type="sibTrans" cxnId="{0B445B4E-1202-E149-B741-5DAA925023C3}">
      <dgm:prSet/>
      <dgm:spPr/>
      <dgm:t>
        <a:bodyPr/>
        <a:lstStyle/>
        <a:p>
          <a:endParaRPr lang="en-US"/>
        </a:p>
      </dgm:t>
    </dgm:pt>
    <dgm:pt modelId="{EDCEE779-4F46-3042-8475-75E598637069}">
      <dgm:prSet phldrT="[Text]"/>
      <dgm:spPr>
        <a:solidFill>
          <a:schemeClr val="accent6">
            <a:lumMod val="20000"/>
            <a:lumOff val="80000"/>
          </a:schemeClr>
        </a:solidFill>
      </dgm:spPr>
      <dgm:t>
        <a:bodyPr/>
        <a:lstStyle/>
        <a:p>
          <a:r>
            <a:rPr lang="en-US" dirty="0"/>
            <a:t>What is Chicago Style?</a:t>
          </a:r>
        </a:p>
      </dgm:t>
    </dgm:pt>
    <dgm:pt modelId="{FE79FDDB-0726-5B45-8F14-2611C0C6A9E1}" type="parTrans" cxnId="{F40F8043-8CA5-B749-B168-48632E028DFF}">
      <dgm:prSet/>
      <dgm:spPr/>
      <dgm:t>
        <a:bodyPr/>
        <a:lstStyle/>
        <a:p>
          <a:endParaRPr lang="en-US"/>
        </a:p>
      </dgm:t>
    </dgm:pt>
    <dgm:pt modelId="{6D986C5B-3ED5-0D49-894C-826570B0BEB4}" type="sibTrans" cxnId="{F40F8043-8CA5-B749-B168-48632E028DFF}">
      <dgm:prSet/>
      <dgm:spPr/>
      <dgm:t>
        <a:bodyPr/>
        <a:lstStyle/>
        <a:p>
          <a:endParaRPr lang="en-US"/>
        </a:p>
      </dgm:t>
    </dgm:pt>
    <dgm:pt modelId="{0D22CD53-B39D-1243-A59B-637406000426}">
      <dgm:prSet phldrT="[Text]"/>
      <dgm:spPr/>
      <dgm:t>
        <a:bodyPr/>
        <a:lstStyle/>
        <a:p>
          <a:r>
            <a:rPr lang="en-US" dirty="0"/>
            <a:t>Significant Changes in 18</a:t>
          </a:r>
          <a:r>
            <a:rPr lang="en-US" baseline="30000" dirty="0"/>
            <a:t>th</a:t>
          </a:r>
          <a:r>
            <a:rPr lang="en-US" dirty="0"/>
            <a:t> Ed. </a:t>
          </a:r>
        </a:p>
      </dgm:t>
    </dgm:pt>
    <dgm:pt modelId="{1F4ACEAF-2780-8140-9250-99D5B91CF913}" type="parTrans" cxnId="{11E74DE3-1EFF-1644-998F-5B6CEA5E048D}">
      <dgm:prSet/>
      <dgm:spPr/>
      <dgm:t>
        <a:bodyPr/>
        <a:lstStyle/>
        <a:p>
          <a:endParaRPr lang="en-US"/>
        </a:p>
      </dgm:t>
    </dgm:pt>
    <dgm:pt modelId="{FE748629-EEE6-2544-BBF6-8752C21953CD}" type="sibTrans" cxnId="{11E74DE3-1EFF-1644-998F-5B6CEA5E048D}">
      <dgm:prSet/>
      <dgm:spPr/>
      <dgm:t>
        <a:bodyPr/>
        <a:lstStyle/>
        <a:p>
          <a:endParaRPr lang="en-US"/>
        </a:p>
      </dgm:t>
    </dgm:pt>
    <dgm:pt modelId="{505FA74B-D581-2F40-B9EE-2E1220C98F42}">
      <dgm:prSet phldrT="[Text]"/>
      <dgm:spPr>
        <a:solidFill>
          <a:schemeClr val="accent6">
            <a:lumMod val="20000"/>
            <a:lumOff val="80000"/>
          </a:schemeClr>
        </a:solidFill>
      </dgm:spPr>
      <dgm:t>
        <a:bodyPr/>
        <a:lstStyle/>
        <a:p>
          <a:r>
            <a:rPr lang="en-US" dirty="0"/>
            <a:t>Formatting: General Guidelines</a:t>
          </a:r>
        </a:p>
      </dgm:t>
    </dgm:pt>
    <dgm:pt modelId="{30D13692-E463-F842-883B-DB047605C233}" type="parTrans" cxnId="{CBC66383-CAA8-524F-80AA-9CAC3B230365}">
      <dgm:prSet/>
      <dgm:spPr/>
      <dgm:t>
        <a:bodyPr/>
        <a:lstStyle/>
        <a:p>
          <a:endParaRPr lang="en-US"/>
        </a:p>
      </dgm:t>
    </dgm:pt>
    <dgm:pt modelId="{1FA4C71C-1A07-FE4C-B675-847425D95AB0}" type="sibTrans" cxnId="{CBC66383-CAA8-524F-80AA-9CAC3B230365}">
      <dgm:prSet/>
      <dgm:spPr/>
      <dgm:t>
        <a:bodyPr/>
        <a:lstStyle/>
        <a:p>
          <a:endParaRPr lang="en-US"/>
        </a:p>
      </dgm:t>
    </dgm:pt>
    <dgm:pt modelId="{9837AF8A-5AB0-2A47-9742-4D0C10B45402}">
      <dgm:prSet/>
      <dgm:spPr>
        <a:solidFill>
          <a:schemeClr val="accent6">
            <a:lumMod val="20000"/>
            <a:lumOff val="80000"/>
          </a:schemeClr>
        </a:solidFill>
      </dgm:spPr>
      <dgm:t>
        <a:bodyPr/>
        <a:lstStyle/>
        <a:p>
          <a:r>
            <a:rPr lang="en-US" dirty="0"/>
            <a:t>Source citations: The Basics</a:t>
          </a:r>
        </a:p>
      </dgm:t>
    </dgm:pt>
    <dgm:pt modelId="{CD2414CD-518C-5F44-B4FE-B36D13693A47}" type="parTrans" cxnId="{F1098001-2C4D-B54A-9814-D7D9CBDF1C97}">
      <dgm:prSet/>
      <dgm:spPr/>
      <dgm:t>
        <a:bodyPr/>
        <a:lstStyle/>
        <a:p>
          <a:endParaRPr lang="en-US"/>
        </a:p>
      </dgm:t>
    </dgm:pt>
    <dgm:pt modelId="{DF91E779-921F-994B-9158-F2DB0AA62224}" type="sibTrans" cxnId="{F1098001-2C4D-B54A-9814-D7D9CBDF1C97}">
      <dgm:prSet/>
      <dgm:spPr/>
      <dgm:t>
        <a:bodyPr/>
        <a:lstStyle/>
        <a:p>
          <a:endParaRPr lang="en-US"/>
        </a:p>
      </dgm:t>
    </dgm:pt>
    <dgm:pt modelId="{9283E8BF-87AC-DA48-BD28-D072B976C55A}">
      <dgm:prSet/>
      <dgm:spPr>
        <a:solidFill>
          <a:schemeClr val="accent6">
            <a:lumMod val="20000"/>
            <a:lumOff val="80000"/>
          </a:schemeClr>
        </a:solidFill>
      </dgm:spPr>
      <dgm:t>
        <a:bodyPr/>
        <a:lstStyle/>
        <a:p>
          <a:r>
            <a:rPr lang="en-US" dirty="0"/>
            <a:t>Formatting: Tables and Figures</a:t>
          </a:r>
        </a:p>
      </dgm:t>
    </dgm:pt>
    <dgm:pt modelId="{909BABEC-DDFF-A745-8DC8-A998488FB1A1}" type="parTrans" cxnId="{67C5C5FA-7024-3644-A027-A559EED83703}">
      <dgm:prSet/>
      <dgm:spPr/>
      <dgm:t>
        <a:bodyPr/>
        <a:lstStyle/>
        <a:p>
          <a:endParaRPr lang="en-US"/>
        </a:p>
      </dgm:t>
    </dgm:pt>
    <dgm:pt modelId="{CA8BBD9B-FA0C-8349-87DF-FA9847DF1656}" type="sibTrans" cxnId="{67C5C5FA-7024-3644-A027-A559EED83703}">
      <dgm:prSet/>
      <dgm:spPr/>
      <dgm:t>
        <a:bodyPr/>
        <a:lstStyle/>
        <a:p>
          <a:endParaRPr lang="en-US"/>
        </a:p>
      </dgm:t>
    </dgm:pt>
    <dgm:pt modelId="{918E52C1-E084-5843-81DC-C964B8BCE3B3}">
      <dgm:prSet/>
      <dgm:spPr/>
      <dgm:t>
        <a:bodyPr/>
        <a:lstStyle/>
        <a:p>
          <a:r>
            <a:rPr lang="en-US" dirty="0"/>
            <a:t>Formatting Biography</a:t>
          </a:r>
        </a:p>
      </dgm:t>
    </dgm:pt>
    <dgm:pt modelId="{C6B6BDAB-1B2F-A44B-9873-EF7F1292BC70}" type="parTrans" cxnId="{77750A23-CB17-2F43-BD11-DD5C3C8D9E75}">
      <dgm:prSet/>
      <dgm:spPr/>
      <dgm:t>
        <a:bodyPr/>
        <a:lstStyle/>
        <a:p>
          <a:endParaRPr lang="en-US"/>
        </a:p>
      </dgm:t>
    </dgm:pt>
    <dgm:pt modelId="{AA9DB7A8-BF42-934B-B220-6B433AC2E15D}" type="sibTrans" cxnId="{77750A23-CB17-2F43-BD11-DD5C3C8D9E75}">
      <dgm:prSet/>
      <dgm:spPr/>
      <dgm:t>
        <a:bodyPr/>
        <a:lstStyle/>
        <a:p>
          <a:endParaRPr lang="en-US"/>
        </a:p>
      </dgm:t>
    </dgm:pt>
    <dgm:pt modelId="{0B02DCD2-C891-B84A-99A8-F175EEA94899}">
      <dgm:prSet/>
      <dgm:spPr/>
      <dgm:t>
        <a:bodyPr/>
        <a:lstStyle/>
        <a:p>
          <a:r>
            <a:rPr lang="en-US" dirty="0"/>
            <a:t>Formatting Headings</a:t>
          </a:r>
        </a:p>
      </dgm:t>
    </dgm:pt>
    <dgm:pt modelId="{1B9607C5-7B79-6344-94C7-85D61F08A8AA}" type="parTrans" cxnId="{FF1F3487-B724-D745-A434-E3068B675A4A}">
      <dgm:prSet/>
      <dgm:spPr/>
      <dgm:t>
        <a:bodyPr/>
        <a:lstStyle/>
        <a:p>
          <a:endParaRPr lang="en-US"/>
        </a:p>
      </dgm:t>
    </dgm:pt>
    <dgm:pt modelId="{F35F71C3-EDA2-E743-B8FB-891DE6481C9F}" type="sibTrans" cxnId="{FF1F3487-B724-D745-A434-E3068B675A4A}">
      <dgm:prSet/>
      <dgm:spPr/>
      <dgm:t>
        <a:bodyPr/>
        <a:lstStyle/>
        <a:p>
          <a:endParaRPr lang="en-US"/>
        </a:p>
      </dgm:t>
    </dgm:pt>
    <dgm:pt modelId="{D49880B3-1E3C-A643-8786-A61D15CF3FE6}">
      <dgm:prSet/>
      <dgm:spPr>
        <a:solidFill>
          <a:schemeClr val="accent6">
            <a:lumMod val="20000"/>
            <a:lumOff val="80000"/>
          </a:schemeClr>
        </a:solidFill>
      </dgm:spPr>
      <dgm:t>
        <a:bodyPr/>
        <a:lstStyle/>
        <a:p>
          <a:r>
            <a:rPr lang="en-US" dirty="0"/>
            <a:t>Source Citations: In-Text NB</a:t>
          </a:r>
        </a:p>
      </dgm:t>
    </dgm:pt>
    <dgm:pt modelId="{50D9674E-BFA1-AE4F-94E6-350BBB291D69}" type="parTrans" cxnId="{C057494E-97D3-C24A-A4B6-D2A915BDFC06}">
      <dgm:prSet/>
      <dgm:spPr/>
      <dgm:t>
        <a:bodyPr/>
        <a:lstStyle/>
        <a:p>
          <a:endParaRPr lang="en-US"/>
        </a:p>
      </dgm:t>
    </dgm:pt>
    <dgm:pt modelId="{37635BE7-1CA6-5440-82E2-2EC2D720D88D}" type="sibTrans" cxnId="{C057494E-97D3-C24A-A4B6-D2A915BDFC06}">
      <dgm:prSet/>
      <dgm:spPr/>
      <dgm:t>
        <a:bodyPr/>
        <a:lstStyle/>
        <a:p>
          <a:endParaRPr lang="en-US"/>
        </a:p>
      </dgm:t>
    </dgm:pt>
    <dgm:pt modelId="{B961B672-273C-6244-B03F-3E1C7B20B4F2}">
      <dgm:prSet/>
      <dgm:spPr/>
      <dgm:t>
        <a:bodyPr/>
        <a:lstStyle/>
        <a:p>
          <a:r>
            <a:rPr lang="en-US" dirty="0"/>
            <a:t>Source citations: Biography</a:t>
          </a:r>
        </a:p>
      </dgm:t>
    </dgm:pt>
    <dgm:pt modelId="{0F95CCCA-4508-A04C-9A6A-BAB54869E6F9}" type="parTrans" cxnId="{9490CC87-A236-E844-8CA3-2CC136D9522D}">
      <dgm:prSet/>
      <dgm:spPr/>
      <dgm:t>
        <a:bodyPr/>
        <a:lstStyle/>
        <a:p>
          <a:endParaRPr lang="en-US"/>
        </a:p>
      </dgm:t>
    </dgm:pt>
    <dgm:pt modelId="{93A203EC-2949-6147-9BD9-945F6A6C5084}" type="sibTrans" cxnId="{9490CC87-A236-E844-8CA3-2CC136D9522D}">
      <dgm:prSet/>
      <dgm:spPr/>
      <dgm:t>
        <a:bodyPr/>
        <a:lstStyle/>
        <a:p>
          <a:endParaRPr lang="en-US"/>
        </a:p>
      </dgm:t>
    </dgm:pt>
    <dgm:pt modelId="{11FC1D29-5730-194D-9E80-510086D5F940}" type="pres">
      <dgm:prSet presAssocID="{6D7CE664-EE89-EA4F-98EF-C712A16C8F9B}" presName="vert0" presStyleCnt="0">
        <dgm:presLayoutVars>
          <dgm:dir/>
          <dgm:animOne val="branch"/>
          <dgm:animLvl val="lvl"/>
        </dgm:presLayoutVars>
      </dgm:prSet>
      <dgm:spPr/>
    </dgm:pt>
    <dgm:pt modelId="{536ABA70-11D2-5D42-A6B9-E8DE96FC4293}" type="pres">
      <dgm:prSet presAssocID="{0448F5CA-4FE5-B841-AD03-FBF711042CC5}" presName="thickLine" presStyleLbl="alignNode1" presStyleIdx="0" presStyleCnt="1"/>
      <dgm:spPr/>
    </dgm:pt>
    <dgm:pt modelId="{A8CBC1BB-EC0A-2644-A0C1-824505D6006E}" type="pres">
      <dgm:prSet presAssocID="{0448F5CA-4FE5-B841-AD03-FBF711042CC5}" presName="horz1" presStyleCnt="0"/>
      <dgm:spPr/>
    </dgm:pt>
    <dgm:pt modelId="{94B8D089-AB9E-5B48-AA86-F0C0CA6FE6B3}" type="pres">
      <dgm:prSet presAssocID="{0448F5CA-4FE5-B841-AD03-FBF711042CC5}" presName="tx1" presStyleLbl="revTx" presStyleIdx="0" presStyleCnt="10"/>
      <dgm:spPr/>
    </dgm:pt>
    <dgm:pt modelId="{E4431D8E-F8E3-624E-9DB5-E1FCDE7A0FA9}" type="pres">
      <dgm:prSet presAssocID="{0448F5CA-4FE5-B841-AD03-FBF711042CC5}" presName="vert1" presStyleCnt="0"/>
      <dgm:spPr/>
    </dgm:pt>
    <dgm:pt modelId="{74A85852-3FE1-384D-87E5-DE1276EBEEAB}" type="pres">
      <dgm:prSet presAssocID="{EDCEE779-4F46-3042-8475-75E598637069}" presName="vertSpace2a" presStyleCnt="0"/>
      <dgm:spPr/>
    </dgm:pt>
    <dgm:pt modelId="{9990BCBF-75DE-7E45-8902-E7F107A0A4B0}" type="pres">
      <dgm:prSet presAssocID="{EDCEE779-4F46-3042-8475-75E598637069}" presName="horz2" presStyleCnt="0"/>
      <dgm:spPr/>
    </dgm:pt>
    <dgm:pt modelId="{5FDA8060-7DD8-4B41-A07B-93F7044F6871}" type="pres">
      <dgm:prSet presAssocID="{EDCEE779-4F46-3042-8475-75E598637069}" presName="horzSpace2" presStyleCnt="0"/>
      <dgm:spPr/>
    </dgm:pt>
    <dgm:pt modelId="{37275E24-2C20-C340-8588-436E7CDA45A4}" type="pres">
      <dgm:prSet presAssocID="{EDCEE779-4F46-3042-8475-75E598637069}" presName="tx2" presStyleLbl="revTx" presStyleIdx="1" presStyleCnt="10"/>
      <dgm:spPr/>
    </dgm:pt>
    <dgm:pt modelId="{F62416D2-DA19-D54F-8B16-A8E16EBE681F}" type="pres">
      <dgm:prSet presAssocID="{EDCEE779-4F46-3042-8475-75E598637069}" presName="vert2" presStyleCnt="0"/>
      <dgm:spPr/>
    </dgm:pt>
    <dgm:pt modelId="{7D1A1B9D-8A26-1042-9D4E-168D5ECD7404}" type="pres">
      <dgm:prSet presAssocID="{EDCEE779-4F46-3042-8475-75E598637069}" presName="thinLine2b" presStyleLbl="callout" presStyleIdx="0" presStyleCnt="9"/>
      <dgm:spPr/>
    </dgm:pt>
    <dgm:pt modelId="{BE586486-2533-284A-990F-64F92DFC2A75}" type="pres">
      <dgm:prSet presAssocID="{EDCEE779-4F46-3042-8475-75E598637069}" presName="vertSpace2b" presStyleCnt="0"/>
      <dgm:spPr/>
    </dgm:pt>
    <dgm:pt modelId="{47E5F847-5F53-0E4F-ABEA-80D7A76B87A1}" type="pres">
      <dgm:prSet presAssocID="{0D22CD53-B39D-1243-A59B-637406000426}" presName="horz2" presStyleCnt="0"/>
      <dgm:spPr/>
    </dgm:pt>
    <dgm:pt modelId="{A0B7D32C-2C8A-4F49-948D-E68FA5EC12D9}" type="pres">
      <dgm:prSet presAssocID="{0D22CD53-B39D-1243-A59B-637406000426}" presName="horzSpace2" presStyleCnt="0"/>
      <dgm:spPr/>
    </dgm:pt>
    <dgm:pt modelId="{1787B1EA-4B22-2C41-B46E-92D4059C6EAD}" type="pres">
      <dgm:prSet presAssocID="{0D22CD53-B39D-1243-A59B-637406000426}" presName="tx2" presStyleLbl="revTx" presStyleIdx="2" presStyleCnt="10"/>
      <dgm:spPr/>
    </dgm:pt>
    <dgm:pt modelId="{1E279BC2-FE72-144D-86B8-EA17D806BB83}" type="pres">
      <dgm:prSet presAssocID="{0D22CD53-B39D-1243-A59B-637406000426}" presName="vert2" presStyleCnt="0"/>
      <dgm:spPr/>
    </dgm:pt>
    <dgm:pt modelId="{F4F71BF1-2DE8-104A-AE1A-AA810F7EB0D9}" type="pres">
      <dgm:prSet presAssocID="{0D22CD53-B39D-1243-A59B-637406000426}" presName="thinLine2b" presStyleLbl="callout" presStyleIdx="1" presStyleCnt="9"/>
      <dgm:spPr/>
    </dgm:pt>
    <dgm:pt modelId="{D1FE1680-F27A-FC4C-98A0-9475CFC4BDA5}" type="pres">
      <dgm:prSet presAssocID="{0D22CD53-B39D-1243-A59B-637406000426}" presName="vertSpace2b" presStyleCnt="0"/>
      <dgm:spPr/>
    </dgm:pt>
    <dgm:pt modelId="{24AC2ABD-1D69-D444-9A9C-8D94DD39AC95}" type="pres">
      <dgm:prSet presAssocID="{505FA74B-D581-2F40-B9EE-2E1220C98F42}" presName="horz2" presStyleCnt="0"/>
      <dgm:spPr/>
    </dgm:pt>
    <dgm:pt modelId="{50D86401-8199-B448-A53A-3B526AE5048C}" type="pres">
      <dgm:prSet presAssocID="{505FA74B-D581-2F40-B9EE-2E1220C98F42}" presName="horzSpace2" presStyleCnt="0"/>
      <dgm:spPr/>
    </dgm:pt>
    <dgm:pt modelId="{59A91B95-FC20-3741-9A4B-F5D381F293B4}" type="pres">
      <dgm:prSet presAssocID="{505FA74B-D581-2F40-B9EE-2E1220C98F42}" presName="tx2" presStyleLbl="revTx" presStyleIdx="3" presStyleCnt="10"/>
      <dgm:spPr/>
    </dgm:pt>
    <dgm:pt modelId="{8052E1F3-F76D-1546-8ACB-EE73B475067C}" type="pres">
      <dgm:prSet presAssocID="{505FA74B-D581-2F40-B9EE-2E1220C98F42}" presName="vert2" presStyleCnt="0"/>
      <dgm:spPr/>
    </dgm:pt>
    <dgm:pt modelId="{E6EB99C4-9AF9-0948-8998-56508279793E}" type="pres">
      <dgm:prSet presAssocID="{505FA74B-D581-2F40-B9EE-2E1220C98F42}" presName="thinLine2b" presStyleLbl="callout" presStyleIdx="2" presStyleCnt="9"/>
      <dgm:spPr/>
    </dgm:pt>
    <dgm:pt modelId="{1CC66EA9-FDB8-884D-9210-43CC18306EF9}" type="pres">
      <dgm:prSet presAssocID="{505FA74B-D581-2F40-B9EE-2E1220C98F42}" presName="vertSpace2b" presStyleCnt="0"/>
      <dgm:spPr/>
    </dgm:pt>
    <dgm:pt modelId="{9A7408A7-127C-4346-9866-7710CF98F8CD}" type="pres">
      <dgm:prSet presAssocID="{0B02DCD2-C891-B84A-99A8-F175EEA94899}" presName="horz2" presStyleCnt="0"/>
      <dgm:spPr/>
    </dgm:pt>
    <dgm:pt modelId="{3ECD2B41-5B68-FD48-8E9A-3D63BF3A11CA}" type="pres">
      <dgm:prSet presAssocID="{0B02DCD2-C891-B84A-99A8-F175EEA94899}" presName="horzSpace2" presStyleCnt="0"/>
      <dgm:spPr/>
    </dgm:pt>
    <dgm:pt modelId="{B01DF31E-3873-9C48-99DD-1FB7119D26D1}" type="pres">
      <dgm:prSet presAssocID="{0B02DCD2-C891-B84A-99A8-F175EEA94899}" presName="tx2" presStyleLbl="revTx" presStyleIdx="4" presStyleCnt="10"/>
      <dgm:spPr/>
    </dgm:pt>
    <dgm:pt modelId="{6D139A1B-E4B4-174A-BC6B-76F12DC56946}" type="pres">
      <dgm:prSet presAssocID="{0B02DCD2-C891-B84A-99A8-F175EEA94899}" presName="vert2" presStyleCnt="0"/>
      <dgm:spPr/>
    </dgm:pt>
    <dgm:pt modelId="{DD8CE567-A52D-0C41-A93B-D42C5EFA2761}" type="pres">
      <dgm:prSet presAssocID="{0B02DCD2-C891-B84A-99A8-F175EEA94899}" presName="thinLine2b" presStyleLbl="callout" presStyleIdx="3" presStyleCnt="9"/>
      <dgm:spPr/>
    </dgm:pt>
    <dgm:pt modelId="{8C041347-6F07-4642-A3C2-45A1328A5F92}" type="pres">
      <dgm:prSet presAssocID="{0B02DCD2-C891-B84A-99A8-F175EEA94899}" presName="vertSpace2b" presStyleCnt="0"/>
      <dgm:spPr/>
    </dgm:pt>
    <dgm:pt modelId="{72A5274F-11B4-6B44-8361-CDF7F44BE72A}" type="pres">
      <dgm:prSet presAssocID="{9283E8BF-87AC-DA48-BD28-D072B976C55A}" presName="horz2" presStyleCnt="0"/>
      <dgm:spPr/>
    </dgm:pt>
    <dgm:pt modelId="{8E6E2C38-CF62-2F4D-B1AC-04215444F498}" type="pres">
      <dgm:prSet presAssocID="{9283E8BF-87AC-DA48-BD28-D072B976C55A}" presName="horzSpace2" presStyleCnt="0"/>
      <dgm:spPr/>
    </dgm:pt>
    <dgm:pt modelId="{425FD03C-DD28-C240-BB50-079465A56E7B}" type="pres">
      <dgm:prSet presAssocID="{9283E8BF-87AC-DA48-BD28-D072B976C55A}" presName="tx2" presStyleLbl="revTx" presStyleIdx="5" presStyleCnt="10"/>
      <dgm:spPr/>
    </dgm:pt>
    <dgm:pt modelId="{B284919A-B452-8F44-807C-D6F4A17E00AD}" type="pres">
      <dgm:prSet presAssocID="{9283E8BF-87AC-DA48-BD28-D072B976C55A}" presName="vert2" presStyleCnt="0"/>
      <dgm:spPr/>
    </dgm:pt>
    <dgm:pt modelId="{300333BF-07AE-5C43-8201-ACF97A6CC5B9}" type="pres">
      <dgm:prSet presAssocID="{9283E8BF-87AC-DA48-BD28-D072B976C55A}" presName="thinLine2b" presStyleLbl="callout" presStyleIdx="4" presStyleCnt="9"/>
      <dgm:spPr/>
    </dgm:pt>
    <dgm:pt modelId="{921403ED-C4F1-F343-B31C-E6A69647844A}" type="pres">
      <dgm:prSet presAssocID="{9283E8BF-87AC-DA48-BD28-D072B976C55A}" presName="vertSpace2b" presStyleCnt="0"/>
      <dgm:spPr/>
    </dgm:pt>
    <dgm:pt modelId="{7BBD2083-4E21-BC46-ABE5-21BE5FD5E103}" type="pres">
      <dgm:prSet presAssocID="{918E52C1-E084-5843-81DC-C964B8BCE3B3}" presName="horz2" presStyleCnt="0"/>
      <dgm:spPr/>
    </dgm:pt>
    <dgm:pt modelId="{F6EE71A9-F785-F34B-93C5-86756ACEC33E}" type="pres">
      <dgm:prSet presAssocID="{918E52C1-E084-5843-81DC-C964B8BCE3B3}" presName="horzSpace2" presStyleCnt="0"/>
      <dgm:spPr/>
    </dgm:pt>
    <dgm:pt modelId="{8FF56504-7595-EE41-8243-097120A478F1}" type="pres">
      <dgm:prSet presAssocID="{918E52C1-E084-5843-81DC-C964B8BCE3B3}" presName="tx2" presStyleLbl="revTx" presStyleIdx="6" presStyleCnt="10"/>
      <dgm:spPr/>
    </dgm:pt>
    <dgm:pt modelId="{B7B91FE6-01B9-084C-9B37-3FD110BCA2F2}" type="pres">
      <dgm:prSet presAssocID="{918E52C1-E084-5843-81DC-C964B8BCE3B3}" presName="vert2" presStyleCnt="0"/>
      <dgm:spPr/>
    </dgm:pt>
    <dgm:pt modelId="{5ACC006F-8F55-A945-BA87-90BB85A5C82F}" type="pres">
      <dgm:prSet presAssocID="{918E52C1-E084-5843-81DC-C964B8BCE3B3}" presName="thinLine2b" presStyleLbl="callout" presStyleIdx="5" presStyleCnt="9"/>
      <dgm:spPr/>
    </dgm:pt>
    <dgm:pt modelId="{365DFC62-6A6E-294D-9BE0-9560E46A604D}" type="pres">
      <dgm:prSet presAssocID="{918E52C1-E084-5843-81DC-C964B8BCE3B3}" presName="vertSpace2b" presStyleCnt="0"/>
      <dgm:spPr/>
    </dgm:pt>
    <dgm:pt modelId="{7D95A883-FC38-254F-8C82-B448FC2D3936}" type="pres">
      <dgm:prSet presAssocID="{9837AF8A-5AB0-2A47-9742-4D0C10B45402}" presName="horz2" presStyleCnt="0"/>
      <dgm:spPr/>
    </dgm:pt>
    <dgm:pt modelId="{BDABDDD3-68BA-AA4D-BD14-BABBF8C974CE}" type="pres">
      <dgm:prSet presAssocID="{9837AF8A-5AB0-2A47-9742-4D0C10B45402}" presName="horzSpace2" presStyleCnt="0"/>
      <dgm:spPr/>
    </dgm:pt>
    <dgm:pt modelId="{FE5E5318-DE62-9345-9827-15918403478E}" type="pres">
      <dgm:prSet presAssocID="{9837AF8A-5AB0-2A47-9742-4D0C10B45402}" presName="tx2" presStyleLbl="revTx" presStyleIdx="7" presStyleCnt="10"/>
      <dgm:spPr/>
    </dgm:pt>
    <dgm:pt modelId="{B7BFBAB2-39B5-2347-9EDB-31AA22966A5B}" type="pres">
      <dgm:prSet presAssocID="{9837AF8A-5AB0-2A47-9742-4D0C10B45402}" presName="vert2" presStyleCnt="0"/>
      <dgm:spPr/>
    </dgm:pt>
    <dgm:pt modelId="{C6199FEA-8289-2740-901F-9D6E08FD1659}" type="pres">
      <dgm:prSet presAssocID="{9837AF8A-5AB0-2A47-9742-4D0C10B45402}" presName="thinLine2b" presStyleLbl="callout" presStyleIdx="6" presStyleCnt="9"/>
      <dgm:spPr/>
    </dgm:pt>
    <dgm:pt modelId="{D9EBF1B1-7EDA-674D-A2A1-B0EF92BE8D97}" type="pres">
      <dgm:prSet presAssocID="{9837AF8A-5AB0-2A47-9742-4D0C10B45402}" presName="vertSpace2b" presStyleCnt="0"/>
      <dgm:spPr/>
    </dgm:pt>
    <dgm:pt modelId="{04CE49AE-956D-7F48-A916-29CB7036F896}" type="pres">
      <dgm:prSet presAssocID="{B961B672-273C-6244-B03F-3E1C7B20B4F2}" presName="horz2" presStyleCnt="0"/>
      <dgm:spPr/>
    </dgm:pt>
    <dgm:pt modelId="{36F49C58-4720-AB43-BDD8-F6B19DA2648E}" type="pres">
      <dgm:prSet presAssocID="{B961B672-273C-6244-B03F-3E1C7B20B4F2}" presName="horzSpace2" presStyleCnt="0"/>
      <dgm:spPr/>
    </dgm:pt>
    <dgm:pt modelId="{55042271-146D-DF49-9567-DA8532DF0E29}" type="pres">
      <dgm:prSet presAssocID="{B961B672-273C-6244-B03F-3E1C7B20B4F2}" presName="tx2" presStyleLbl="revTx" presStyleIdx="8" presStyleCnt="10"/>
      <dgm:spPr/>
    </dgm:pt>
    <dgm:pt modelId="{82F74B44-1A3E-264C-8963-4EDDD3767385}" type="pres">
      <dgm:prSet presAssocID="{B961B672-273C-6244-B03F-3E1C7B20B4F2}" presName="vert2" presStyleCnt="0"/>
      <dgm:spPr/>
    </dgm:pt>
    <dgm:pt modelId="{C684ACE3-FA45-9B42-BDCE-AA3D220A0268}" type="pres">
      <dgm:prSet presAssocID="{B961B672-273C-6244-B03F-3E1C7B20B4F2}" presName="thinLine2b" presStyleLbl="callout" presStyleIdx="7" presStyleCnt="9"/>
      <dgm:spPr/>
    </dgm:pt>
    <dgm:pt modelId="{BEF22717-7B7D-0B49-A5D1-EBB497EEA3DE}" type="pres">
      <dgm:prSet presAssocID="{B961B672-273C-6244-B03F-3E1C7B20B4F2}" presName="vertSpace2b" presStyleCnt="0"/>
      <dgm:spPr/>
    </dgm:pt>
    <dgm:pt modelId="{C1F47C61-D8EC-DF46-B425-BEE2B6128047}" type="pres">
      <dgm:prSet presAssocID="{D49880B3-1E3C-A643-8786-A61D15CF3FE6}" presName="horz2" presStyleCnt="0"/>
      <dgm:spPr/>
    </dgm:pt>
    <dgm:pt modelId="{CAB90371-6977-4145-BDEC-A33E5F051063}" type="pres">
      <dgm:prSet presAssocID="{D49880B3-1E3C-A643-8786-A61D15CF3FE6}" presName="horzSpace2" presStyleCnt="0"/>
      <dgm:spPr/>
    </dgm:pt>
    <dgm:pt modelId="{B95214D6-2C4E-584B-A22E-853593B0E964}" type="pres">
      <dgm:prSet presAssocID="{D49880B3-1E3C-A643-8786-A61D15CF3FE6}" presName="tx2" presStyleLbl="revTx" presStyleIdx="9" presStyleCnt="10"/>
      <dgm:spPr/>
    </dgm:pt>
    <dgm:pt modelId="{AD483584-9A76-DF49-A3E3-AE7D4A785A9F}" type="pres">
      <dgm:prSet presAssocID="{D49880B3-1E3C-A643-8786-A61D15CF3FE6}" presName="vert2" presStyleCnt="0"/>
      <dgm:spPr/>
    </dgm:pt>
    <dgm:pt modelId="{7E436646-4C84-0C43-BD30-D3694A9E587B}" type="pres">
      <dgm:prSet presAssocID="{D49880B3-1E3C-A643-8786-A61D15CF3FE6}" presName="thinLine2b" presStyleLbl="callout" presStyleIdx="8" presStyleCnt="9"/>
      <dgm:spPr/>
    </dgm:pt>
    <dgm:pt modelId="{66E91E87-9A44-E142-8CE0-22103F470A18}" type="pres">
      <dgm:prSet presAssocID="{D49880B3-1E3C-A643-8786-A61D15CF3FE6}" presName="vertSpace2b" presStyleCnt="0"/>
      <dgm:spPr/>
    </dgm:pt>
  </dgm:ptLst>
  <dgm:cxnLst>
    <dgm:cxn modelId="{F1098001-2C4D-B54A-9814-D7D9CBDF1C97}" srcId="{0448F5CA-4FE5-B841-AD03-FBF711042CC5}" destId="{9837AF8A-5AB0-2A47-9742-4D0C10B45402}" srcOrd="6" destOrd="0" parTransId="{CD2414CD-518C-5F44-B4FE-B36D13693A47}" sibTransId="{DF91E779-921F-994B-9158-F2DB0AA62224}"/>
    <dgm:cxn modelId="{8FBBF809-35AB-E749-8B0D-AADE13AB0504}" type="presOf" srcId="{B961B672-273C-6244-B03F-3E1C7B20B4F2}" destId="{55042271-146D-DF49-9567-DA8532DF0E29}" srcOrd="0" destOrd="0" presId="urn:microsoft.com/office/officeart/2008/layout/LinedList"/>
    <dgm:cxn modelId="{77750A23-CB17-2F43-BD11-DD5C3C8D9E75}" srcId="{0448F5CA-4FE5-B841-AD03-FBF711042CC5}" destId="{918E52C1-E084-5843-81DC-C964B8BCE3B3}" srcOrd="5" destOrd="0" parTransId="{C6B6BDAB-1B2F-A44B-9873-EF7F1292BC70}" sibTransId="{AA9DB7A8-BF42-934B-B220-6B433AC2E15D}"/>
    <dgm:cxn modelId="{647CFE2F-B946-2848-8490-D1888A8C86F5}" type="presOf" srcId="{6D7CE664-EE89-EA4F-98EF-C712A16C8F9B}" destId="{11FC1D29-5730-194D-9E80-510086D5F940}" srcOrd="0" destOrd="0" presId="urn:microsoft.com/office/officeart/2008/layout/LinedList"/>
    <dgm:cxn modelId="{0F1D6A3A-23F0-6A4D-A9BC-31A0B68F2BB6}" type="presOf" srcId="{918E52C1-E084-5843-81DC-C964B8BCE3B3}" destId="{8FF56504-7595-EE41-8243-097120A478F1}" srcOrd="0" destOrd="0" presId="urn:microsoft.com/office/officeart/2008/layout/LinedList"/>
    <dgm:cxn modelId="{F40F8043-8CA5-B749-B168-48632E028DFF}" srcId="{0448F5CA-4FE5-B841-AD03-FBF711042CC5}" destId="{EDCEE779-4F46-3042-8475-75E598637069}" srcOrd="0" destOrd="0" parTransId="{FE79FDDB-0726-5B45-8F14-2611C0C6A9E1}" sibTransId="{6D986C5B-3ED5-0D49-894C-826570B0BEB4}"/>
    <dgm:cxn modelId="{3C56F346-A1B8-E74D-8B54-82AEBEC1FA1A}" type="presOf" srcId="{9837AF8A-5AB0-2A47-9742-4D0C10B45402}" destId="{FE5E5318-DE62-9345-9827-15918403478E}" srcOrd="0" destOrd="0" presId="urn:microsoft.com/office/officeart/2008/layout/LinedList"/>
    <dgm:cxn modelId="{C057494E-97D3-C24A-A4B6-D2A915BDFC06}" srcId="{0448F5CA-4FE5-B841-AD03-FBF711042CC5}" destId="{D49880B3-1E3C-A643-8786-A61D15CF3FE6}" srcOrd="8" destOrd="0" parTransId="{50D9674E-BFA1-AE4F-94E6-350BBB291D69}" sibTransId="{37635BE7-1CA6-5440-82E2-2EC2D720D88D}"/>
    <dgm:cxn modelId="{0B445B4E-1202-E149-B741-5DAA925023C3}" srcId="{6D7CE664-EE89-EA4F-98EF-C712A16C8F9B}" destId="{0448F5CA-4FE5-B841-AD03-FBF711042CC5}" srcOrd="0" destOrd="0" parTransId="{7D6073BE-93B6-0E46-838B-D6B62EDC6545}" sibTransId="{B6538EA1-1B5B-CC41-B88F-39BBA5493FAE}"/>
    <dgm:cxn modelId="{5AA9575F-21AF-0748-8E5A-3D5F788F186F}" type="presOf" srcId="{9283E8BF-87AC-DA48-BD28-D072B976C55A}" destId="{425FD03C-DD28-C240-BB50-079465A56E7B}" srcOrd="0" destOrd="0" presId="urn:microsoft.com/office/officeart/2008/layout/LinedList"/>
    <dgm:cxn modelId="{290AE470-091C-C648-8B09-65255059C494}" type="presOf" srcId="{D49880B3-1E3C-A643-8786-A61D15CF3FE6}" destId="{B95214D6-2C4E-584B-A22E-853593B0E964}" srcOrd="0" destOrd="0" presId="urn:microsoft.com/office/officeart/2008/layout/LinedList"/>
    <dgm:cxn modelId="{DAE67979-B243-104A-8B72-972E656785B8}" type="presOf" srcId="{0B02DCD2-C891-B84A-99A8-F175EEA94899}" destId="{B01DF31E-3873-9C48-99DD-1FB7119D26D1}" srcOrd="0" destOrd="0" presId="urn:microsoft.com/office/officeart/2008/layout/LinedList"/>
    <dgm:cxn modelId="{8EBFA17D-941B-B340-A2B0-0D246141E0BE}" type="presOf" srcId="{0448F5CA-4FE5-B841-AD03-FBF711042CC5}" destId="{94B8D089-AB9E-5B48-AA86-F0C0CA6FE6B3}" srcOrd="0" destOrd="0" presId="urn:microsoft.com/office/officeart/2008/layout/LinedList"/>
    <dgm:cxn modelId="{CBC66383-CAA8-524F-80AA-9CAC3B230365}" srcId="{0448F5CA-4FE5-B841-AD03-FBF711042CC5}" destId="{505FA74B-D581-2F40-B9EE-2E1220C98F42}" srcOrd="2" destOrd="0" parTransId="{30D13692-E463-F842-883B-DB047605C233}" sibTransId="{1FA4C71C-1A07-FE4C-B675-847425D95AB0}"/>
    <dgm:cxn modelId="{FF1F3487-B724-D745-A434-E3068B675A4A}" srcId="{0448F5CA-4FE5-B841-AD03-FBF711042CC5}" destId="{0B02DCD2-C891-B84A-99A8-F175EEA94899}" srcOrd="3" destOrd="0" parTransId="{1B9607C5-7B79-6344-94C7-85D61F08A8AA}" sibTransId="{F35F71C3-EDA2-E743-B8FB-891DE6481C9F}"/>
    <dgm:cxn modelId="{9490CC87-A236-E844-8CA3-2CC136D9522D}" srcId="{0448F5CA-4FE5-B841-AD03-FBF711042CC5}" destId="{B961B672-273C-6244-B03F-3E1C7B20B4F2}" srcOrd="7" destOrd="0" parTransId="{0F95CCCA-4508-A04C-9A6A-BAB54869E6F9}" sibTransId="{93A203EC-2949-6147-9BD9-945F6A6C5084}"/>
    <dgm:cxn modelId="{6ECF949C-54A7-9141-8396-BC7EED8B2539}" type="presOf" srcId="{0D22CD53-B39D-1243-A59B-637406000426}" destId="{1787B1EA-4B22-2C41-B46E-92D4059C6EAD}" srcOrd="0" destOrd="0" presId="urn:microsoft.com/office/officeart/2008/layout/LinedList"/>
    <dgm:cxn modelId="{345355D9-560C-3B43-BBF9-B5C4ACCF7D8E}" type="presOf" srcId="{505FA74B-D581-2F40-B9EE-2E1220C98F42}" destId="{59A91B95-FC20-3741-9A4B-F5D381F293B4}" srcOrd="0" destOrd="0" presId="urn:microsoft.com/office/officeart/2008/layout/LinedList"/>
    <dgm:cxn modelId="{11E74DE3-1EFF-1644-998F-5B6CEA5E048D}" srcId="{0448F5CA-4FE5-B841-AD03-FBF711042CC5}" destId="{0D22CD53-B39D-1243-A59B-637406000426}" srcOrd="1" destOrd="0" parTransId="{1F4ACEAF-2780-8140-9250-99D5B91CF913}" sibTransId="{FE748629-EEE6-2544-BBF6-8752C21953CD}"/>
    <dgm:cxn modelId="{9F9D7DF4-68FE-874D-983E-88306A655A28}" type="presOf" srcId="{EDCEE779-4F46-3042-8475-75E598637069}" destId="{37275E24-2C20-C340-8588-436E7CDA45A4}" srcOrd="0" destOrd="0" presId="urn:microsoft.com/office/officeart/2008/layout/LinedList"/>
    <dgm:cxn modelId="{67C5C5FA-7024-3644-A027-A559EED83703}" srcId="{0448F5CA-4FE5-B841-AD03-FBF711042CC5}" destId="{9283E8BF-87AC-DA48-BD28-D072B976C55A}" srcOrd="4" destOrd="0" parTransId="{909BABEC-DDFF-A745-8DC8-A998488FB1A1}" sibTransId="{CA8BBD9B-FA0C-8349-87DF-FA9847DF1656}"/>
    <dgm:cxn modelId="{4C0E737E-2DF0-F24E-95B8-0A01D6D076CA}" type="presParOf" srcId="{11FC1D29-5730-194D-9E80-510086D5F940}" destId="{536ABA70-11D2-5D42-A6B9-E8DE96FC4293}" srcOrd="0" destOrd="0" presId="urn:microsoft.com/office/officeart/2008/layout/LinedList"/>
    <dgm:cxn modelId="{11FAF93C-6256-C64F-86F2-D952FF4CB293}" type="presParOf" srcId="{11FC1D29-5730-194D-9E80-510086D5F940}" destId="{A8CBC1BB-EC0A-2644-A0C1-824505D6006E}" srcOrd="1" destOrd="0" presId="urn:microsoft.com/office/officeart/2008/layout/LinedList"/>
    <dgm:cxn modelId="{6B9FFE66-54B2-484E-B445-6710D63993B8}" type="presParOf" srcId="{A8CBC1BB-EC0A-2644-A0C1-824505D6006E}" destId="{94B8D089-AB9E-5B48-AA86-F0C0CA6FE6B3}" srcOrd="0" destOrd="0" presId="urn:microsoft.com/office/officeart/2008/layout/LinedList"/>
    <dgm:cxn modelId="{DA36D9B3-1E6C-354C-8196-D20F7060B687}" type="presParOf" srcId="{A8CBC1BB-EC0A-2644-A0C1-824505D6006E}" destId="{E4431D8E-F8E3-624E-9DB5-E1FCDE7A0FA9}" srcOrd="1" destOrd="0" presId="urn:microsoft.com/office/officeart/2008/layout/LinedList"/>
    <dgm:cxn modelId="{0CE46EE9-72E3-0145-8914-2A0CB6108577}" type="presParOf" srcId="{E4431D8E-F8E3-624E-9DB5-E1FCDE7A0FA9}" destId="{74A85852-3FE1-384D-87E5-DE1276EBEEAB}" srcOrd="0" destOrd="0" presId="urn:microsoft.com/office/officeart/2008/layout/LinedList"/>
    <dgm:cxn modelId="{9A2B5B28-DADA-EF4F-B205-45B6731EFAB4}" type="presParOf" srcId="{E4431D8E-F8E3-624E-9DB5-E1FCDE7A0FA9}" destId="{9990BCBF-75DE-7E45-8902-E7F107A0A4B0}" srcOrd="1" destOrd="0" presId="urn:microsoft.com/office/officeart/2008/layout/LinedList"/>
    <dgm:cxn modelId="{4E6F5151-3852-5C45-ADFA-091158A18BAB}" type="presParOf" srcId="{9990BCBF-75DE-7E45-8902-E7F107A0A4B0}" destId="{5FDA8060-7DD8-4B41-A07B-93F7044F6871}" srcOrd="0" destOrd="0" presId="urn:microsoft.com/office/officeart/2008/layout/LinedList"/>
    <dgm:cxn modelId="{79731922-7899-0C49-96D6-96BD5CE25F9B}" type="presParOf" srcId="{9990BCBF-75DE-7E45-8902-E7F107A0A4B0}" destId="{37275E24-2C20-C340-8588-436E7CDA45A4}" srcOrd="1" destOrd="0" presId="urn:microsoft.com/office/officeart/2008/layout/LinedList"/>
    <dgm:cxn modelId="{721AF43D-7BB3-6641-A809-420A47E688B1}" type="presParOf" srcId="{9990BCBF-75DE-7E45-8902-E7F107A0A4B0}" destId="{F62416D2-DA19-D54F-8B16-A8E16EBE681F}" srcOrd="2" destOrd="0" presId="urn:microsoft.com/office/officeart/2008/layout/LinedList"/>
    <dgm:cxn modelId="{E624C9C3-0F66-804C-83F3-93B30C1DB0D5}" type="presParOf" srcId="{E4431D8E-F8E3-624E-9DB5-E1FCDE7A0FA9}" destId="{7D1A1B9D-8A26-1042-9D4E-168D5ECD7404}" srcOrd="2" destOrd="0" presId="urn:microsoft.com/office/officeart/2008/layout/LinedList"/>
    <dgm:cxn modelId="{D532D103-7A97-5B42-8994-A02A78D3EDCC}" type="presParOf" srcId="{E4431D8E-F8E3-624E-9DB5-E1FCDE7A0FA9}" destId="{BE586486-2533-284A-990F-64F92DFC2A75}" srcOrd="3" destOrd="0" presId="urn:microsoft.com/office/officeart/2008/layout/LinedList"/>
    <dgm:cxn modelId="{2FDEC21C-00CC-384E-BCD8-D9D1B004B18F}" type="presParOf" srcId="{E4431D8E-F8E3-624E-9DB5-E1FCDE7A0FA9}" destId="{47E5F847-5F53-0E4F-ABEA-80D7A76B87A1}" srcOrd="4" destOrd="0" presId="urn:microsoft.com/office/officeart/2008/layout/LinedList"/>
    <dgm:cxn modelId="{41F74E5F-A56D-DA48-9AB8-4652202E73CB}" type="presParOf" srcId="{47E5F847-5F53-0E4F-ABEA-80D7A76B87A1}" destId="{A0B7D32C-2C8A-4F49-948D-E68FA5EC12D9}" srcOrd="0" destOrd="0" presId="urn:microsoft.com/office/officeart/2008/layout/LinedList"/>
    <dgm:cxn modelId="{88E8B449-FBB8-2A49-800E-3DD458020036}" type="presParOf" srcId="{47E5F847-5F53-0E4F-ABEA-80D7A76B87A1}" destId="{1787B1EA-4B22-2C41-B46E-92D4059C6EAD}" srcOrd="1" destOrd="0" presId="urn:microsoft.com/office/officeart/2008/layout/LinedList"/>
    <dgm:cxn modelId="{E4FA860D-FBA0-C541-A653-D4CC609D7D6E}" type="presParOf" srcId="{47E5F847-5F53-0E4F-ABEA-80D7A76B87A1}" destId="{1E279BC2-FE72-144D-86B8-EA17D806BB83}" srcOrd="2" destOrd="0" presId="urn:microsoft.com/office/officeart/2008/layout/LinedList"/>
    <dgm:cxn modelId="{644FA82C-377F-D34C-9B4A-40A36D3C846C}" type="presParOf" srcId="{E4431D8E-F8E3-624E-9DB5-E1FCDE7A0FA9}" destId="{F4F71BF1-2DE8-104A-AE1A-AA810F7EB0D9}" srcOrd="5" destOrd="0" presId="urn:microsoft.com/office/officeart/2008/layout/LinedList"/>
    <dgm:cxn modelId="{FFCD328F-E398-CE40-ACC7-2C61EEC1C926}" type="presParOf" srcId="{E4431D8E-F8E3-624E-9DB5-E1FCDE7A0FA9}" destId="{D1FE1680-F27A-FC4C-98A0-9475CFC4BDA5}" srcOrd="6" destOrd="0" presId="urn:microsoft.com/office/officeart/2008/layout/LinedList"/>
    <dgm:cxn modelId="{159AB53B-7EE5-3245-A117-044CB19D6C96}" type="presParOf" srcId="{E4431D8E-F8E3-624E-9DB5-E1FCDE7A0FA9}" destId="{24AC2ABD-1D69-D444-9A9C-8D94DD39AC95}" srcOrd="7" destOrd="0" presId="urn:microsoft.com/office/officeart/2008/layout/LinedList"/>
    <dgm:cxn modelId="{8442B1DB-C85E-014E-91C4-D9332AF06F19}" type="presParOf" srcId="{24AC2ABD-1D69-D444-9A9C-8D94DD39AC95}" destId="{50D86401-8199-B448-A53A-3B526AE5048C}" srcOrd="0" destOrd="0" presId="urn:microsoft.com/office/officeart/2008/layout/LinedList"/>
    <dgm:cxn modelId="{C503DCA5-77D7-3A42-AE1B-157DB2224699}" type="presParOf" srcId="{24AC2ABD-1D69-D444-9A9C-8D94DD39AC95}" destId="{59A91B95-FC20-3741-9A4B-F5D381F293B4}" srcOrd="1" destOrd="0" presId="urn:microsoft.com/office/officeart/2008/layout/LinedList"/>
    <dgm:cxn modelId="{9811B595-87EE-704B-9B0E-AF1149082E4C}" type="presParOf" srcId="{24AC2ABD-1D69-D444-9A9C-8D94DD39AC95}" destId="{8052E1F3-F76D-1546-8ACB-EE73B475067C}" srcOrd="2" destOrd="0" presId="urn:microsoft.com/office/officeart/2008/layout/LinedList"/>
    <dgm:cxn modelId="{58048787-C5CC-884A-9728-2EA1854BC130}" type="presParOf" srcId="{E4431D8E-F8E3-624E-9DB5-E1FCDE7A0FA9}" destId="{E6EB99C4-9AF9-0948-8998-56508279793E}" srcOrd="8" destOrd="0" presId="urn:microsoft.com/office/officeart/2008/layout/LinedList"/>
    <dgm:cxn modelId="{417296CA-8A15-AA40-BA5E-462692AF9A4D}" type="presParOf" srcId="{E4431D8E-F8E3-624E-9DB5-E1FCDE7A0FA9}" destId="{1CC66EA9-FDB8-884D-9210-43CC18306EF9}" srcOrd="9" destOrd="0" presId="urn:microsoft.com/office/officeart/2008/layout/LinedList"/>
    <dgm:cxn modelId="{F1F4E482-4CD7-934E-B45C-14778B4E74C7}" type="presParOf" srcId="{E4431D8E-F8E3-624E-9DB5-E1FCDE7A0FA9}" destId="{9A7408A7-127C-4346-9866-7710CF98F8CD}" srcOrd="10" destOrd="0" presId="urn:microsoft.com/office/officeart/2008/layout/LinedList"/>
    <dgm:cxn modelId="{ADF86886-F34C-7A4B-9119-F2E350F25E65}" type="presParOf" srcId="{9A7408A7-127C-4346-9866-7710CF98F8CD}" destId="{3ECD2B41-5B68-FD48-8E9A-3D63BF3A11CA}" srcOrd="0" destOrd="0" presId="urn:microsoft.com/office/officeart/2008/layout/LinedList"/>
    <dgm:cxn modelId="{235182CF-7568-534C-B563-E6CA8CF572E3}" type="presParOf" srcId="{9A7408A7-127C-4346-9866-7710CF98F8CD}" destId="{B01DF31E-3873-9C48-99DD-1FB7119D26D1}" srcOrd="1" destOrd="0" presId="urn:microsoft.com/office/officeart/2008/layout/LinedList"/>
    <dgm:cxn modelId="{61B54957-1480-DA4B-8176-172E5DFFE685}" type="presParOf" srcId="{9A7408A7-127C-4346-9866-7710CF98F8CD}" destId="{6D139A1B-E4B4-174A-BC6B-76F12DC56946}" srcOrd="2" destOrd="0" presId="urn:microsoft.com/office/officeart/2008/layout/LinedList"/>
    <dgm:cxn modelId="{C095A14F-97CC-FD43-B623-349FC9D333B8}" type="presParOf" srcId="{E4431D8E-F8E3-624E-9DB5-E1FCDE7A0FA9}" destId="{DD8CE567-A52D-0C41-A93B-D42C5EFA2761}" srcOrd="11" destOrd="0" presId="urn:microsoft.com/office/officeart/2008/layout/LinedList"/>
    <dgm:cxn modelId="{725DA13C-7244-4642-9B27-EF3A0D797FC6}" type="presParOf" srcId="{E4431D8E-F8E3-624E-9DB5-E1FCDE7A0FA9}" destId="{8C041347-6F07-4642-A3C2-45A1328A5F92}" srcOrd="12" destOrd="0" presId="urn:microsoft.com/office/officeart/2008/layout/LinedList"/>
    <dgm:cxn modelId="{D71D2830-6A44-4942-A975-BCEE45E6B4D3}" type="presParOf" srcId="{E4431D8E-F8E3-624E-9DB5-E1FCDE7A0FA9}" destId="{72A5274F-11B4-6B44-8361-CDF7F44BE72A}" srcOrd="13" destOrd="0" presId="urn:microsoft.com/office/officeart/2008/layout/LinedList"/>
    <dgm:cxn modelId="{1F2F687F-D88E-D34B-BBCC-149E7683567B}" type="presParOf" srcId="{72A5274F-11B4-6B44-8361-CDF7F44BE72A}" destId="{8E6E2C38-CF62-2F4D-B1AC-04215444F498}" srcOrd="0" destOrd="0" presId="urn:microsoft.com/office/officeart/2008/layout/LinedList"/>
    <dgm:cxn modelId="{C81D5DFD-03E0-8C4E-92C1-36699DB62992}" type="presParOf" srcId="{72A5274F-11B4-6B44-8361-CDF7F44BE72A}" destId="{425FD03C-DD28-C240-BB50-079465A56E7B}" srcOrd="1" destOrd="0" presId="urn:microsoft.com/office/officeart/2008/layout/LinedList"/>
    <dgm:cxn modelId="{452C7F0C-20FD-FB43-94B5-410BF43E1B67}" type="presParOf" srcId="{72A5274F-11B4-6B44-8361-CDF7F44BE72A}" destId="{B284919A-B452-8F44-807C-D6F4A17E00AD}" srcOrd="2" destOrd="0" presId="urn:microsoft.com/office/officeart/2008/layout/LinedList"/>
    <dgm:cxn modelId="{AAE52D50-9913-004D-97D8-44B855A30CF4}" type="presParOf" srcId="{E4431D8E-F8E3-624E-9DB5-E1FCDE7A0FA9}" destId="{300333BF-07AE-5C43-8201-ACF97A6CC5B9}" srcOrd="14" destOrd="0" presId="urn:microsoft.com/office/officeart/2008/layout/LinedList"/>
    <dgm:cxn modelId="{57A61801-D2ED-284E-A189-A74CF54E1C28}" type="presParOf" srcId="{E4431D8E-F8E3-624E-9DB5-E1FCDE7A0FA9}" destId="{921403ED-C4F1-F343-B31C-E6A69647844A}" srcOrd="15" destOrd="0" presId="urn:microsoft.com/office/officeart/2008/layout/LinedList"/>
    <dgm:cxn modelId="{8AB925C8-CB04-884D-9E8D-88DAF0872AED}" type="presParOf" srcId="{E4431D8E-F8E3-624E-9DB5-E1FCDE7A0FA9}" destId="{7BBD2083-4E21-BC46-ABE5-21BE5FD5E103}" srcOrd="16" destOrd="0" presId="urn:microsoft.com/office/officeart/2008/layout/LinedList"/>
    <dgm:cxn modelId="{F093CAB3-2201-0641-98E0-50959AA51C31}" type="presParOf" srcId="{7BBD2083-4E21-BC46-ABE5-21BE5FD5E103}" destId="{F6EE71A9-F785-F34B-93C5-86756ACEC33E}" srcOrd="0" destOrd="0" presId="urn:microsoft.com/office/officeart/2008/layout/LinedList"/>
    <dgm:cxn modelId="{AA0DBC33-CA1D-144D-B1DA-F22573C51955}" type="presParOf" srcId="{7BBD2083-4E21-BC46-ABE5-21BE5FD5E103}" destId="{8FF56504-7595-EE41-8243-097120A478F1}" srcOrd="1" destOrd="0" presId="urn:microsoft.com/office/officeart/2008/layout/LinedList"/>
    <dgm:cxn modelId="{49E26174-D1C4-F94A-A9BE-A04B830FD1FE}" type="presParOf" srcId="{7BBD2083-4E21-BC46-ABE5-21BE5FD5E103}" destId="{B7B91FE6-01B9-084C-9B37-3FD110BCA2F2}" srcOrd="2" destOrd="0" presId="urn:microsoft.com/office/officeart/2008/layout/LinedList"/>
    <dgm:cxn modelId="{6AF469B7-6BB3-E942-B9BC-075D46C76A81}" type="presParOf" srcId="{E4431D8E-F8E3-624E-9DB5-E1FCDE7A0FA9}" destId="{5ACC006F-8F55-A945-BA87-90BB85A5C82F}" srcOrd="17" destOrd="0" presId="urn:microsoft.com/office/officeart/2008/layout/LinedList"/>
    <dgm:cxn modelId="{57675533-1760-334D-A955-2B6734D22DAF}" type="presParOf" srcId="{E4431D8E-F8E3-624E-9DB5-E1FCDE7A0FA9}" destId="{365DFC62-6A6E-294D-9BE0-9560E46A604D}" srcOrd="18" destOrd="0" presId="urn:microsoft.com/office/officeart/2008/layout/LinedList"/>
    <dgm:cxn modelId="{D80DB029-2805-9640-9ABB-B9889837D9C4}" type="presParOf" srcId="{E4431D8E-F8E3-624E-9DB5-E1FCDE7A0FA9}" destId="{7D95A883-FC38-254F-8C82-B448FC2D3936}" srcOrd="19" destOrd="0" presId="urn:microsoft.com/office/officeart/2008/layout/LinedList"/>
    <dgm:cxn modelId="{3767651A-DF9B-2046-912F-778E4FB73F01}" type="presParOf" srcId="{7D95A883-FC38-254F-8C82-B448FC2D3936}" destId="{BDABDDD3-68BA-AA4D-BD14-BABBF8C974CE}" srcOrd="0" destOrd="0" presId="urn:microsoft.com/office/officeart/2008/layout/LinedList"/>
    <dgm:cxn modelId="{21E40E6E-1E52-FF48-9627-163020F2CE45}" type="presParOf" srcId="{7D95A883-FC38-254F-8C82-B448FC2D3936}" destId="{FE5E5318-DE62-9345-9827-15918403478E}" srcOrd="1" destOrd="0" presId="urn:microsoft.com/office/officeart/2008/layout/LinedList"/>
    <dgm:cxn modelId="{B4B93390-1915-474F-BB5F-EB03A13EDB17}" type="presParOf" srcId="{7D95A883-FC38-254F-8C82-B448FC2D3936}" destId="{B7BFBAB2-39B5-2347-9EDB-31AA22966A5B}" srcOrd="2" destOrd="0" presId="urn:microsoft.com/office/officeart/2008/layout/LinedList"/>
    <dgm:cxn modelId="{06118079-4D4A-364F-996E-C2DF6FA15E82}" type="presParOf" srcId="{E4431D8E-F8E3-624E-9DB5-E1FCDE7A0FA9}" destId="{C6199FEA-8289-2740-901F-9D6E08FD1659}" srcOrd="20" destOrd="0" presId="urn:microsoft.com/office/officeart/2008/layout/LinedList"/>
    <dgm:cxn modelId="{BB3EFABD-D181-CA40-B1ED-A027BF3C4649}" type="presParOf" srcId="{E4431D8E-F8E3-624E-9DB5-E1FCDE7A0FA9}" destId="{D9EBF1B1-7EDA-674D-A2A1-B0EF92BE8D97}" srcOrd="21" destOrd="0" presId="urn:microsoft.com/office/officeart/2008/layout/LinedList"/>
    <dgm:cxn modelId="{C08F2E5A-3CC5-A44C-846C-B791C299EB75}" type="presParOf" srcId="{E4431D8E-F8E3-624E-9DB5-E1FCDE7A0FA9}" destId="{04CE49AE-956D-7F48-A916-29CB7036F896}" srcOrd="22" destOrd="0" presId="urn:microsoft.com/office/officeart/2008/layout/LinedList"/>
    <dgm:cxn modelId="{07706611-5C9D-0B41-867C-378034BF2039}" type="presParOf" srcId="{04CE49AE-956D-7F48-A916-29CB7036F896}" destId="{36F49C58-4720-AB43-BDD8-F6B19DA2648E}" srcOrd="0" destOrd="0" presId="urn:microsoft.com/office/officeart/2008/layout/LinedList"/>
    <dgm:cxn modelId="{613633F7-BFCB-2C4F-AAC5-84BABE042E27}" type="presParOf" srcId="{04CE49AE-956D-7F48-A916-29CB7036F896}" destId="{55042271-146D-DF49-9567-DA8532DF0E29}" srcOrd="1" destOrd="0" presId="urn:microsoft.com/office/officeart/2008/layout/LinedList"/>
    <dgm:cxn modelId="{6B084E8F-F739-E646-B589-C0F5547E9DD3}" type="presParOf" srcId="{04CE49AE-956D-7F48-A916-29CB7036F896}" destId="{82F74B44-1A3E-264C-8963-4EDDD3767385}" srcOrd="2" destOrd="0" presId="urn:microsoft.com/office/officeart/2008/layout/LinedList"/>
    <dgm:cxn modelId="{FF315F93-6375-484C-9EE8-0CDDB96A491E}" type="presParOf" srcId="{E4431D8E-F8E3-624E-9DB5-E1FCDE7A0FA9}" destId="{C684ACE3-FA45-9B42-BDCE-AA3D220A0268}" srcOrd="23" destOrd="0" presId="urn:microsoft.com/office/officeart/2008/layout/LinedList"/>
    <dgm:cxn modelId="{B8333C75-BF20-7E40-901D-A0F23551B26A}" type="presParOf" srcId="{E4431D8E-F8E3-624E-9DB5-E1FCDE7A0FA9}" destId="{BEF22717-7B7D-0B49-A5D1-EBB497EEA3DE}" srcOrd="24" destOrd="0" presId="urn:microsoft.com/office/officeart/2008/layout/LinedList"/>
    <dgm:cxn modelId="{29387838-92B4-0748-8F11-293FE5C1E78F}" type="presParOf" srcId="{E4431D8E-F8E3-624E-9DB5-E1FCDE7A0FA9}" destId="{C1F47C61-D8EC-DF46-B425-BEE2B6128047}" srcOrd="25" destOrd="0" presId="urn:microsoft.com/office/officeart/2008/layout/LinedList"/>
    <dgm:cxn modelId="{142BDF00-68BE-214F-8B2E-FABC670AA1DC}" type="presParOf" srcId="{C1F47C61-D8EC-DF46-B425-BEE2B6128047}" destId="{CAB90371-6977-4145-BDEC-A33E5F051063}" srcOrd="0" destOrd="0" presId="urn:microsoft.com/office/officeart/2008/layout/LinedList"/>
    <dgm:cxn modelId="{AA1C11FC-E718-404E-9BDE-E9E2BD5C4FB6}" type="presParOf" srcId="{C1F47C61-D8EC-DF46-B425-BEE2B6128047}" destId="{B95214D6-2C4E-584B-A22E-853593B0E964}" srcOrd="1" destOrd="0" presId="urn:microsoft.com/office/officeart/2008/layout/LinedList"/>
    <dgm:cxn modelId="{13F33EF3-8D21-9D4F-8DDA-BA0D5E8277A7}" type="presParOf" srcId="{C1F47C61-D8EC-DF46-B425-BEE2B6128047}" destId="{AD483584-9A76-DF49-A3E3-AE7D4A785A9F}" srcOrd="2" destOrd="0" presId="urn:microsoft.com/office/officeart/2008/layout/LinedList"/>
    <dgm:cxn modelId="{A7A9C18E-8BD3-E74F-8261-464A2D8D001A}" type="presParOf" srcId="{E4431D8E-F8E3-624E-9DB5-E1FCDE7A0FA9}" destId="{7E436646-4C84-0C43-BD30-D3694A9E587B}" srcOrd="26" destOrd="0" presId="urn:microsoft.com/office/officeart/2008/layout/LinedList"/>
    <dgm:cxn modelId="{FE197238-87C7-5F45-A45C-E80F21A8DD31}" type="presParOf" srcId="{E4431D8E-F8E3-624E-9DB5-E1FCDE7A0FA9}" destId="{66E91E87-9A44-E142-8CE0-22103F470A18}" srcOrd="27" destOrd="0" presId="urn:microsoft.com/office/officeart/2008/layout/LinedList"/>
  </dgm:cxnLst>
  <dgm:bg>
    <a:solidFill>
      <a:schemeClr val="accent4"/>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ABA70-11D2-5D42-A6B9-E8DE96FC4293}">
      <dsp:nvSpPr>
        <dsp:cNvPr id="0" name=""/>
        <dsp:cNvSpPr/>
      </dsp:nvSpPr>
      <dsp:spPr>
        <a:xfrm>
          <a:off x="0" y="0"/>
          <a:ext cx="85097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B8D089-AB9E-5B48-AA86-F0C0CA6FE6B3}">
      <dsp:nvSpPr>
        <dsp:cNvPr id="0" name=""/>
        <dsp:cNvSpPr/>
      </dsp:nvSpPr>
      <dsp:spPr>
        <a:xfrm>
          <a:off x="0" y="0"/>
          <a:ext cx="1701955" cy="4727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This presentation covers</a:t>
          </a:r>
        </a:p>
      </dsp:txBody>
      <dsp:txXfrm>
        <a:off x="0" y="0"/>
        <a:ext cx="1701955" cy="4727354"/>
      </dsp:txXfrm>
    </dsp:sp>
    <dsp:sp modelId="{37275E24-2C20-C340-8588-436E7CDA45A4}">
      <dsp:nvSpPr>
        <dsp:cNvPr id="0" name=""/>
        <dsp:cNvSpPr/>
      </dsp:nvSpPr>
      <dsp:spPr>
        <a:xfrm>
          <a:off x="1829602" y="24871"/>
          <a:ext cx="6680174" cy="4974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What is Chicago Style?</a:t>
          </a:r>
        </a:p>
      </dsp:txBody>
      <dsp:txXfrm>
        <a:off x="1829602" y="24871"/>
        <a:ext cx="6680174" cy="497433"/>
      </dsp:txXfrm>
    </dsp:sp>
    <dsp:sp modelId="{7D1A1B9D-8A26-1042-9D4E-168D5ECD7404}">
      <dsp:nvSpPr>
        <dsp:cNvPr id="0" name=""/>
        <dsp:cNvSpPr/>
      </dsp:nvSpPr>
      <dsp:spPr>
        <a:xfrm>
          <a:off x="1701955" y="522305"/>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87B1EA-4B22-2C41-B46E-92D4059C6EAD}">
      <dsp:nvSpPr>
        <dsp:cNvPr id="0" name=""/>
        <dsp:cNvSpPr/>
      </dsp:nvSpPr>
      <dsp:spPr>
        <a:xfrm>
          <a:off x="1829602" y="547177"/>
          <a:ext cx="6680174" cy="4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Significant Changes in 18</a:t>
          </a:r>
          <a:r>
            <a:rPr lang="en-US" sz="2300" kern="1200" baseline="30000" dirty="0"/>
            <a:t>th</a:t>
          </a:r>
          <a:r>
            <a:rPr lang="en-US" sz="2300" kern="1200" dirty="0"/>
            <a:t> Ed. </a:t>
          </a:r>
        </a:p>
      </dsp:txBody>
      <dsp:txXfrm>
        <a:off x="1829602" y="547177"/>
        <a:ext cx="6680174" cy="497433"/>
      </dsp:txXfrm>
    </dsp:sp>
    <dsp:sp modelId="{F4F71BF1-2DE8-104A-AE1A-AA810F7EB0D9}">
      <dsp:nvSpPr>
        <dsp:cNvPr id="0" name=""/>
        <dsp:cNvSpPr/>
      </dsp:nvSpPr>
      <dsp:spPr>
        <a:xfrm>
          <a:off x="1701955" y="1044611"/>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91B95-FC20-3741-9A4B-F5D381F293B4}">
      <dsp:nvSpPr>
        <dsp:cNvPr id="0" name=""/>
        <dsp:cNvSpPr/>
      </dsp:nvSpPr>
      <dsp:spPr>
        <a:xfrm>
          <a:off x="1829602" y="1069483"/>
          <a:ext cx="6680174" cy="4974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Formatting: General Guidelines</a:t>
          </a:r>
        </a:p>
      </dsp:txBody>
      <dsp:txXfrm>
        <a:off x="1829602" y="1069483"/>
        <a:ext cx="6680174" cy="497433"/>
      </dsp:txXfrm>
    </dsp:sp>
    <dsp:sp modelId="{E6EB99C4-9AF9-0948-8998-56508279793E}">
      <dsp:nvSpPr>
        <dsp:cNvPr id="0" name=""/>
        <dsp:cNvSpPr/>
      </dsp:nvSpPr>
      <dsp:spPr>
        <a:xfrm>
          <a:off x="1701955" y="1566917"/>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DF31E-3873-9C48-99DD-1FB7119D26D1}">
      <dsp:nvSpPr>
        <dsp:cNvPr id="0" name=""/>
        <dsp:cNvSpPr/>
      </dsp:nvSpPr>
      <dsp:spPr>
        <a:xfrm>
          <a:off x="1829602" y="1591788"/>
          <a:ext cx="6680174" cy="4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Formatting Headings</a:t>
          </a:r>
        </a:p>
      </dsp:txBody>
      <dsp:txXfrm>
        <a:off x="1829602" y="1591788"/>
        <a:ext cx="6680174" cy="497433"/>
      </dsp:txXfrm>
    </dsp:sp>
    <dsp:sp modelId="{DD8CE567-A52D-0C41-A93B-D42C5EFA2761}">
      <dsp:nvSpPr>
        <dsp:cNvPr id="0" name=""/>
        <dsp:cNvSpPr/>
      </dsp:nvSpPr>
      <dsp:spPr>
        <a:xfrm>
          <a:off x="1701955" y="2089222"/>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5FD03C-DD28-C240-BB50-079465A56E7B}">
      <dsp:nvSpPr>
        <dsp:cNvPr id="0" name=""/>
        <dsp:cNvSpPr/>
      </dsp:nvSpPr>
      <dsp:spPr>
        <a:xfrm>
          <a:off x="1829602" y="2114094"/>
          <a:ext cx="6680174" cy="4974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Formatting: Tables and Figures</a:t>
          </a:r>
        </a:p>
      </dsp:txBody>
      <dsp:txXfrm>
        <a:off x="1829602" y="2114094"/>
        <a:ext cx="6680174" cy="497433"/>
      </dsp:txXfrm>
    </dsp:sp>
    <dsp:sp modelId="{300333BF-07AE-5C43-8201-ACF97A6CC5B9}">
      <dsp:nvSpPr>
        <dsp:cNvPr id="0" name=""/>
        <dsp:cNvSpPr/>
      </dsp:nvSpPr>
      <dsp:spPr>
        <a:xfrm>
          <a:off x="1701955" y="2611528"/>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56504-7595-EE41-8243-097120A478F1}">
      <dsp:nvSpPr>
        <dsp:cNvPr id="0" name=""/>
        <dsp:cNvSpPr/>
      </dsp:nvSpPr>
      <dsp:spPr>
        <a:xfrm>
          <a:off x="1829602" y="2636400"/>
          <a:ext cx="6680174" cy="4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Formatting Biography</a:t>
          </a:r>
        </a:p>
      </dsp:txBody>
      <dsp:txXfrm>
        <a:off x="1829602" y="2636400"/>
        <a:ext cx="6680174" cy="497433"/>
      </dsp:txXfrm>
    </dsp:sp>
    <dsp:sp modelId="{5ACC006F-8F55-A945-BA87-90BB85A5C82F}">
      <dsp:nvSpPr>
        <dsp:cNvPr id="0" name=""/>
        <dsp:cNvSpPr/>
      </dsp:nvSpPr>
      <dsp:spPr>
        <a:xfrm>
          <a:off x="1701955" y="3133834"/>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5E5318-DE62-9345-9827-15918403478E}">
      <dsp:nvSpPr>
        <dsp:cNvPr id="0" name=""/>
        <dsp:cNvSpPr/>
      </dsp:nvSpPr>
      <dsp:spPr>
        <a:xfrm>
          <a:off x="1829602" y="3158705"/>
          <a:ext cx="6680174" cy="4974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Source citations: The Basics</a:t>
          </a:r>
        </a:p>
      </dsp:txBody>
      <dsp:txXfrm>
        <a:off x="1829602" y="3158705"/>
        <a:ext cx="6680174" cy="497433"/>
      </dsp:txXfrm>
    </dsp:sp>
    <dsp:sp modelId="{C6199FEA-8289-2740-901F-9D6E08FD1659}">
      <dsp:nvSpPr>
        <dsp:cNvPr id="0" name=""/>
        <dsp:cNvSpPr/>
      </dsp:nvSpPr>
      <dsp:spPr>
        <a:xfrm>
          <a:off x="1701955" y="3656139"/>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042271-146D-DF49-9567-DA8532DF0E29}">
      <dsp:nvSpPr>
        <dsp:cNvPr id="0" name=""/>
        <dsp:cNvSpPr/>
      </dsp:nvSpPr>
      <dsp:spPr>
        <a:xfrm>
          <a:off x="1829602" y="3681011"/>
          <a:ext cx="6680174" cy="4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Source citations: Biography</a:t>
          </a:r>
        </a:p>
      </dsp:txBody>
      <dsp:txXfrm>
        <a:off x="1829602" y="3681011"/>
        <a:ext cx="6680174" cy="497433"/>
      </dsp:txXfrm>
    </dsp:sp>
    <dsp:sp modelId="{C684ACE3-FA45-9B42-BDCE-AA3D220A0268}">
      <dsp:nvSpPr>
        <dsp:cNvPr id="0" name=""/>
        <dsp:cNvSpPr/>
      </dsp:nvSpPr>
      <dsp:spPr>
        <a:xfrm>
          <a:off x="1701955" y="4178445"/>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5214D6-2C4E-584B-A22E-853593B0E964}">
      <dsp:nvSpPr>
        <dsp:cNvPr id="0" name=""/>
        <dsp:cNvSpPr/>
      </dsp:nvSpPr>
      <dsp:spPr>
        <a:xfrm>
          <a:off x="1829602" y="4203317"/>
          <a:ext cx="6680174" cy="497433"/>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Source Citations: In-Text NB</a:t>
          </a:r>
        </a:p>
      </dsp:txBody>
      <dsp:txXfrm>
        <a:off x="1829602" y="4203317"/>
        <a:ext cx="6680174" cy="497433"/>
      </dsp:txXfrm>
    </dsp:sp>
    <dsp:sp modelId="{7E436646-4C84-0C43-BD30-D3694A9E587B}">
      <dsp:nvSpPr>
        <dsp:cNvPr id="0" name=""/>
        <dsp:cNvSpPr/>
      </dsp:nvSpPr>
      <dsp:spPr>
        <a:xfrm>
          <a:off x="1701955" y="4700751"/>
          <a:ext cx="68078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531F-41E1-0642-B8A9-8B1867EF3D98}" type="datetimeFigureOut">
              <a:rPr lang="en-US" smtClean="0"/>
              <a:t>10/24/25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03F-166C-CB40-A3F0-83BA02E13064}" type="slidenum">
              <a:rPr lang="en-US" smtClean="0"/>
              <a:t>‹#›</a:t>
            </a:fld>
            <a:endParaRPr lang="en-US"/>
          </a:p>
        </p:txBody>
      </p:sp>
    </p:spTree>
    <p:extLst>
      <p:ext uri="{BB962C8B-B14F-4D97-AF65-F5344CB8AC3E}">
        <p14:creationId xmlns:p14="http://schemas.microsoft.com/office/powerpoint/2010/main" val="298181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wl.purdue.edu/owl/research_and_citation/chicago_manual_17th_edition/cmos_formatting_and_style_guide/chicago_manual_of_style_17th_edition.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horter.libguides.com/c.php?g=1264373&amp;p=9270887#:~:text=Table_title:%20Headings%20Table_content:%20header:%20|%20Chicago%20Headings,italic%20type%2C%20sentence%2Dstyle%20capitalization%2C%20terminal%20period.%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wl.purdue.edu/owl/research_and_citation/chicago_manual_17th_edition/cmos_formatting_and_style_guide/cmos_nb_sample_paper.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owl.purdue.edu/owl/research_and_citation/chicago_manual_17th_edition/cmos_formatting_and_style_guide/index.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hicagomanualofstyle.org/help-tools/what-s-new.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icagomanualofstyle.org/help-tools/what-s-new.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Welcome to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Chicago</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Notes and Bibliography Formatting and Style Guide.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This PowerPoint presentation is designed to introduce your students to the basics of Chicago</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notes and bibliography formatting and style. You might want to supplement the presentation with more detailed information posted on the Purdue OWL: </a:t>
            </a:r>
            <a:r>
              <a:rPr lang="en-US" dirty="0">
                <a:hlinkClick r:id="rId3"/>
              </a:rPr>
              <a:t>https://owl.purdue.edu/owl/research_and_citation/chicago_manual_17th_edition/cmos_formatting_and_style_guide/chicago_manual_of_style_17th_edition.html</a:t>
            </a:r>
            <a:r>
              <a:rPr lang="en-US" altLang="ja-JP" dirty="0">
                <a:latin typeface="Arial" panose="020B0604020202020204" pitchFamily="34" charset="0"/>
                <a:ea typeface="ＭＳ Ｐゴシック" panose="020B0600070205080204" pitchFamily="34" charset="-128"/>
              </a:rPr>
              <a:t>.</a:t>
            </a:r>
          </a:p>
          <a:p>
            <a:pPr eaLnBrk="1" hangingPunct="1">
              <a:spcBef>
                <a:spcPct val="0"/>
              </a:spcBef>
            </a:pPr>
            <a:r>
              <a:rPr lang="en-US" altLang="en-US" dirty="0">
                <a:latin typeface="Arial" panose="020B0604020202020204" pitchFamily="34" charset="0"/>
                <a:ea typeface="ＭＳ Ｐゴシック" panose="020B0600070205080204" pitchFamily="34" charset="-128"/>
              </a:rPr>
              <a:t> </a:t>
            </a:r>
          </a:p>
          <a:p>
            <a:pPr eaLnBrk="1" hangingPunct="1">
              <a:spcBef>
                <a:spcPct val="0"/>
              </a:spcBef>
            </a:pPr>
            <a:r>
              <a:rPr lang="en-US" altLang="en-US" dirty="0">
                <a:latin typeface="Arial" panose="020B0604020202020204" pitchFamily="34" charset="0"/>
                <a:ea typeface="ＭＳ Ｐゴシック" panose="020B0600070205080204" pitchFamily="34" charset="-128"/>
              </a:rPr>
              <a:t>Designer: Ethan Sproat</a:t>
            </a:r>
          </a:p>
          <a:p>
            <a:pPr eaLnBrk="1" hangingPunct="1">
              <a:spcBef>
                <a:spcPct val="0"/>
              </a:spcBef>
            </a:pPr>
            <a:r>
              <a:rPr lang="en-US" altLang="en-US" dirty="0">
                <a:latin typeface="Arial" panose="020B0604020202020204" pitchFamily="34" charset="0"/>
                <a:ea typeface="ＭＳ Ｐゴシック" panose="020B0600070205080204" pitchFamily="34" charset="-128"/>
              </a:rPr>
              <a:t>Based on slide designs from the OWL </a:t>
            </a:r>
            <a:r>
              <a:rPr lang="en-US" altLang="ja-JP" dirty="0">
                <a:latin typeface="Arial" panose="020B0604020202020204" pitchFamily="34" charset="0"/>
                <a:ea typeface="ＭＳ Ｐゴシック" panose="020B0600070205080204" pitchFamily="34" charset="-128"/>
              </a:rPr>
              <a:t>“APA Formatting and Style Guide” </a:t>
            </a:r>
            <a:r>
              <a:rPr lang="en-US" altLang="ja-JP" dirty="0" err="1">
                <a:latin typeface="Arial" panose="020B0604020202020204" pitchFamily="34" charset="0"/>
                <a:ea typeface="ＭＳ Ｐゴシック" panose="020B0600070205080204" pitchFamily="34" charset="-128"/>
              </a:rPr>
              <a:t>powerpoint</a:t>
            </a:r>
            <a:r>
              <a:rPr lang="en-US" altLang="ja-JP" dirty="0">
                <a:latin typeface="Arial" panose="020B0604020202020204" pitchFamily="34" charset="0"/>
                <a:ea typeface="ＭＳ Ｐゴシック" panose="020B0600070205080204" pitchFamily="34" charset="-128"/>
              </a:rPr>
              <a:t> by Jennifer Liethen Kunka and Elena </a:t>
            </a:r>
            <a:r>
              <a:rPr lang="en-US" altLang="ja-JP" dirty="0" err="1">
                <a:latin typeface="Arial" panose="020B0604020202020204" pitchFamily="34" charset="0"/>
                <a:ea typeface="ＭＳ Ｐゴシック" panose="020B0600070205080204" pitchFamily="34" charset="-128"/>
              </a:rPr>
              <a:t>Lawrick</a:t>
            </a:r>
            <a:r>
              <a:rPr lang="en-US" altLang="ja-JP" dirty="0">
                <a:latin typeface="Arial" panose="020B0604020202020204" pitchFamily="34" charset="0"/>
                <a:ea typeface="ＭＳ Ｐゴシック" panose="020B0600070205080204" pitchFamily="34" charset="-128"/>
              </a:rPr>
              <a:t>.</a:t>
            </a:r>
          </a:p>
          <a:p>
            <a:pPr eaLnBrk="1" hangingPunct="1">
              <a:spcBef>
                <a:spcPct val="0"/>
              </a:spcBef>
            </a:pPr>
            <a:r>
              <a:rPr lang="en-US" altLang="en-US" dirty="0">
                <a:ea typeface="ＭＳ Ｐゴシック" panose="020B0600070205080204" pitchFamily="34" charset="-128"/>
              </a:rPr>
              <a:t>Revising Author: Ryan Schnurr, 2017; Garrett Iván Colón, 2023; Shruti Subramaniyan, 2025</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a:t>
            </a:fld>
            <a:endParaRPr lang="en-US"/>
          </a:p>
        </p:txBody>
      </p:sp>
    </p:spTree>
    <p:extLst>
      <p:ext uri="{BB962C8B-B14F-4D97-AF65-F5344CB8AC3E}">
        <p14:creationId xmlns:p14="http://schemas.microsoft.com/office/powerpoint/2010/main" val="310448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Longer papers, such as research papers, may require the author to divide the paper into sections using subheadings. Chicago allows you to devise your own format but </a:t>
            </a:r>
            <a:r>
              <a:rPr lang="en-US" altLang="en-US" sz="1200" kern="1200" dirty="0">
                <a:solidFill>
                  <a:schemeClr val="tx1"/>
                </a:solidFill>
                <a:latin typeface="Arial" panose="020B0604020202020204" pitchFamily="34" charset="0"/>
                <a:ea typeface="ＭＳ Ｐゴシック" panose="020B0600070205080204" pitchFamily="34" charset="-128"/>
                <a:cs typeface="+mn-cs"/>
              </a:rPr>
              <a:t>prioritizes</a:t>
            </a:r>
            <a:r>
              <a:rPr lang="en-US" altLang="en-US" dirty="0">
                <a:latin typeface="Arial" panose="020B0604020202020204" pitchFamily="34" charset="0"/>
                <a:ea typeface="ＭＳ Ｐゴシック" panose="020B0600070205080204" pitchFamily="34" charset="-128"/>
              </a:rPr>
              <a:t> consistency. Put an extra line space before subheads and avoid ending them with periods. </a:t>
            </a:r>
          </a:p>
          <a:p>
            <a:pPr eaLnBrk="1" hangingPunct="1">
              <a:spcBef>
                <a:spcPct val="0"/>
              </a:spcBef>
            </a:pPr>
            <a:endParaRPr lang="en-US" altLang="en-US" sz="1000" dirty="0">
              <a:latin typeface="Arial" panose="020B0604020202020204" pitchFamily="34" charset="0"/>
              <a:ea typeface="ＭＳ Ｐゴシック" panose="020B0600070205080204" pitchFamily="34" charset="-128"/>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rPr>
              <a:t>For more information, please visit this page -&gt; </a:t>
            </a:r>
            <a:r>
              <a:rPr lang="en-US" sz="1000" dirty="0">
                <a:hlinkClick r:id="rId3"/>
              </a:rPr>
              <a:t>Basic Information - Chicago Style - </a:t>
            </a:r>
            <a:r>
              <a:rPr lang="en-US" sz="1000" dirty="0" err="1">
                <a:hlinkClick r:id="rId3"/>
              </a:rPr>
              <a:t>LibGuides</a:t>
            </a:r>
            <a:r>
              <a:rPr lang="en-US" sz="1000" dirty="0">
                <a:hlinkClick r:id="rId3"/>
              </a:rPr>
              <a:t> at Shorter University</a:t>
            </a:r>
            <a:endParaRPr lang="en-US" altLang="en-US" sz="1000"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10</a:t>
            </a:fld>
            <a:endParaRPr lang="en-US"/>
          </a:p>
        </p:txBody>
      </p:sp>
    </p:spTree>
    <p:extLst>
      <p:ext uri="{BB962C8B-B14F-4D97-AF65-F5344CB8AC3E}">
        <p14:creationId xmlns:p14="http://schemas.microsoft.com/office/powerpoint/2010/main" val="112466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11</a:t>
            </a:fld>
            <a:endParaRPr lang="en-US"/>
          </a:p>
        </p:txBody>
      </p:sp>
    </p:spTree>
    <p:extLst>
      <p:ext uri="{BB962C8B-B14F-4D97-AF65-F5344CB8AC3E}">
        <p14:creationId xmlns:p14="http://schemas.microsoft.com/office/powerpoint/2010/main" val="104818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12</a:t>
            </a:fld>
            <a:endParaRPr lang="en-US"/>
          </a:p>
        </p:txBody>
      </p:sp>
    </p:spTree>
    <p:extLst>
      <p:ext uri="{BB962C8B-B14F-4D97-AF65-F5344CB8AC3E}">
        <p14:creationId xmlns:p14="http://schemas.microsoft.com/office/powerpoint/2010/main" val="627155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13A203F-166C-CB40-A3F0-83BA02E13064}" type="slidenum">
              <a:rPr lang="en-US" smtClean="0"/>
              <a:t>13</a:t>
            </a:fld>
            <a:endParaRPr lang="en-US"/>
          </a:p>
        </p:txBody>
      </p:sp>
    </p:spTree>
    <p:extLst>
      <p:ext uri="{BB962C8B-B14F-4D97-AF65-F5344CB8AC3E}">
        <p14:creationId xmlns:p14="http://schemas.microsoft.com/office/powerpoint/2010/main" val="2039859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endParaRPr lang="en-US" altLang="en-US">
              <a:latin typeface="Arial" panose="020B0604020202020204" pitchFamily="34" charset="0"/>
            </a:endParaRPr>
          </a:p>
          <a:p>
            <a:endParaRPr lang="en-US">
              <a:latin typeface="Acumin Pro" panose="020B0504020202020204" pitchFamily="34" charset="77"/>
            </a:endParaRPr>
          </a:p>
        </p:txBody>
      </p:sp>
      <p:sp>
        <p:nvSpPr>
          <p:cNvPr id="4" name="Slide Number Placeholder 3"/>
          <p:cNvSpPr>
            <a:spLocks noGrp="1"/>
          </p:cNvSpPr>
          <p:nvPr>
            <p:ph type="sldNum" sz="quarter" idx="5"/>
          </p:nvPr>
        </p:nvSpPr>
        <p:spPr/>
        <p:txBody>
          <a:bodyPr/>
          <a:lstStyle/>
          <a:p>
            <a:fld id="{313A203F-166C-CB40-A3F0-83BA02E13064}" type="slidenum">
              <a:rPr lang="en-US" smtClean="0"/>
              <a:t>14</a:t>
            </a:fld>
            <a:endParaRPr lang="en-US"/>
          </a:p>
        </p:txBody>
      </p:sp>
    </p:spTree>
    <p:extLst>
      <p:ext uri="{BB962C8B-B14F-4D97-AF65-F5344CB8AC3E}">
        <p14:creationId xmlns:p14="http://schemas.microsoft.com/office/powerpoint/2010/main" val="4979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a:latin typeface="Arial" panose="020B0604020202020204" pitchFamily="34" charset="0"/>
              </a:rPr>
              <a:t>A</a:t>
            </a:r>
          </a:p>
        </p:txBody>
      </p:sp>
      <p:sp>
        <p:nvSpPr>
          <p:cNvPr id="4" name="Slide Number Placeholder 3"/>
          <p:cNvSpPr>
            <a:spLocks noGrp="1"/>
          </p:cNvSpPr>
          <p:nvPr>
            <p:ph type="sldNum" sz="quarter" idx="5"/>
          </p:nvPr>
        </p:nvSpPr>
        <p:spPr/>
        <p:txBody>
          <a:bodyPr/>
          <a:lstStyle/>
          <a:p>
            <a:fld id="{313A203F-166C-CB40-A3F0-83BA02E13064}" type="slidenum">
              <a:rPr lang="en-US" smtClean="0"/>
              <a:t>15</a:t>
            </a:fld>
            <a:endParaRPr lang="en-US"/>
          </a:p>
        </p:txBody>
      </p:sp>
    </p:spTree>
    <p:extLst>
      <p:ext uri="{BB962C8B-B14F-4D97-AF65-F5344CB8AC3E}">
        <p14:creationId xmlns:p14="http://schemas.microsoft.com/office/powerpoint/2010/main" val="72974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The first page of your back matter, your comprehensive list of sources cited, should be labeled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Bibliography.</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t>
            </a:r>
            <a:br>
              <a:rPr lang="en-US" altLang="ja-JP">
                <a:latin typeface="Arial" panose="020B0604020202020204" pitchFamily="34" charset="0"/>
                <a:ea typeface="ＭＳ Ｐゴシック" panose="020B0600070205080204" pitchFamily="34" charset="-128"/>
              </a:rPr>
            </a:br>
            <a:br>
              <a:rPr lang="en-US" altLang="ja-JP">
                <a:latin typeface="Arial" panose="020B0604020202020204" pitchFamily="34" charset="0"/>
                <a:ea typeface="ＭＳ Ｐゴシック" panose="020B0600070205080204" pitchFamily="34" charset="-128"/>
              </a:rPr>
            </a:br>
            <a:r>
              <a:rPr lang="en-US" altLang="ja-JP">
                <a:latin typeface="Arial" panose="020B0604020202020204" pitchFamily="34" charset="0"/>
                <a:ea typeface="ＭＳ Ｐゴシック" panose="020B0600070205080204" pitchFamily="34" charset="-128"/>
              </a:rPr>
              <a:t>Leave two blank lines between the word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Bibliography</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and your first entry. One blank line should be left between remaining entries, which should be listed in letter-by-letter alphabetical order according to the first word in each entry. </a:t>
            </a:r>
            <a:br>
              <a:rPr lang="en-US" altLang="ja-JP">
                <a:latin typeface="Arial" panose="020B0604020202020204" pitchFamily="34" charset="0"/>
                <a:ea typeface="ＭＳ Ｐゴシック" panose="020B0600070205080204" pitchFamily="34" charset="-128"/>
              </a:rPr>
            </a:br>
            <a:br>
              <a:rPr lang="en-US" altLang="ja-JP">
                <a:latin typeface="Arial" panose="020B0604020202020204" pitchFamily="34" charset="0"/>
                <a:ea typeface="ＭＳ Ｐゴシック" panose="020B0600070205080204" pitchFamily="34" charset="-128"/>
              </a:rPr>
            </a:br>
            <a:r>
              <a:rPr lang="en-US" altLang="ja-JP">
                <a:latin typeface="Arial" panose="020B0604020202020204" pitchFamily="34" charset="0"/>
                <a:ea typeface="ＭＳ Ｐゴシック" panose="020B0600070205080204" pitchFamily="34" charset="-128"/>
              </a:rPr>
              <a:t>Sources you consulted but did not directly cite may or may not be included (consult your instructor). </a:t>
            </a:r>
            <a:endParaRPr lang="en-US" altLang="ja-JP" sz="1000">
              <a:latin typeface="Arial" panose="020B0604020202020204" pitchFamily="34"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16</a:t>
            </a:fld>
            <a:endParaRPr lang="en-US"/>
          </a:p>
        </p:txBody>
      </p:sp>
    </p:spTree>
    <p:extLst>
      <p:ext uri="{BB962C8B-B14F-4D97-AF65-F5344CB8AC3E}">
        <p14:creationId xmlns:p14="http://schemas.microsoft.com/office/powerpoint/2010/main" val="211024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“Ethics, copyright laws, and courtesy to readers require authors to identify the sources of direct quotation or paraphrases and of any facts or opinions not generally known or easily checked” (The University of Chicago 2017, 14.1). </a:t>
            </a:r>
            <a:br>
              <a:rPr lang="en-US" altLang="en-US" dirty="0">
                <a:latin typeface="Arial" panose="020B0604020202020204" pitchFamily="34" charset="0"/>
                <a:ea typeface="ＭＳ Ｐゴシック" panose="020B0600070205080204" pitchFamily="34" charset="-128"/>
                <a:cs typeface="Arial" panose="020B0604020202020204" pitchFamily="34" charset="0"/>
              </a:rPr>
            </a:b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In other words, regulation of stylistics and document format, in-text citations, and end-of-text citations is important for avoiding plagiarism, building author credibility, and facilitating scholastic discourse—not necessarily in that order. Consistency and readability are of the utmost importance in this regard.</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Chicago</a:t>
            </a:r>
            <a:r>
              <a:rPr lang="ja-JP"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s Notes and Bibliography style is recommended for those in the humanities and some social sciences. It requires using notes to cite sources and/or to provide relevant commentary. </a:t>
            </a:r>
            <a:r>
              <a:rPr lang="en-US" altLang="ja-JP" i="1" dirty="0">
                <a:latin typeface="Arial" panose="020B0604020202020204" pitchFamily="34" charset="0"/>
                <a:ea typeface="ＭＳ Ｐゴシック" panose="020B0600070205080204" pitchFamily="34" charset="-128"/>
                <a:cs typeface="Arial" panose="020B0604020202020204" pitchFamily="34" charset="0"/>
              </a:rPr>
              <a:t>Each source that shows up in the text must have a corresponding entry in the references list at the end of the paper</a:t>
            </a:r>
            <a:r>
              <a:rPr lang="en-US" altLang="ja-JP"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lnSpc>
                <a:spcPct val="90000"/>
              </a:lnSpc>
              <a:spcBef>
                <a:spcPct val="0"/>
              </a:spcBef>
            </a:pP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17</a:t>
            </a:fld>
            <a:endParaRPr lang="en-US"/>
          </a:p>
        </p:txBody>
      </p:sp>
    </p:spTree>
    <p:extLst>
      <p:ext uri="{BB962C8B-B14F-4D97-AF65-F5344CB8AC3E}">
        <p14:creationId xmlns:p14="http://schemas.microsoft.com/office/powerpoint/2010/main" val="1846192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This slide provides basic rules related to creating references entries. </a:t>
            </a:r>
          </a:p>
        </p:txBody>
      </p:sp>
      <p:sp>
        <p:nvSpPr>
          <p:cNvPr id="4" name="Slide Number Placeholder 3"/>
          <p:cNvSpPr>
            <a:spLocks noGrp="1"/>
          </p:cNvSpPr>
          <p:nvPr>
            <p:ph type="sldNum" sz="quarter" idx="5"/>
          </p:nvPr>
        </p:nvSpPr>
        <p:spPr/>
        <p:txBody>
          <a:bodyPr/>
          <a:lstStyle/>
          <a:p>
            <a:fld id="{313A203F-166C-CB40-A3F0-83BA02E13064}" type="slidenum">
              <a:rPr lang="en-US" smtClean="0"/>
              <a:t>18</a:t>
            </a:fld>
            <a:endParaRPr lang="en-US"/>
          </a:p>
        </p:txBody>
      </p:sp>
    </p:spTree>
    <p:extLst>
      <p:ext uri="{BB962C8B-B14F-4D97-AF65-F5344CB8AC3E}">
        <p14:creationId xmlns:p14="http://schemas.microsoft.com/office/powerpoint/2010/main" val="275538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This slide provides basic rules related to creating references entries. </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19</a:t>
            </a:fld>
            <a:endParaRPr lang="en-US"/>
          </a:p>
        </p:txBody>
      </p:sp>
    </p:spTree>
    <p:extLst>
      <p:ext uri="{BB962C8B-B14F-4D97-AF65-F5344CB8AC3E}">
        <p14:creationId xmlns:p14="http://schemas.microsoft.com/office/powerpoint/2010/main" val="112428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This PPT will cover the 18</a:t>
            </a:r>
            <a:r>
              <a:rPr lang="en-US" altLang="en-US" baseline="30000" dirty="0">
                <a:latin typeface="Arial" panose="020B0604020202020204" pitchFamily="34" charset="0"/>
                <a:ea typeface="ＭＳ Ｐゴシック" panose="020B0600070205080204" pitchFamily="34" charset="-128"/>
              </a:rPr>
              <a:t>th</a:t>
            </a:r>
            <a:r>
              <a:rPr lang="en-US" altLang="en-US" dirty="0">
                <a:latin typeface="Arial" panose="020B0604020202020204" pitchFamily="34" charset="0"/>
                <a:ea typeface="ＭＳ Ｐゴシック" panose="020B0600070205080204" pitchFamily="34" charset="-128"/>
              </a:rPr>
              <a:t> edition of </a:t>
            </a:r>
            <a:r>
              <a:rPr lang="en-US" altLang="en-US" i="1" dirty="0">
                <a:latin typeface="Arial" panose="020B0604020202020204" pitchFamily="34" charset="0"/>
                <a:ea typeface="ＭＳ Ｐゴシック" panose="020B0600070205080204" pitchFamily="34" charset="-128"/>
              </a:rPr>
              <a:t>The</a:t>
            </a:r>
            <a:r>
              <a:rPr lang="en-US" altLang="en-US" dirty="0">
                <a:latin typeface="Arial" panose="020B0604020202020204" pitchFamily="34" charset="0"/>
                <a:ea typeface="ＭＳ Ｐゴシック" panose="020B0600070205080204" pitchFamily="34" charset="-128"/>
              </a:rPr>
              <a:t> </a:t>
            </a:r>
            <a:r>
              <a:rPr lang="en-US" altLang="en-US" i="1" dirty="0">
                <a:latin typeface="Arial" panose="020B0604020202020204" pitchFamily="34" charset="0"/>
                <a:ea typeface="ＭＳ Ｐゴシック" panose="020B0600070205080204" pitchFamily="34" charset="-128"/>
              </a:rPr>
              <a:t>Chicago Manual of Style</a:t>
            </a:r>
            <a:r>
              <a:rPr lang="en-US" altLang="en-US" dirty="0">
                <a:latin typeface="Arial" panose="020B0604020202020204" pitchFamily="34" charset="0"/>
                <a:ea typeface="ＭＳ Ｐゴシック" panose="020B0600070205080204" pitchFamily="34" charset="-128"/>
              </a:rPr>
              <a:t>: how to format a paper and manage source citations (known as “documentation” in previous issues of </a:t>
            </a:r>
            <a:r>
              <a:rPr lang="en-US" altLang="en-US" i="1" dirty="0">
                <a:latin typeface="Arial" panose="020B0604020202020204" pitchFamily="34" charset="0"/>
                <a:ea typeface="ＭＳ Ｐゴシック" panose="020B0600070205080204" pitchFamily="34" charset="-128"/>
              </a:rPr>
              <a:t>CMOS</a:t>
            </a:r>
            <a:r>
              <a:rPr lang="en-US" altLang="en-US" dirty="0">
                <a:latin typeface="Arial" panose="020B0604020202020204" pitchFamily="34" charset="0"/>
                <a:ea typeface="ＭＳ Ｐゴシック" panose="020B0600070205080204" pitchFamily="34" charset="-128"/>
              </a:rPr>
              <a:t>), both in-text and at the end of the document.</a:t>
            </a: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2</a:t>
            </a:fld>
            <a:endParaRPr lang="en-US"/>
          </a:p>
        </p:txBody>
      </p:sp>
    </p:spTree>
    <p:extLst>
      <p:ext uri="{BB962C8B-B14F-4D97-AF65-F5344CB8AC3E}">
        <p14:creationId xmlns:p14="http://schemas.microsoft.com/office/powerpoint/2010/main" val="331484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This slide provides basic rules related to creating references entries. </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20</a:t>
            </a:fld>
            <a:endParaRPr lang="en-US"/>
          </a:p>
        </p:txBody>
      </p:sp>
    </p:spTree>
    <p:extLst>
      <p:ext uri="{BB962C8B-B14F-4D97-AF65-F5344CB8AC3E}">
        <p14:creationId xmlns:p14="http://schemas.microsoft.com/office/powerpoint/2010/main" val="959850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This slide provides basic rules related to creating references entries for electronic sources. An example of a bibliographic citation with a stable </a:t>
            </a:r>
            <a:r>
              <a:rPr lang="en-US" altLang="en-US" err="1">
                <a:latin typeface="Arial" panose="020B0604020202020204" pitchFamily="34" charset="0"/>
                <a:ea typeface="ＭＳ Ｐゴシック" panose="020B0600070205080204" pitchFamily="34" charset="-128"/>
              </a:rPr>
              <a:t>url</a:t>
            </a:r>
            <a:r>
              <a:rPr lang="en-US" altLang="en-US">
                <a:latin typeface="Arial" panose="020B0604020202020204" pitchFamily="34" charset="0"/>
                <a:ea typeface="ＭＳ Ｐゴシック" panose="020B0600070205080204" pitchFamily="34" charset="-128"/>
              </a:rPr>
              <a:t> is as follows:</a:t>
            </a:r>
          </a:p>
          <a:p>
            <a:pPr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Ede, Lisa and Andrea A. Lunsford.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Collaboration and Concepts of Authorship.</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a:t>
            </a:r>
            <a:r>
              <a:rPr lang="en-US" altLang="ja-JP" i="1">
                <a:latin typeface="Arial" panose="020B0604020202020204" pitchFamily="34" charset="0"/>
                <a:ea typeface="ＭＳ Ｐゴシック" panose="020B0600070205080204" pitchFamily="34" charset="-128"/>
              </a:rPr>
              <a:t>PMLA </a:t>
            </a:r>
            <a:r>
              <a:rPr lang="en-US" altLang="ja-JP">
                <a:latin typeface="Arial" panose="020B0604020202020204" pitchFamily="34" charset="0"/>
                <a:ea typeface="ＭＳ Ｐゴシック" panose="020B0600070205080204" pitchFamily="34" charset="-128"/>
              </a:rPr>
              <a:t>116, no. 2 (March 2001): 354-69. 	http://</a:t>
            </a:r>
            <a:r>
              <a:rPr lang="en-US" altLang="ja-JP" err="1">
                <a:latin typeface="Arial" panose="020B0604020202020204" pitchFamily="34" charset="0"/>
                <a:ea typeface="ＭＳ Ｐゴシック" panose="020B0600070205080204" pitchFamily="34" charset="-128"/>
              </a:rPr>
              <a:t>www.jstor.org</a:t>
            </a:r>
            <a:r>
              <a:rPr lang="en-US" altLang="ja-JP">
                <a:latin typeface="Arial" panose="020B0604020202020204" pitchFamily="34" charset="0"/>
                <a:ea typeface="ＭＳ Ｐゴシック" panose="020B0600070205080204" pitchFamily="34" charset="-128"/>
              </a:rPr>
              <a:t>/stable/463522. </a:t>
            </a:r>
          </a:p>
          <a:p>
            <a:pPr eaLnBrk="1" hangingPunct="1">
              <a:lnSpc>
                <a:spcPct val="90000"/>
              </a:lnSpc>
              <a:spcBef>
                <a:spcPct val="0"/>
              </a:spcBef>
            </a:pP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21</a:t>
            </a:fld>
            <a:endParaRPr lang="en-US"/>
          </a:p>
        </p:txBody>
      </p:sp>
    </p:spTree>
    <p:extLst>
      <p:ext uri="{BB962C8B-B14F-4D97-AF65-F5344CB8AC3E}">
        <p14:creationId xmlns:p14="http://schemas.microsoft.com/office/powerpoint/2010/main" val="446039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22</a:t>
            </a:fld>
            <a:endParaRPr lang="en-US"/>
          </a:p>
        </p:txBody>
      </p:sp>
    </p:spTree>
    <p:extLst>
      <p:ext uri="{BB962C8B-B14F-4D97-AF65-F5344CB8AC3E}">
        <p14:creationId xmlns:p14="http://schemas.microsoft.com/office/powerpoint/2010/main" val="28810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23</a:t>
            </a:fld>
            <a:endParaRPr lang="en-US"/>
          </a:p>
        </p:txBody>
      </p:sp>
    </p:spTree>
    <p:extLst>
      <p:ext uri="{BB962C8B-B14F-4D97-AF65-F5344CB8AC3E}">
        <p14:creationId xmlns:p14="http://schemas.microsoft.com/office/powerpoint/2010/main" val="1545364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24</a:t>
            </a:fld>
            <a:endParaRPr lang="en-US"/>
          </a:p>
        </p:txBody>
      </p:sp>
    </p:spTree>
    <p:extLst>
      <p:ext uri="{BB962C8B-B14F-4D97-AF65-F5344CB8AC3E}">
        <p14:creationId xmlns:p14="http://schemas.microsoft.com/office/powerpoint/2010/main" val="538100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25</a:t>
            </a:fld>
            <a:endParaRPr lang="en-US"/>
          </a:p>
        </p:txBody>
      </p:sp>
    </p:spTree>
    <p:extLst>
      <p:ext uri="{BB962C8B-B14F-4D97-AF65-F5344CB8AC3E}">
        <p14:creationId xmlns:p14="http://schemas.microsoft.com/office/powerpoint/2010/main" val="201440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The bibliographic citation for Dean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work would look as follows: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Dean, Jodi. </a:t>
            </a:r>
            <a:r>
              <a:rPr lang="en-US" altLang="en-US" i="1" dirty="0">
                <a:latin typeface="Arial" panose="020B0604020202020204" pitchFamily="34" charset="0"/>
                <a:ea typeface="ＭＳ Ｐゴシック" panose="020B0600070205080204" pitchFamily="34" charset="-128"/>
              </a:rPr>
              <a:t>Democracy and Other Neoliberal Fantasies: Communicative Capitalism and Left Politics</a:t>
            </a:r>
            <a:r>
              <a:rPr lang="en-US" altLang="en-US" dirty="0">
                <a:latin typeface="Arial" panose="020B0604020202020204" pitchFamily="34" charset="0"/>
                <a:ea typeface="ＭＳ Ｐゴシック" panose="020B0600070205080204" pitchFamily="34" charset="-128"/>
              </a:rPr>
              <a:t>. </a:t>
            </a:r>
          </a:p>
          <a:p>
            <a:pPr eaLnBrk="1" hangingPunct="1">
              <a:spcBef>
                <a:spcPct val="0"/>
              </a:spcBef>
            </a:pPr>
            <a:r>
              <a:rPr lang="en-US" altLang="en-US" dirty="0">
                <a:latin typeface="Arial" panose="020B0604020202020204" pitchFamily="34" charset="0"/>
                <a:ea typeface="ＭＳ Ｐゴシック" panose="020B0600070205080204" pitchFamily="34" charset="-128"/>
              </a:rPr>
              <a:t>	Durham: Duke University Press, 2009. </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For additional examples of note and bibliographic citations for a variety of media, please see the following links: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Chicago Style Sample Paper: </a:t>
            </a:r>
            <a:r>
              <a:rPr lang="en-US" dirty="0">
                <a:hlinkClick r:id="rId3"/>
              </a:rPr>
              <a:t>CMOS NB Sample Paper - Purdue OWL® - Purdue University</a:t>
            </a:r>
            <a:endParaRPr lang="en-US" dirty="0"/>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Format and Citation Guides for a Variety of Media: </a:t>
            </a:r>
            <a:r>
              <a:rPr lang="en-US" dirty="0">
                <a:hlinkClick r:id="rId4"/>
              </a:rPr>
              <a:t>CMOS Formatting and Style Guide - Purdue OWL® - Purdue University</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313A203F-166C-CB40-A3F0-83BA02E13064}" type="slidenum">
              <a:rPr lang="en-US" smtClean="0"/>
              <a:t>26</a:t>
            </a:fld>
            <a:endParaRPr lang="en-US"/>
          </a:p>
        </p:txBody>
      </p:sp>
    </p:spTree>
    <p:extLst>
      <p:ext uri="{BB962C8B-B14F-4D97-AF65-F5344CB8AC3E}">
        <p14:creationId xmlns:p14="http://schemas.microsoft.com/office/powerpoint/2010/main" val="4207875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27</a:t>
            </a:fld>
            <a:endParaRPr lang="en-US"/>
          </a:p>
        </p:txBody>
      </p:sp>
    </p:spTree>
    <p:extLst>
      <p:ext uri="{BB962C8B-B14F-4D97-AF65-F5344CB8AC3E}">
        <p14:creationId xmlns:p14="http://schemas.microsoft.com/office/powerpoint/2010/main" val="224402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The in-text note citation for Kant, here, is an example of a reprinted work.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complementary bibliographic entry would look as follows: </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Kant, Immanuel.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An Answer to the Question: What is Enlightenment?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In </a:t>
            </a:r>
            <a:r>
              <a:rPr lang="en-US" altLang="ja-JP" i="1" dirty="0">
                <a:latin typeface="Arial" panose="020B0604020202020204" pitchFamily="34" charset="0"/>
                <a:ea typeface="ＭＳ Ｐゴシック" panose="020B0600070205080204" pitchFamily="34" charset="-128"/>
              </a:rPr>
              <a:t>Perpetual Peace and Other Essays</a:t>
            </a:r>
            <a:r>
              <a:rPr lang="en-US" altLang="ja-JP" dirty="0">
                <a:latin typeface="Arial" panose="020B0604020202020204" pitchFamily="34" charset="0"/>
                <a:ea typeface="ＭＳ Ｐゴシック" panose="020B0600070205080204" pitchFamily="34" charset="-128"/>
              </a:rPr>
              <a:t>, 41-48. Translated by Ted Humphrey.</a:t>
            </a:r>
          </a:p>
          <a:p>
            <a:pPr eaLnBrk="1" hangingPunct="1">
              <a:spcBef>
                <a:spcPct val="0"/>
              </a:spcBef>
            </a:pPr>
            <a:r>
              <a:rPr lang="en-US" altLang="ja-JP" dirty="0">
                <a:latin typeface="Arial" panose="020B0604020202020204" pitchFamily="34" charset="0"/>
                <a:ea typeface="ＭＳ Ｐゴシック" panose="020B0600070205080204" pitchFamily="34" charset="-128"/>
              </a:rPr>
              <a:t>	1784. Reprint, Indianapolis: Hackett, 1983. </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28</a:t>
            </a:fld>
            <a:endParaRPr lang="en-US"/>
          </a:p>
        </p:txBody>
      </p:sp>
    </p:spTree>
    <p:extLst>
      <p:ext uri="{BB962C8B-B14F-4D97-AF65-F5344CB8AC3E}">
        <p14:creationId xmlns:p14="http://schemas.microsoft.com/office/powerpoint/2010/main" val="4281056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29</a:t>
            </a:fld>
            <a:endParaRPr lang="en-US"/>
          </a:p>
        </p:txBody>
      </p:sp>
    </p:spTree>
    <p:extLst>
      <p:ext uri="{BB962C8B-B14F-4D97-AF65-F5344CB8AC3E}">
        <p14:creationId xmlns:p14="http://schemas.microsoft.com/office/powerpoint/2010/main" val="136905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ja-JP" i="1">
                <a:latin typeface="Arial" panose="020B0604020202020204" pitchFamily="34" charset="0"/>
                <a:ea typeface="ＭＳ Ｐゴシック" panose="020B0600070205080204" pitchFamily="34" charset="-128"/>
              </a:rPr>
              <a:t>The Chicago Manual of Style</a:t>
            </a:r>
            <a:r>
              <a:rPr lang="en-US" altLang="ja-JP">
                <a:latin typeface="Arial" panose="020B0604020202020204" pitchFamily="34" charset="0"/>
                <a:ea typeface="ＭＳ Ｐゴシック" panose="020B0600070205080204" pitchFamily="34" charset="-128"/>
              </a:rPr>
              <a:t>, eighteenth edition, published by the University of Chicago Press, is a reference book that covers the publishing process, style and usage, and two systems of documentation: notes and bibliography and author-date references. It is geared toward publishing professionals and is the source of documentation guidelines in this presentation, which will focus on the notes and bibliography style documentation. </a:t>
            </a:r>
          </a:p>
          <a:p>
            <a:pPr eaLnBrk="1" hangingPunct="1">
              <a:lnSpc>
                <a:spcPct val="90000"/>
              </a:lnSpc>
              <a:spcBef>
                <a:spcPct val="0"/>
              </a:spcBef>
            </a:pPr>
            <a:endParaRPr lang="en-US" altLang="ja-JP">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ja-JP">
                <a:latin typeface="Arial" panose="020B0604020202020204" pitchFamily="34" charset="0"/>
                <a:ea typeface="ＭＳ Ｐゴシック" panose="020B0600070205080204" pitchFamily="34" charset="-128"/>
              </a:rPr>
              <a:t>Chicago Style formatting is often used in the humanities, especially in literature, history, and the arts, and in some academic and trade publishing.</a:t>
            </a:r>
          </a:p>
          <a:p>
            <a:pPr eaLnBrk="1" hangingPunct="1">
              <a:lnSpc>
                <a:spcPct val="90000"/>
              </a:lnSpc>
              <a:spcBef>
                <a:spcPct val="0"/>
              </a:spcBef>
            </a:pPr>
            <a:endParaRPr lang="en-US" altLang="ja-JP">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a:latin typeface="Arial" panose="020B0604020202020204" pitchFamily="34" charset="0"/>
                <a:ea typeface="ＭＳ Ｐゴシック" panose="020B0600070205080204" pitchFamily="34" charset="-128"/>
              </a:rPr>
              <a:t>This slide also presents three basic areas regulated by Chicago that students need to be aware of—stylistics and document format, in-text citations (notes), and end-of-text citations (bibliography). The following slides provide detailed explanations regarding each area.</a:t>
            </a:r>
          </a:p>
          <a:p>
            <a:pPr eaLnBrk="1" hangingPunct="1">
              <a:lnSpc>
                <a:spcPct val="90000"/>
              </a:lnSpc>
              <a:spcBef>
                <a:spcPct val="0"/>
              </a:spcBef>
            </a:pPr>
            <a:endParaRPr lang="en-US" altLang="ja-JP" b="1">
              <a:latin typeface="Arial" panose="020B0604020202020204" pitchFamily="34"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3</a:t>
            </a:fld>
            <a:endParaRPr lang="en-US"/>
          </a:p>
        </p:txBody>
      </p:sp>
    </p:spTree>
    <p:extLst>
      <p:ext uri="{BB962C8B-B14F-4D97-AF65-F5344CB8AC3E}">
        <p14:creationId xmlns:p14="http://schemas.microsoft.com/office/powerpoint/2010/main" val="384021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30</a:t>
            </a:fld>
            <a:endParaRPr lang="en-US"/>
          </a:p>
        </p:txBody>
      </p:sp>
    </p:spTree>
    <p:extLst>
      <p:ext uri="{BB962C8B-B14F-4D97-AF65-F5344CB8AC3E}">
        <p14:creationId xmlns:p14="http://schemas.microsoft.com/office/powerpoint/2010/main" val="416863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ea typeface="ＭＳ Ｐゴシック" panose="020B0600070205080204" pitchFamily="34" charset="-128"/>
              </a:rPr>
              <a:t>Rationale: </a:t>
            </a:r>
            <a:r>
              <a:rPr lang="en-US" altLang="en-US">
                <a:latin typeface="Arial" panose="020B0604020202020204" pitchFamily="34" charset="0"/>
                <a:ea typeface="ＭＳ Ｐゴシック" panose="020B0600070205080204" pitchFamily="34" charset="-128"/>
              </a:rPr>
              <a:t>Purdue students are invited to meet with a tutor to assist with writing challenges on an individual basis.  Viewers outside of Purdue may receive assistance through the OWL (Online Writing Lab) and answers to quick questions through the OWL email service.</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31</a:t>
            </a:fld>
            <a:endParaRPr lang="en-US"/>
          </a:p>
        </p:txBody>
      </p:sp>
    </p:spTree>
    <p:extLst>
      <p:ext uri="{BB962C8B-B14F-4D97-AF65-F5344CB8AC3E}">
        <p14:creationId xmlns:p14="http://schemas.microsoft.com/office/powerpoint/2010/main" val="422669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ja-JP">
                <a:latin typeface="Arial" panose="020B0604020202020204" pitchFamily="34" charset="0"/>
                <a:ea typeface="ＭＳ Ｐゴシック" panose="020B0600070205080204" pitchFamily="34" charset="-128"/>
              </a:rPr>
              <a:t>Kate L. Turabian</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a:t>
            </a:r>
            <a:r>
              <a:rPr lang="en-US" altLang="ja-JP" i="1">
                <a:latin typeface="Arial" panose="020B0604020202020204" pitchFamily="34" charset="0"/>
                <a:ea typeface="ＭＳ Ｐゴシック" panose="020B0600070205080204" pitchFamily="34" charset="-128"/>
              </a:rPr>
              <a:t>A Manual for Writers of Research Papers</a:t>
            </a:r>
            <a:r>
              <a:rPr lang="en-US" altLang="ja-JP">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Theses</a:t>
            </a:r>
            <a:r>
              <a:rPr lang="en-US" altLang="ja-JP">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 and Dissertations</a:t>
            </a:r>
            <a:r>
              <a:rPr lang="en-US" altLang="ja-JP">
                <a:latin typeface="Arial" panose="020B0604020202020204" pitchFamily="34" charset="0"/>
                <a:ea typeface="ＭＳ Ｐゴシック" panose="020B0600070205080204" pitchFamily="34" charset="-128"/>
              </a:rPr>
              <a:t>, ninth edition, presents Chicago style for students and researchers. It is the source for some specific guidelines in this presentation pertaining to students and teachers. </a:t>
            </a:r>
          </a:p>
          <a:p>
            <a:pPr eaLnBrk="1" hangingPunct="1">
              <a:lnSpc>
                <a:spcPct val="90000"/>
              </a:lnSpc>
              <a:spcBef>
                <a:spcPct val="0"/>
              </a:spcBef>
            </a:pPr>
            <a:endParaRPr lang="en-US" altLang="ja-JP">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ja-JP">
                <a:latin typeface="Arial" panose="020B0604020202020204" pitchFamily="34" charset="0"/>
                <a:ea typeface="ＭＳ Ｐゴシック" panose="020B0600070205080204" pitchFamily="34" charset="-128"/>
              </a:rPr>
              <a:t>It should be noted that the previous (eighth) edition of Turabian’s work conforms to the 16</a:t>
            </a:r>
            <a:r>
              <a:rPr lang="en-US" altLang="ja-JP" baseline="30000">
                <a:latin typeface="Arial" panose="020B0604020202020204" pitchFamily="34" charset="0"/>
                <a:ea typeface="ＭＳ Ｐゴシック" panose="020B0600070205080204" pitchFamily="34" charset="-128"/>
              </a:rPr>
              <a:t>th</a:t>
            </a:r>
            <a:r>
              <a:rPr lang="en-US" altLang="ja-JP">
                <a:latin typeface="Arial" panose="020B0604020202020204" pitchFamily="34" charset="0"/>
                <a:ea typeface="ＭＳ Ｐゴシック" panose="020B0600070205080204" pitchFamily="34" charset="-128"/>
              </a:rPr>
              <a:t> edition of the </a:t>
            </a:r>
            <a:r>
              <a:rPr lang="en-US" altLang="ja-JP" i="1">
                <a:latin typeface="Arial" panose="020B0604020202020204" pitchFamily="34" charset="0"/>
                <a:ea typeface="ＭＳ Ｐゴシック" panose="020B0600070205080204" pitchFamily="34" charset="-128"/>
              </a:rPr>
              <a:t>CMOS</a:t>
            </a:r>
            <a:r>
              <a:rPr lang="en-US" altLang="ja-JP">
                <a:latin typeface="Arial" panose="020B0604020202020204" pitchFamily="34" charset="0"/>
                <a:ea typeface="ＭＳ Ｐゴシック" panose="020B0600070205080204" pitchFamily="34" charset="-128"/>
              </a:rPr>
              <a:t>, not the current 18</a:t>
            </a:r>
            <a:r>
              <a:rPr lang="en-US" altLang="ja-JP" baseline="30000">
                <a:latin typeface="Arial" panose="020B0604020202020204" pitchFamily="34" charset="0"/>
                <a:ea typeface="ＭＳ Ｐゴシック" panose="020B0600070205080204" pitchFamily="34" charset="-128"/>
              </a:rPr>
              <a:t>th</a:t>
            </a:r>
            <a:r>
              <a:rPr lang="en-US" altLang="ja-JP">
                <a:latin typeface="Arial" panose="020B0604020202020204" pitchFamily="34" charset="0"/>
                <a:ea typeface="ＭＳ Ｐゴシック" panose="020B0600070205080204" pitchFamily="34" charset="-128"/>
              </a:rPr>
              <a:t> edition.</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4</a:t>
            </a:fld>
            <a:endParaRPr lang="en-US"/>
          </a:p>
        </p:txBody>
      </p:sp>
    </p:spTree>
    <p:extLst>
      <p:ext uri="{BB962C8B-B14F-4D97-AF65-F5344CB8AC3E}">
        <p14:creationId xmlns:p14="http://schemas.microsoft.com/office/powerpoint/2010/main" val="257042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This </a:t>
            </a:r>
            <a:r>
              <a:rPr lang="en-US" altLang="ja-JP" dirty="0">
                <a:latin typeface="Arial" panose="020B0604020202020204" pitchFamily="34" charset="0"/>
                <a:ea typeface="ＭＳ Ｐゴシック" panose="020B0600070205080204" pitchFamily="34" charset="-128"/>
              </a:rPr>
              <a:t>PowerPoint presentation reflects the most recent guidelines for paper formatting, in-text citations, and documentation, available in the 18</a:t>
            </a:r>
            <a:r>
              <a:rPr lang="en-US" altLang="ja-JP" baseline="30000" dirty="0">
                <a:latin typeface="Arial" panose="020B0604020202020204" pitchFamily="34" charset="0"/>
                <a:ea typeface="ＭＳ Ｐゴシック" panose="020B0600070205080204" pitchFamily="34" charset="-128"/>
              </a:rPr>
              <a:t>th</a:t>
            </a:r>
            <a:r>
              <a:rPr lang="en-US" altLang="ja-JP" dirty="0">
                <a:latin typeface="Arial" panose="020B0604020202020204" pitchFamily="34" charset="0"/>
                <a:ea typeface="ＭＳ Ｐゴシック" panose="020B0600070205080204" pitchFamily="34" charset="-128"/>
              </a:rPr>
              <a:t> edition of </a:t>
            </a:r>
            <a:r>
              <a:rPr lang="en-US" altLang="ja-JP" i="1" dirty="0">
                <a:latin typeface="Arial" panose="020B0604020202020204" pitchFamily="34" charset="0"/>
                <a:ea typeface="ＭＳ Ｐゴシック" panose="020B0600070205080204" pitchFamily="34" charset="-128"/>
              </a:rPr>
              <a:t>The</a:t>
            </a:r>
            <a:r>
              <a:rPr lang="en-US" altLang="ja-JP" dirty="0">
                <a:latin typeface="Arial" panose="020B0604020202020204" pitchFamily="34" charset="0"/>
                <a:ea typeface="ＭＳ Ｐゴシック" panose="020B0600070205080204" pitchFamily="34" charset="-128"/>
              </a:rPr>
              <a:t> </a:t>
            </a:r>
            <a:r>
              <a:rPr lang="en-US" altLang="ja-JP" i="1" dirty="0">
                <a:latin typeface="Arial" panose="020B0604020202020204" pitchFamily="34" charset="0"/>
                <a:ea typeface="ＭＳ Ｐゴシック" panose="020B0600070205080204" pitchFamily="34" charset="-128"/>
              </a:rPr>
              <a:t>Chicago Manual of Style</a:t>
            </a:r>
            <a:r>
              <a:rPr lang="en-US" altLang="ja-JP" dirty="0">
                <a:latin typeface="Arial" panose="020B0604020202020204" pitchFamily="34" charset="0"/>
                <a:ea typeface="ＭＳ Ｐゴシック" panose="020B0600070205080204" pitchFamily="34" charset="-128"/>
              </a:rPr>
              <a:t>.</a:t>
            </a:r>
          </a:p>
          <a:p>
            <a:pPr eaLnBrk="1" hangingPunct="1">
              <a:spcBef>
                <a:spcPct val="0"/>
              </a:spcBef>
            </a:pPr>
            <a:endParaRPr lang="en-US" altLang="ja-JP" dirty="0">
              <a:latin typeface="Arial" panose="020B0604020202020204" pitchFamily="34" charset="0"/>
              <a:ea typeface="ＭＳ Ｐゴシック" panose="020B0600070205080204" pitchFamily="34" charset="-128"/>
            </a:endParaRPr>
          </a:p>
          <a:p>
            <a:pPr eaLnBrk="1" hangingPunct="1">
              <a:spcBef>
                <a:spcPct val="0"/>
              </a:spcBef>
            </a:pPr>
            <a:r>
              <a:rPr lang="en-US" altLang="ja-JP" dirty="0">
                <a:latin typeface="Arial" panose="020B0604020202020204" pitchFamily="34" charset="0"/>
                <a:ea typeface="ＭＳ Ｐゴシック" panose="020B0600070205080204" pitchFamily="34" charset="-128"/>
              </a:rPr>
              <a:t>For a complete list of changes in the 18</a:t>
            </a:r>
            <a:r>
              <a:rPr lang="en-US" altLang="ja-JP" baseline="30000" dirty="0">
                <a:latin typeface="Arial" panose="020B0604020202020204" pitchFamily="34" charset="0"/>
                <a:ea typeface="ＭＳ Ｐゴシック" panose="020B0600070205080204" pitchFamily="34" charset="-128"/>
              </a:rPr>
              <a:t>th</a:t>
            </a:r>
            <a:r>
              <a:rPr lang="en-US" altLang="ja-JP" dirty="0">
                <a:latin typeface="Arial" panose="020B0604020202020204" pitchFamily="34" charset="0"/>
                <a:ea typeface="ＭＳ Ｐゴシック" panose="020B0600070205080204" pitchFamily="34" charset="-128"/>
              </a:rPr>
              <a:t> edition, visit -&gt; </a:t>
            </a:r>
            <a:r>
              <a:rPr lang="en-US" dirty="0">
                <a:hlinkClick r:id="rId3"/>
              </a:rPr>
              <a:t>What's New in the 18th Edition</a:t>
            </a:r>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5</a:t>
            </a:fld>
            <a:endParaRPr lang="en-US"/>
          </a:p>
        </p:txBody>
      </p:sp>
    </p:spTree>
    <p:extLst>
      <p:ext uri="{BB962C8B-B14F-4D97-AF65-F5344CB8AC3E}">
        <p14:creationId xmlns:p14="http://schemas.microsoft.com/office/powerpoint/2010/main" val="112699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Many instructors who require their students to use Chicago formatting and citation style may have small exceptions, as may journals in the field. These instructor or journal-specific guidelines should always supersede the more general recommendations of the manual.</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6</a:t>
            </a:fld>
            <a:endParaRPr lang="en-US"/>
          </a:p>
        </p:txBody>
      </p:sp>
    </p:spTree>
    <p:extLst>
      <p:ext uri="{BB962C8B-B14F-4D97-AF65-F5344CB8AC3E}">
        <p14:creationId xmlns:p14="http://schemas.microsoft.com/office/powerpoint/2010/main" val="111616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dirty="0">
                <a:latin typeface="Arial" panose="020B0604020202020204" pitchFamily="34" charset="0"/>
                <a:ea typeface="ＭＳ Ｐゴシック" panose="020B0600070205080204" pitchFamily="34" charset="-128"/>
              </a:rPr>
              <a:t>This slide presents the general format of a Chicago-style paper:</a:t>
            </a:r>
          </a:p>
          <a:p>
            <a:pPr eaLnBrk="1" hangingPunct="1">
              <a:lnSpc>
                <a:spcPct val="90000"/>
              </a:lnSpc>
              <a:spcBef>
                <a:spcPct val="0"/>
              </a:spcBef>
            </a:pPr>
            <a:endParaRPr lang="en-US" altLang="ja-JP" dirty="0">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ja-JP" dirty="0">
                <a:latin typeface="Arial" panose="020B0604020202020204" pitchFamily="34" charset="0"/>
                <a:ea typeface="ＭＳ Ｐゴシック" panose="020B0600070205080204" pitchFamily="34" charset="-128"/>
              </a:rPr>
              <a:t>Note that formatting requirements for theses and dissertations, in particular, may vary. Please visit this link for a more comprehensive list -&gt; </a:t>
            </a:r>
            <a:r>
              <a:rPr lang="en-US" dirty="0">
                <a:hlinkClick r:id="rId3"/>
              </a:rPr>
              <a:t>What's New in the 18th Edition</a:t>
            </a:r>
            <a:endParaRPr lang="en-US" altLang="ja-JP"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7</a:t>
            </a:fld>
            <a:endParaRPr lang="en-US"/>
          </a:p>
        </p:txBody>
      </p:sp>
    </p:spTree>
    <p:extLst>
      <p:ext uri="{BB962C8B-B14F-4D97-AF65-F5344CB8AC3E}">
        <p14:creationId xmlns:p14="http://schemas.microsoft.com/office/powerpoint/2010/main" val="375319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This slide visually presents Chicago format for a title page, which consists of two major sections: title and author information.</a:t>
            </a:r>
          </a:p>
          <a:p>
            <a:pPr eaLnBrk="1" hangingPunct="1">
              <a:lnSpc>
                <a:spcPct val="90000"/>
              </a:lnSpc>
              <a:spcBef>
                <a:spcPct val="0"/>
              </a:spcBef>
            </a:pPr>
            <a:endParaRPr lang="en-US" altLang="en-US">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Titles should be centered one-third of the way down the page and written in bolded, double-spaced words. When subtitles apply, end the title line with a colon and follow with the subtitle line (also written in bolded, double-spaced words) on the following line. </a:t>
            </a:r>
            <a:br>
              <a:rPr lang="en-US" altLang="en-US">
                <a:latin typeface="Arial" panose="020B0604020202020204" pitchFamily="34" charset="0"/>
                <a:ea typeface="ＭＳ Ｐゴシック" panose="020B0600070205080204" pitchFamily="34" charset="-128"/>
              </a:rPr>
            </a:b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In the lower third of the page, students should include their name, full course information, and a complete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month-day-year</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date, each on its own separate, single-spaced line. Instructors may require additional information.</a:t>
            </a:r>
          </a:p>
          <a:p>
            <a:pPr eaLnBrk="1" hangingPunct="1">
              <a:lnSpc>
                <a:spcPct val="90000"/>
              </a:lnSpc>
              <a:spcBef>
                <a:spcPct val="0"/>
              </a:spcBef>
            </a:pPr>
            <a:endParaRPr lang="en-US" altLang="ja-JP">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ja-JP">
                <a:latin typeface="Arial" panose="020B0604020202020204" pitchFamily="34" charset="0"/>
                <a:ea typeface="ＭＳ Ｐゴシック" panose="020B0600070205080204" pitchFamily="34" charset="-128"/>
              </a:rPr>
              <a:t>It is also acceptable practice to place the title on the first page of text.</a:t>
            </a:r>
          </a:p>
          <a:p>
            <a:pPr eaLnBrk="1" hangingPunct="1">
              <a:lnSpc>
                <a:spcPct val="90000"/>
              </a:lnSpc>
              <a:spcBef>
                <a:spcPct val="0"/>
              </a:spcBef>
            </a:pPr>
            <a:endParaRPr lang="en-US" altLang="en-US">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No headers or footers, including page numbers, are included on the title page. </a:t>
            </a:r>
            <a:endParaRPr lang="en-US" altLang="en-US">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8</a:t>
            </a:fld>
            <a:endParaRPr lang="en-US"/>
          </a:p>
        </p:txBody>
      </p:sp>
    </p:spTree>
    <p:extLst>
      <p:ext uri="{BB962C8B-B14F-4D97-AF65-F5344CB8AC3E}">
        <p14:creationId xmlns:p14="http://schemas.microsoft.com/office/powerpoint/2010/main" val="149111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Page numbers begin on the first page of text, with Arabic numeral 1, either flush right in the header, centered in the header, or centered in the footer.</a:t>
            </a:r>
          </a:p>
          <a:p>
            <a:pPr eaLnBrk="1" hangingPunct="1">
              <a:lnSpc>
                <a:spcPct val="90000"/>
              </a:lnSpc>
              <a:spcBef>
                <a:spcPct val="0"/>
              </a:spcBef>
            </a:pPr>
            <a:endParaRPr lang="en-US" altLang="en-US">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All text should be double-spaced, with no break between sections.</a:t>
            </a:r>
          </a:p>
          <a:p>
            <a:pPr eaLnBrk="1" hangingPunct="1">
              <a:lnSpc>
                <a:spcPct val="90000"/>
              </a:lnSpc>
              <a:spcBef>
                <a:spcPct val="0"/>
              </a:spcBef>
            </a:pPr>
            <a:endParaRPr lang="en-US" altLang="en-US">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The following exceptions apply: single-spaced block quotations, table titles, and figure captions. </a:t>
            </a:r>
            <a:br>
              <a:rPr lang="en-US" altLang="en-US">
                <a:latin typeface="Arial" panose="020B0604020202020204" pitchFamily="34" charset="0"/>
                <a:ea typeface="ＭＳ Ｐゴシック" panose="020B0600070205080204" pitchFamily="34" charset="-128"/>
              </a:rPr>
            </a:b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Footnotes and endnotes are single-spaced.</a:t>
            </a:r>
          </a:p>
          <a:p>
            <a:pPr eaLnBrk="1" hangingPunct="1">
              <a:lnSpc>
                <a:spcPct val="90000"/>
              </a:lnSpc>
              <a:spcBef>
                <a:spcPct val="0"/>
              </a:spcBef>
            </a:pPr>
            <a:endParaRPr lang="en-US" altLang="en-US">
              <a:latin typeface="Arial" panose="020B0604020202020204" pitchFamily="34" charset="0"/>
              <a:ea typeface="ＭＳ Ｐゴシック" panose="020B0600070205080204" pitchFamily="34" charset="-128"/>
            </a:endParaRPr>
          </a:p>
          <a:p>
            <a:pPr eaLnBrk="1" hangingPunct="1">
              <a:lnSpc>
                <a:spcPct val="90000"/>
              </a:lnSpc>
              <a:spcBef>
                <a:spcPct val="0"/>
              </a:spcBef>
            </a:pPr>
            <a:r>
              <a:rPr lang="en-US" altLang="en-US">
                <a:latin typeface="Arial" panose="020B0604020202020204" pitchFamily="34" charset="0"/>
                <a:ea typeface="ＭＳ Ｐゴシック" panose="020B0600070205080204" pitchFamily="34" charset="-128"/>
              </a:rPr>
              <a:t>Sources used in the paper should be identified in footnotes and in the bibliography.</a:t>
            </a:r>
          </a:p>
          <a:p>
            <a:endParaRPr lang="en-US"/>
          </a:p>
        </p:txBody>
      </p:sp>
      <p:sp>
        <p:nvSpPr>
          <p:cNvPr id="4" name="Slide Number Placeholder 3"/>
          <p:cNvSpPr>
            <a:spLocks noGrp="1"/>
          </p:cNvSpPr>
          <p:nvPr>
            <p:ph type="sldNum" sz="quarter" idx="5"/>
          </p:nvPr>
        </p:nvSpPr>
        <p:spPr/>
        <p:txBody>
          <a:bodyPr/>
          <a:lstStyle/>
          <a:p>
            <a:fld id="{313A203F-166C-CB40-A3F0-83BA02E13064}" type="slidenum">
              <a:rPr lang="en-US" smtClean="0"/>
              <a:t>9</a:t>
            </a:fld>
            <a:endParaRPr lang="en-US"/>
          </a:p>
        </p:txBody>
      </p:sp>
    </p:spTree>
    <p:extLst>
      <p:ext uri="{BB962C8B-B14F-4D97-AF65-F5344CB8AC3E}">
        <p14:creationId xmlns:p14="http://schemas.microsoft.com/office/powerpoint/2010/main" val="552369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110838" y="1877220"/>
            <a:ext cx="6128758" cy="1938992"/>
          </a:xfrm>
          <a:prstGeom prst="rect">
            <a:avLst/>
          </a:prstGeom>
          <a:noFill/>
        </p:spPr>
        <p:txBody>
          <a:bodyPr wrap="square" lIns="0" tIns="0" rIns="0" bIns="0" rtlCol="0">
            <a:spAutoFit/>
          </a:bodyPr>
          <a:lstStyle/>
          <a:p>
            <a:r>
              <a:rPr lang="en-US">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a:solidFill>
                  <a:schemeClr val="bg1"/>
                </a:solidFill>
                <a:effectLst/>
                <a:latin typeface="Acumin Pro" panose="020B0504020202020204" pitchFamily="34" charset="77"/>
              </a:rPr>
            </a:br>
            <a:r>
              <a:rPr lang="en-US">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7" y="4133385"/>
            <a:ext cx="5765747" cy="754822"/>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6059042"/>
            <a:ext cx="1908400"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6" y="6202177"/>
            <a:ext cx="856701" cy="323968"/>
          </a:xfrm>
        </p:spPr>
        <p:txBody>
          <a:bodyPr/>
          <a:lstStyle>
            <a:lvl1pPr>
              <a:defRPr>
                <a:solidFill>
                  <a:schemeClr val="accent4">
                    <a:alpha val="70000"/>
                  </a:schemeClr>
                </a:solidFill>
              </a:defRPr>
            </a:lvl1pPr>
          </a:lstStyle>
          <a:p>
            <a:fld id="{049DC8E1-D369-0F48-9062-BB068AFD07CE}" type="datetime1">
              <a:rPr lang="en-US" smtClean="0"/>
              <a:pPr/>
              <a:t>10/24/25</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89452" y="-59635"/>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116116" y="1626244"/>
            <a:ext cx="5933959"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1121760" y="3990084"/>
            <a:ext cx="5322202"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7366000" y="0"/>
            <a:ext cx="17780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10/24/25</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213" y="1345166"/>
            <a:ext cx="5491495"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962540"/>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10/24/25</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442674"/>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117679" y="1345166"/>
            <a:ext cx="5466371"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0" y="6202177"/>
            <a:ext cx="843637"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10/24/25</a:t>
            </a:fld>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304800"/>
            <a:ext cx="2879168" cy="1253420"/>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6202177"/>
            <a:ext cx="856700" cy="323968"/>
          </a:xfrm>
        </p:spPr>
        <p:txBody>
          <a:bodyPr/>
          <a:lstStyle>
            <a:lvl1pPr>
              <a:defRPr>
                <a:solidFill>
                  <a:schemeClr val="accent4">
                    <a:alpha val="70000"/>
                  </a:schemeClr>
                </a:solidFill>
              </a:defRPr>
            </a:lvl1pPr>
          </a:lstStyle>
          <a:p>
            <a:fld id="{049DC8E1-D369-0F48-9062-BB068AFD07CE}" type="datetime1">
              <a:rPr lang="en-US" smtClean="0"/>
              <a:pPr/>
              <a:t>10/24/25</a:t>
            </a:fld>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fld id="{049DC8E1-D369-0F48-9062-BB068AFD07CE}" type="datetime1">
              <a:rPr lang="en-US" smtClean="0"/>
              <a:pPr/>
              <a:t>10/24/25</a:t>
            </a:fld>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hasCustomPrompt="1"/>
          </p:nvPr>
        </p:nvSpPr>
        <p:spPr bwMode="blackWhite">
          <a:xfrm>
            <a:off x="1089144" y="1557666"/>
            <a:ext cx="5500897"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1" y="2578489"/>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7366000" y="0"/>
            <a:ext cx="17780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4" y="6202177"/>
            <a:ext cx="817513" cy="323968"/>
          </a:xfrm>
        </p:spPr>
        <p:txBody>
          <a:bodyPr/>
          <a:lstStyle>
            <a:lvl1pPr>
              <a:defRPr>
                <a:solidFill>
                  <a:schemeClr val="accent4">
                    <a:alpha val="70000"/>
                  </a:schemeClr>
                </a:solidFill>
              </a:defRPr>
            </a:lvl1pPr>
          </a:lstStyle>
          <a:p>
            <a:fld id="{049DC8E1-D369-0F48-9062-BB068AFD07CE}" type="datetime1">
              <a:rPr lang="en-US" smtClean="0"/>
              <a:pPr/>
              <a:t>10/24/25</a:t>
            </a:fld>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6181281"/>
            <a:ext cx="36576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10/24/25</a:t>
            </a:fld>
            <a:endParaRPr lang="en-US"/>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0_2035C1BE.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owl.purdue.edu/owl/research_and_citation/chicago_manual_17th_edition/cmos_formatting_and_style_guide/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microsoft.com/office/2018/10/relationships/comments" Target="../comments/modernComment_118_4BAB9D56.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06_29038EA0.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796871" y="1576187"/>
            <a:ext cx="7093251" cy="1083374"/>
          </a:xfrm>
        </p:spPr>
        <p:txBody>
          <a:bodyPr/>
          <a:lstStyle/>
          <a:p>
            <a:pPr fontAlgn="auto">
              <a:spcBef>
                <a:spcPts val="0"/>
              </a:spcBef>
              <a:spcAft>
                <a:spcPts val="0"/>
              </a:spcAft>
              <a:defRPr/>
            </a:pPr>
            <a:r>
              <a:rPr lang="en-US" altLang="en-US" sz="4400" b="0" dirty="0">
                <a:latin typeface="Franklin Gothic Medium Cond" panose="020B0606030402020204" pitchFamily="34" charset="0"/>
                <a:ea typeface="+mn-ea"/>
              </a:rPr>
              <a:t>The Chicago manual of style (18</a:t>
            </a:r>
            <a:r>
              <a:rPr lang="en-US" altLang="en-US" sz="4400" b="0" baseline="30000" dirty="0">
                <a:latin typeface="Franklin Gothic Medium Cond" panose="020B0606030402020204" pitchFamily="34" charset="0"/>
                <a:ea typeface="+mn-ea"/>
              </a:rPr>
              <a:t>th</a:t>
            </a:r>
            <a:r>
              <a:rPr lang="en-US" altLang="en-US" sz="4400" b="0" dirty="0">
                <a:latin typeface="Franklin Gothic Medium Cond" panose="020B0606030402020204" pitchFamily="34" charset="0"/>
                <a:ea typeface="+mn-ea"/>
              </a:rPr>
              <a:t> edition)</a:t>
            </a:r>
            <a:endParaRPr lang="en-US" sz="4400" b="0" cap="none" spc="-100" dirty="0">
              <a:latin typeface="Franklin Gothic Medium Cond" panose="020B0606030402020204" pitchFamily="34" charset="0"/>
              <a:ea typeface="+mn-ea"/>
              <a:cs typeface="Book Antiqua"/>
            </a:endParaRPr>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p:txBody>
          <a:bodyPr/>
          <a:lstStyle/>
          <a:p>
            <a:fld id="{8A7A6979-0714-4377-B894-6BE4C2D6E202}" type="slidenum">
              <a:rPr lang="en-US" smtClean="0"/>
              <a:pPr/>
              <a:t>1</a:t>
            </a:fld>
            <a:endParaRPr lang="en-US"/>
          </a:p>
        </p:txBody>
      </p:sp>
      <p:pic>
        <p:nvPicPr>
          <p:cNvPr id="6" name="Purdue CoBrand">
            <a:extLst>
              <a:ext uri="{FF2B5EF4-FFF2-40B4-BE49-F238E27FC236}">
                <a16:creationId xmlns:a16="http://schemas.microsoft.com/office/drawing/2014/main" id="{05240C7F-A381-8841-9325-1750E088B7EE}"/>
              </a:ext>
            </a:extLst>
          </p:cNvPr>
          <p:cNvPicPr>
            <a:picLocks noChangeAspect="1"/>
          </p:cNvPicPr>
          <p:nvPr/>
        </p:nvPicPr>
        <p:blipFill>
          <a:blip r:embed="rId3"/>
          <a:srcRect/>
          <a:stretch/>
        </p:blipFill>
        <p:spPr>
          <a:xfrm>
            <a:off x="462008" y="6084825"/>
            <a:ext cx="3370923" cy="365760"/>
          </a:xfrm>
          <a:prstGeom prst="rect">
            <a:avLst/>
          </a:prstGeom>
        </p:spPr>
      </p:pic>
      <p:sp>
        <p:nvSpPr>
          <p:cNvPr id="3" name="TextBox 2">
            <a:extLst>
              <a:ext uri="{FF2B5EF4-FFF2-40B4-BE49-F238E27FC236}">
                <a16:creationId xmlns:a16="http://schemas.microsoft.com/office/drawing/2014/main" id="{E5D885C1-3271-3E46-96D1-7DFC239BFB9C}"/>
              </a:ext>
            </a:extLst>
          </p:cNvPr>
          <p:cNvSpPr txBox="1"/>
          <p:nvPr/>
        </p:nvSpPr>
        <p:spPr>
          <a:xfrm>
            <a:off x="796871" y="2663717"/>
            <a:ext cx="5437642" cy="400110"/>
          </a:xfrm>
          <a:prstGeom prst="rect">
            <a:avLst/>
          </a:prstGeom>
          <a:noFill/>
        </p:spPr>
        <p:txBody>
          <a:bodyPr wrap="none" rtlCol="0">
            <a:spAutoFit/>
          </a:bodyPr>
          <a:lstStyle/>
          <a:p>
            <a:r>
              <a:rPr lang="en-US" sz="2000" b="1">
                <a:solidFill>
                  <a:schemeClr val="bg1">
                    <a:lumMod val="65000"/>
                    <a:lumOff val="35000"/>
                  </a:schemeClr>
                </a:solidFill>
                <a:latin typeface="Franklin Gothic Book" panose="020B0503020102020204" pitchFamily="34" charset="0"/>
              </a:rPr>
              <a:t>Notes &amp; Bibliography Formatting and Style Guide</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pPr eaLnBrk="1" hangingPunct="1"/>
            <a:r>
              <a:rPr lang="en-US" altLang="en-US" sz="4800"/>
              <a:t>Formatting: Section Heading</a:t>
            </a:r>
            <a:endParaRPr lang="en-US" altLang="en-US" sz="2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10</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r>
              <a:rPr lang="en-US" altLang="en-US" sz="2000" b="1">
                <a:latin typeface="Franklin Gothic Book" panose="020B0503020102020204" pitchFamily="34" charset="0"/>
              </a:rPr>
              <a:t>Chicago has an optional system of five heading levels:</a:t>
            </a:r>
          </a:p>
          <a:p>
            <a:pPr eaLnBrk="1" hangingPunct="1"/>
            <a:endParaRPr lang="en-US" altLang="en-US" b="1">
              <a:latin typeface="Acumin Pro" panose="020B0504020202020204" pitchFamily="34" charset="77"/>
            </a:endParaRPr>
          </a:p>
        </p:txBody>
      </p:sp>
      <p:pic>
        <p:nvPicPr>
          <p:cNvPr id="2" name="Picture 2">
            <a:extLst>
              <a:ext uri="{FF2B5EF4-FFF2-40B4-BE49-F238E27FC236}">
                <a16:creationId xmlns:a16="http://schemas.microsoft.com/office/drawing/2014/main" id="{2B1AAB3E-AF15-C152-19D3-533725FC6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2" y="2517088"/>
            <a:ext cx="7788275" cy="3009900"/>
          </a:xfrm>
          <a:prstGeom prst="rect">
            <a:avLst/>
          </a:prstGeom>
          <a:noFill/>
          <a:ln>
            <a:noFill/>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64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pPr eaLnBrk="1" hangingPunct="1"/>
            <a:r>
              <a:rPr lang="en-US" altLang="en-US" sz="4800"/>
              <a:t>Formatting: Headings (cont.)</a:t>
            </a:r>
            <a:endParaRPr lang="en-US" altLang="en-US" sz="2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11</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4" name="TextBox 1">
            <a:extLst>
              <a:ext uri="{FF2B5EF4-FFF2-40B4-BE49-F238E27FC236}">
                <a16:creationId xmlns:a16="http://schemas.microsoft.com/office/drawing/2014/main" id="{B922D670-1346-F2F2-8112-328805A89D4B}"/>
              </a:ext>
            </a:extLst>
          </p:cNvPr>
          <p:cNvSpPr txBox="1">
            <a:spLocks noChangeArrowheads="1"/>
          </p:cNvSpPr>
          <p:nvPr/>
        </p:nvSpPr>
        <p:spPr bwMode="auto">
          <a:xfrm>
            <a:off x="367506" y="1447024"/>
            <a:ext cx="8408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spcBef>
                <a:spcPts val="1000"/>
              </a:spcBef>
            </a:pPr>
            <a:r>
              <a:rPr lang="en-US" altLang="en-US" sz="2000" b="1">
                <a:latin typeface="Franklin Gothic Book" panose="020B0503020102020204" pitchFamily="34" charset="0"/>
                <a:ea typeface="MS Mincho" panose="02020609040205080304" pitchFamily="49" charset="-128"/>
                <a:cs typeface="Arial" panose="020B0604020202020204" pitchFamily="34" charset="0"/>
              </a:rPr>
              <a:t>Here is an example of the five-level heading system:</a:t>
            </a:r>
            <a:endParaRPr lang="en-US" altLang="en-US" sz="2000">
              <a:latin typeface="Franklin Gothic Book" panose="020B0503020102020204" pitchFamily="34" charset="0"/>
              <a:ea typeface="MS Mincho" panose="02020609040205080304" pitchFamily="49" charset="-128"/>
              <a:cs typeface="Arial" panose="020B0604020202020204" pitchFamily="34" charset="0"/>
            </a:endParaRPr>
          </a:p>
        </p:txBody>
      </p:sp>
      <p:pic>
        <p:nvPicPr>
          <p:cNvPr id="2" name="Picture 2" descr="Document1 - Microsoft Word">
            <a:extLst>
              <a:ext uri="{FF2B5EF4-FFF2-40B4-BE49-F238E27FC236}">
                <a16:creationId xmlns:a16="http://schemas.microsoft.com/office/drawing/2014/main" id="{4935ACC9-F78D-39F0-9904-C5D20FA30CE1}"/>
              </a:ext>
            </a:extLst>
          </p:cNvPr>
          <p:cNvPicPr>
            <a:picLocks noChangeAspect="1"/>
          </p:cNvPicPr>
          <p:nvPr/>
        </p:nvPicPr>
        <p:blipFill>
          <a:blip r:embed="rId4">
            <a:extLst>
              <a:ext uri="{28A0092B-C50C-407E-A947-70E740481C1C}">
                <a14:useLocalDpi xmlns:a14="http://schemas.microsoft.com/office/drawing/2010/main" val="0"/>
              </a:ext>
            </a:extLst>
          </a:blip>
          <a:srcRect l="25929" t="34557" r="28023" b="24405"/>
          <a:stretch>
            <a:fillRect/>
          </a:stretch>
        </p:blipFill>
        <p:spPr bwMode="auto">
          <a:xfrm>
            <a:off x="698124" y="2202175"/>
            <a:ext cx="7715250" cy="3576638"/>
          </a:xfrm>
          <a:prstGeom prst="rect">
            <a:avLst/>
          </a:prstGeom>
          <a:noFill/>
          <a:ln w="12700">
            <a:solidFill>
              <a:schemeClr val="tx1"/>
            </a:solidFill>
            <a:miter lim="800000"/>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73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pPr eaLnBrk="1" hangingPunct="1"/>
            <a:r>
              <a:rPr lang="en-US" altLang="en-US" sz="4800"/>
              <a:t>Formatting: Quotes</a:t>
            </a:r>
            <a:endParaRPr lang="en-US" altLang="en-US" sz="2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12</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5" name="TextBox 1">
            <a:extLst>
              <a:ext uri="{FF2B5EF4-FFF2-40B4-BE49-F238E27FC236}">
                <a16:creationId xmlns:a16="http://schemas.microsoft.com/office/drawing/2014/main" id="{5E3EB257-A7E5-CDE2-F7BD-1206B2A874CD}"/>
              </a:ext>
            </a:extLst>
          </p:cNvPr>
          <p:cNvSpPr txBox="1">
            <a:spLocks noChangeArrowheads="1"/>
          </p:cNvSpPr>
          <p:nvPr/>
        </p:nvSpPr>
        <p:spPr bwMode="auto">
          <a:xfrm>
            <a:off x="234249" y="1486999"/>
            <a:ext cx="493871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A prose quotation of five or more </a:t>
            </a:r>
            <a:br>
              <a:rPr lang="en-US" altLang="en-US" sz="1800">
                <a:latin typeface="Franklin Gothic Book" panose="020B0503020102020204" pitchFamily="34" charset="0"/>
              </a:rPr>
            </a:br>
            <a:r>
              <a:rPr lang="en-US" altLang="en-US" sz="1800">
                <a:latin typeface="Franklin Gothic Book" panose="020B0503020102020204" pitchFamily="34" charset="0"/>
              </a:rPr>
              <a:t>lines should be “</a:t>
            </a:r>
            <a:r>
              <a:rPr lang="en-US" altLang="ja-JP" sz="1800">
                <a:latin typeface="Franklin Gothic Book" panose="020B0503020102020204" pitchFamily="34" charset="0"/>
                <a:ea typeface="ＭＳ 明朝" panose="02020609040205080304" pitchFamily="49" charset="-128"/>
              </a:rPr>
              <a:t>blocked.” </a:t>
            </a:r>
          </a:p>
          <a:p>
            <a:pPr eaLnBrk="1" hangingPunct="1">
              <a:spcBef>
                <a:spcPct val="0"/>
              </a:spcBef>
            </a:pPr>
            <a:endParaRPr lang="en-US" altLang="ja-JP" sz="1800">
              <a:latin typeface="Franklin Gothic Book" panose="020B0503020102020204" pitchFamily="34" charset="0"/>
              <a:ea typeface="ＭＳ 明朝" panose="02020609040205080304" pitchFamily="49" charset="-128"/>
            </a:endParaRPr>
          </a:p>
          <a:p>
            <a:pPr eaLnBrk="1" hangingPunct="1">
              <a:spcBef>
                <a:spcPct val="0"/>
              </a:spcBef>
            </a:pPr>
            <a:r>
              <a:rPr lang="en-US" altLang="en-US" sz="1800">
                <a:latin typeface="Franklin Gothic Book" panose="020B0503020102020204" pitchFamily="34" charset="0"/>
              </a:rPr>
              <a:t>The block quotation is singled-</a:t>
            </a:r>
            <a:br>
              <a:rPr lang="en-US" altLang="en-US" sz="1800">
                <a:latin typeface="Franklin Gothic Book" panose="020B0503020102020204" pitchFamily="34" charset="0"/>
              </a:rPr>
            </a:br>
            <a:r>
              <a:rPr lang="en-US" altLang="en-US" sz="1800">
                <a:latin typeface="Franklin Gothic Book" panose="020B0503020102020204" pitchFamily="34" charset="0"/>
              </a:rPr>
              <a:t>spaced and takes no quotation </a:t>
            </a:r>
            <a:br>
              <a:rPr lang="en-US" altLang="en-US" sz="1800">
                <a:latin typeface="Franklin Gothic Book" panose="020B0503020102020204" pitchFamily="34" charset="0"/>
              </a:rPr>
            </a:br>
            <a:r>
              <a:rPr lang="en-US" altLang="en-US" sz="1800">
                <a:latin typeface="Franklin Gothic Book" panose="020B0503020102020204" pitchFamily="34" charset="0"/>
              </a:rPr>
              <a:t>marks, but you should leave an </a:t>
            </a:r>
            <a:br>
              <a:rPr lang="en-US" altLang="en-US" sz="1800">
                <a:latin typeface="Franklin Gothic Book" panose="020B0503020102020204" pitchFamily="34" charset="0"/>
              </a:rPr>
            </a:br>
            <a:r>
              <a:rPr lang="en-US" altLang="en-US" sz="1800">
                <a:latin typeface="Franklin Gothic Book" panose="020B0503020102020204" pitchFamily="34" charset="0"/>
              </a:rPr>
              <a:t>extra line space immediately </a:t>
            </a:r>
            <a:br>
              <a:rPr lang="en-US" altLang="en-US" sz="1800">
                <a:latin typeface="Franklin Gothic Book" panose="020B0503020102020204" pitchFamily="34" charset="0"/>
              </a:rPr>
            </a:br>
            <a:r>
              <a:rPr lang="en-US" altLang="en-US" sz="1800">
                <a:latin typeface="Franklin Gothic Book" panose="020B0503020102020204" pitchFamily="34" charset="0"/>
              </a:rPr>
              <a:t>before and after. Indent the entire </a:t>
            </a:r>
            <a:br>
              <a:rPr lang="en-US" altLang="en-US" sz="1800">
                <a:latin typeface="Franklin Gothic Book" panose="020B0503020102020204" pitchFamily="34" charset="0"/>
              </a:rPr>
            </a:br>
            <a:r>
              <a:rPr lang="en-US" altLang="en-US" sz="1800">
                <a:latin typeface="Franklin Gothic Book" panose="020B0503020102020204" pitchFamily="34" charset="0"/>
              </a:rPr>
              <a:t>quotation .5” </a:t>
            </a:r>
            <a:r>
              <a:rPr lang="en-US" altLang="ja-JP" sz="1800">
                <a:latin typeface="Franklin Gothic Book" panose="020B0503020102020204" pitchFamily="34" charset="0"/>
                <a:ea typeface="ＭＳ 明朝" panose="02020609040205080304" pitchFamily="49" charset="-128"/>
              </a:rPr>
              <a:t>(the same as you </a:t>
            </a:r>
            <a:br>
              <a:rPr lang="en-US" altLang="ja-JP" sz="1800">
                <a:latin typeface="Franklin Gothic Book" panose="020B0503020102020204" pitchFamily="34" charset="0"/>
                <a:ea typeface="ＭＳ 明朝" panose="02020609040205080304" pitchFamily="49" charset="-128"/>
              </a:rPr>
            </a:br>
            <a:r>
              <a:rPr lang="en-US" altLang="ja-JP" sz="1800">
                <a:latin typeface="Franklin Gothic Book" panose="020B0503020102020204" pitchFamily="34" charset="0"/>
                <a:ea typeface="ＭＳ 明朝" panose="02020609040205080304" pitchFamily="49" charset="-128"/>
              </a:rPr>
              <a:t>would the start of a new paragraph).</a:t>
            </a:r>
            <a:br>
              <a:rPr lang="en-US" altLang="ja-JP" sz="1800">
                <a:latin typeface="Franklin Gothic Book" panose="020B0503020102020204" pitchFamily="34" charset="0"/>
                <a:ea typeface="ＭＳ 明朝" panose="02020609040205080304" pitchFamily="49" charset="-128"/>
              </a:rPr>
            </a:br>
            <a:endParaRPr lang="en-US" altLang="ja-JP" sz="1800">
              <a:latin typeface="Franklin Gothic Book" panose="020B0503020102020204" pitchFamily="34" charset="0"/>
              <a:ea typeface="ＭＳ 明朝" panose="02020609040205080304" pitchFamily="49" charset="-128"/>
            </a:endParaRPr>
          </a:p>
          <a:p>
            <a:pPr eaLnBrk="1" hangingPunct="1">
              <a:spcBef>
                <a:spcPct val="0"/>
              </a:spcBef>
            </a:pPr>
            <a:r>
              <a:rPr lang="en-US" altLang="ja-JP" sz="1800">
                <a:latin typeface="Franklin Gothic Book" panose="020B0503020102020204" pitchFamily="34" charset="0"/>
                <a:ea typeface="ＭＳ 明朝" panose="02020609040205080304" pitchFamily="49" charset="-128"/>
              </a:rPr>
              <a:t>Block quotations may be preceded with a period rather than a colon.</a:t>
            </a:r>
          </a:p>
        </p:txBody>
      </p:sp>
      <p:pic>
        <p:nvPicPr>
          <p:cNvPr id="11" name="Picture 10" descr="A close-up of a text&#10;&#10;AI-generated content may be incorrect.">
            <a:extLst>
              <a:ext uri="{FF2B5EF4-FFF2-40B4-BE49-F238E27FC236}">
                <a16:creationId xmlns:a16="http://schemas.microsoft.com/office/drawing/2014/main" id="{4D9AEAAC-D22A-FA41-2A81-707E2F4B2CF7}"/>
              </a:ext>
            </a:extLst>
          </p:cNvPr>
          <p:cNvPicPr>
            <a:picLocks noChangeAspect="1"/>
          </p:cNvPicPr>
          <p:nvPr/>
        </p:nvPicPr>
        <p:blipFill>
          <a:blip r:embed="rId4"/>
          <a:stretch>
            <a:fillRect/>
          </a:stretch>
        </p:blipFill>
        <p:spPr>
          <a:xfrm>
            <a:off x="4405085" y="1819279"/>
            <a:ext cx="4571999" cy="2363099"/>
          </a:xfrm>
          <a:prstGeom prst="rect">
            <a:avLst/>
          </a:prstGeom>
          <a:ln>
            <a:solidFill>
              <a:schemeClr val="tx1"/>
            </a:solidFill>
          </a:ln>
        </p:spPr>
      </p:pic>
    </p:spTree>
    <p:extLst>
      <p:ext uri="{BB962C8B-B14F-4D97-AF65-F5344CB8AC3E}">
        <p14:creationId xmlns:p14="http://schemas.microsoft.com/office/powerpoint/2010/main" val="289277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Formatting: Tables and Figures</a:t>
            </a:r>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79AEE2F5-73DB-5763-A3D7-ED060DC8C8D3}"/>
              </a:ext>
            </a:extLst>
          </p:cNvPr>
          <p:cNvSpPr txBox="1">
            <a:spLocks noChangeArrowheads="1"/>
          </p:cNvSpPr>
          <p:nvPr/>
        </p:nvSpPr>
        <p:spPr bwMode="auto">
          <a:xfrm>
            <a:off x="462007" y="1176435"/>
            <a:ext cx="76914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Position </a:t>
            </a:r>
            <a:r>
              <a:rPr lang="en-US" altLang="en-US" sz="1800">
                <a:solidFill>
                  <a:schemeClr val="tx2">
                    <a:lumMod val="75000"/>
                  </a:schemeClr>
                </a:solidFill>
                <a:latin typeface="Franklin Gothic Book" panose="020B0503020102020204" pitchFamily="34" charset="0"/>
              </a:rPr>
              <a:t>tables</a:t>
            </a:r>
            <a:r>
              <a:rPr lang="en-US" altLang="en-US" sz="1800">
                <a:latin typeface="Franklin Gothic Book" panose="020B0503020102020204" pitchFamily="34" charset="0"/>
              </a:rPr>
              <a:t> and </a:t>
            </a:r>
            <a:r>
              <a:rPr lang="en-US" altLang="en-US" sz="1800">
                <a:solidFill>
                  <a:schemeClr val="tx2">
                    <a:lumMod val="75000"/>
                  </a:schemeClr>
                </a:solidFill>
                <a:latin typeface="Franklin Gothic Book" panose="020B0503020102020204" pitchFamily="34" charset="0"/>
              </a:rPr>
              <a:t>figures</a:t>
            </a:r>
            <a:r>
              <a:rPr lang="en-US" altLang="en-US" sz="1800">
                <a:latin typeface="Franklin Gothic Book" panose="020B0503020102020204" pitchFamily="34" charset="0"/>
              </a:rPr>
              <a:t> after the paragraph in which they’</a:t>
            </a:r>
            <a:r>
              <a:rPr lang="en-US" altLang="ja-JP" sz="1800">
                <a:latin typeface="Franklin Gothic Book" panose="020B0503020102020204" pitchFamily="34" charset="0"/>
                <a:ea typeface="ＭＳ 明朝" panose="02020609040205080304" pitchFamily="49" charset="-128"/>
              </a:rPr>
              <a:t>re described.</a:t>
            </a:r>
            <a:r>
              <a:rPr lang="en-US" altLang="en-US" sz="1800">
                <a:latin typeface="Franklin Gothic Book" panose="020B0503020102020204" pitchFamily="34" charset="0"/>
              </a:rPr>
              <a:t> </a:t>
            </a:r>
          </a:p>
          <a:p>
            <a:pPr eaLnBrk="1" hangingPunct="1">
              <a:spcBef>
                <a:spcPct val="0"/>
              </a:spcBef>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Number tables and figures separately, in the order you mention them in the text.</a:t>
            </a:r>
            <a:br>
              <a:rPr lang="en-US" altLang="en-US" sz="1800">
                <a:latin typeface="Franklin Gothic Book" panose="020B0503020102020204" pitchFamily="34" charset="0"/>
              </a:rPr>
            </a:b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In the text identify tables and figures by number. </a:t>
            </a:r>
            <a:endParaRPr lang="en-US" altLang="en-US" sz="1800">
              <a:solidFill>
                <a:srgbClr val="0A5AB2"/>
              </a:solidFill>
              <a:latin typeface="Franklin Gothic Book" panose="020B0503020102020204" pitchFamily="34" charset="0"/>
            </a:endParaRPr>
          </a:p>
          <a:p>
            <a:pPr eaLnBrk="1" hangingPunct="1">
              <a:spcBef>
                <a:spcPct val="0"/>
              </a:spcBef>
            </a:pPr>
            <a:endParaRPr lang="en-US" altLang="ja-JP" sz="1800">
              <a:latin typeface="+mn-lt"/>
              <a:ea typeface="ＭＳ 明朝" panose="02020609040205080304" pitchFamily="49" charset="-128"/>
            </a:endParaRPr>
          </a:p>
        </p:txBody>
      </p:sp>
      <p:sp>
        <p:nvSpPr>
          <p:cNvPr id="3" name="TextBox 14">
            <a:extLst>
              <a:ext uri="{FF2B5EF4-FFF2-40B4-BE49-F238E27FC236}">
                <a16:creationId xmlns:a16="http://schemas.microsoft.com/office/drawing/2014/main" id="{0BD19D15-F05E-FFDC-63EB-48F612DAE0EB}"/>
              </a:ext>
            </a:extLst>
          </p:cNvPr>
          <p:cNvSpPr txBox="1">
            <a:spLocks noChangeArrowheads="1"/>
          </p:cNvSpPr>
          <p:nvPr/>
        </p:nvSpPr>
        <p:spPr bwMode="auto">
          <a:xfrm>
            <a:off x="1751578" y="3207760"/>
            <a:ext cx="51122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a:spcBef>
                <a:spcPct val="0"/>
              </a:spcBef>
              <a:buFontTx/>
              <a:buNone/>
            </a:pPr>
            <a:r>
              <a:rPr lang="en-US" altLang="en-US" sz="1800">
                <a:solidFill>
                  <a:schemeClr val="tx2">
                    <a:lumMod val="75000"/>
                  </a:schemeClr>
                </a:solidFill>
                <a:latin typeface="Franklin Gothic Book" panose="020B0503020102020204" pitchFamily="34" charset="0"/>
              </a:rPr>
              <a:t>Ex. “</a:t>
            </a:r>
            <a:r>
              <a:rPr lang="en-US" altLang="ja-JP" sz="1800">
                <a:solidFill>
                  <a:schemeClr val="tx2">
                    <a:lumMod val="75000"/>
                  </a:schemeClr>
                </a:solidFill>
                <a:latin typeface="Franklin Gothic Book" panose="020B0503020102020204" pitchFamily="34" charset="0"/>
                <a:ea typeface="ＭＳ 明朝" panose="02020609040205080304" pitchFamily="49" charset="-128"/>
              </a:rPr>
              <a:t>in figure 3” rather than by location (“below”).</a:t>
            </a:r>
            <a:endParaRPr lang="en-US" altLang="en-US" sz="1800">
              <a:solidFill>
                <a:schemeClr val="tx2">
                  <a:lumMod val="75000"/>
                </a:schemeClr>
              </a:solidFill>
              <a:latin typeface="Franklin Gothic Book" panose="020B0503020102020204" pitchFamily="34" charset="0"/>
              <a:ea typeface="ＭＳ 明朝" panose="02020609040205080304" pitchFamily="49" charset="-128"/>
            </a:endParaRPr>
          </a:p>
          <a:p>
            <a:pPr>
              <a:spcBef>
                <a:spcPct val="0"/>
              </a:spcBef>
              <a:buFontTx/>
              <a:buNone/>
            </a:pPr>
            <a:endParaRPr lang="en-US" altLang="en-US" sz="1800">
              <a:latin typeface="+mn-lt"/>
              <a:ea typeface="ＭＳ 明朝" panose="02020609040205080304" pitchFamily="49" charset="-128"/>
            </a:endParaRPr>
          </a:p>
        </p:txBody>
      </p:sp>
    </p:spTree>
    <p:extLst>
      <p:ext uri="{BB962C8B-B14F-4D97-AF65-F5344CB8AC3E}">
        <p14:creationId xmlns:p14="http://schemas.microsoft.com/office/powerpoint/2010/main" val="277496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latin typeface="Acumin Pro ExtraCondensed"/>
              </a:rPr>
              <a:t>Formatting: Tables and Figures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14</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DC0BE24D-6103-DF92-0ABA-3B8440E60B09}"/>
              </a:ext>
            </a:extLst>
          </p:cNvPr>
          <p:cNvSpPr txBox="1">
            <a:spLocks noChangeArrowheads="1"/>
          </p:cNvSpPr>
          <p:nvPr/>
        </p:nvSpPr>
        <p:spPr bwMode="auto">
          <a:xfrm>
            <a:off x="406659" y="1196399"/>
            <a:ext cx="837247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Every </a:t>
            </a:r>
            <a:r>
              <a:rPr lang="en-US" altLang="en-US" sz="1800">
                <a:solidFill>
                  <a:schemeClr val="tx2">
                    <a:lumMod val="75000"/>
                  </a:schemeClr>
                </a:solidFill>
                <a:latin typeface="Franklin Gothic Book" panose="020B0503020102020204" pitchFamily="34" charset="0"/>
              </a:rPr>
              <a:t>table</a:t>
            </a:r>
            <a:r>
              <a:rPr lang="en-US" altLang="en-US" sz="1800">
                <a:latin typeface="Franklin Gothic Book" panose="020B0503020102020204" pitchFamily="34" charset="0"/>
              </a:rPr>
              <a:t> should have a number and a (short and descriptive) title, flush left on the line above it.</a:t>
            </a:r>
          </a:p>
          <a:p>
            <a:pPr eaLnBrk="1" hangingPunct="1">
              <a:spcBef>
                <a:spcPct val="0"/>
              </a:spcBef>
              <a:buFontTx/>
              <a:buNone/>
            </a:pPr>
            <a:r>
              <a:rPr lang="en-US" altLang="en-US" sz="1800">
                <a:latin typeface="Franklin Gothic Book" panose="020B0503020102020204" pitchFamily="34" charset="0"/>
              </a:rPr>
              <a:t>		Table 1. Title without a terminal period </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Every </a:t>
            </a:r>
            <a:r>
              <a:rPr lang="en-US" altLang="en-US" sz="1800">
                <a:solidFill>
                  <a:schemeClr val="tx2">
                    <a:lumMod val="75000"/>
                  </a:schemeClr>
                </a:solidFill>
                <a:latin typeface="Franklin Gothic Book" panose="020B0503020102020204" pitchFamily="34" charset="0"/>
              </a:rPr>
              <a:t>figure</a:t>
            </a:r>
            <a:r>
              <a:rPr lang="en-US" altLang="en-US" sz="1800">
                <a:latin typeface="Franklin Gothic Book" panose="020B0503020102020204" pitchFamily="34" charset="0"/>
              </a:rPr>
              <a:t> should have a number and a caption, flush left on the line below the figure. </a:t>
            </a:r>
            <a:br>
              <a:rPr lang="en-US" altLang="en-US" sz="1800">
                <a:latin typeface="Franklin Gothic Book" panose="020B0503020102020204" pitchFamily="34" charset="0"/>
              </a:rPr>
            </a:br>
            <a:r>
              <a:rPr lang="en-US" altLang="en-US" sz="1800">
                <a:latin typeface="Franklin Gothic Book" panose="020B0503020102020204" pitchFamily="34" charset="0"/>
              </a:rPr>
              <a:t>		Figure 2. Caption with or without a terminal period.</a:t>
            </a:r>
          </a:p>
          <a:p>
            <a:pPr eaLnBrk="1" hangingPunct="1">
              <a:spcBef>
                <a:spcPct val="0"/>
              </a:spcBef>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Any </a:t>
            </a:r>
            <a:r>
              <a:rPr lang="en-US" altLang="en-US" sz="1800">
                <a:solidFill>
                  <a:schemeClr val="tx2">
                    <a:lumMod val="75000"/>
                  </a:schemeClr>
                </a:solidFill>
                <a:latin typeface="Franklin Gothic Book" panose="020B0503020102020204" pitchFamily="34" charset="0"/>
              </a:rPr>
              <a:t>figure or table </a:t>
            </a:r>
            <a:r>
              <a:rPr lang="en-US" altLang="en-US" sz="1800">
                <a:latin typeface="Franklin Gothic Book" panose="020B0503020102020204" pitchFamily="34" charset="0"/>
              </a:rPr>
              <a:t>that uses symbols or patterns should be accompanied with a key to identify them, either within the figure or table itself or in its caption.</a:t>
            </a:r>
          </a:p>
          <a:p>
            <a:pPr eaLnBrk="1" hangingPunct="1">
              <a:spcBef>
                <a:spcPct val="0"/>
              </a:spcBef>
            </a:pPr>
            <a:endParaRPr lang="en-US" altLang="en-US" sz="1800">
              <a:latin typeface="+mn-lt"/>
            </a:endParaRPr>
          </a:p>
        </p:txBody>
      </p:sp>
    </p:spTree>
    <p:extLst>
      <p:ext uri="{BB962C8B-B14F-4D97-AF65-F5344CB8AC3E}">
        <p14:creationId xmlns:p14="http://schemas.microsoft.com/office/powerpoint/2010/main" val="243852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Formatting: Tables and Figures (</a:t>
            </a:r>
            <a:r>
              <a:rPr lang="en-US" sz="4800" err="1"/>
              <a:t>con’t</a:t>
            </a:r>
            <a:r>
              <a:rPr lang="en-US" sz="4800"/>
              <a: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15</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4"/>
          <a:srcRect/>
          <a:stretch/>
        </p:blipFill>
        <p:spPr>
          <a:xfrm>
            <a:off x="462008" y="6072299"/>
            <a:ext cx="3370923" cy="365760"/>
          </a:xfrm>
          <a:prstGeom prst="rect">
            <a:avLst/>
          </a:prstGeom>
        </p:spPr>
      </p:pic>
      <p:sp>
        <p:nvSpPr>
          <p:cNvPr id="3" name="TextBox 2">
            <a:extLst>
              <a:ext uri="{FF2B5EF4-FFF2-40B4-BE49-F238E27FC236}">
                <a16:creationId xmlns:a16="http://schemas.microsoft.com/office/drawing/2014/main" id="{4C3E58EB-3369-2250-8553-5E0F7609F3E9}"/>
              </a:ext>
            </a:extLst>
          </p:cNvPr>
          <p:cNvSpPr txBox="1">
            <a:spLocks noChangeArrowheads="1"/>
          </p:cNvSpPr>
          <p:nvPr/>
        </p:nvSpPr>
        <p:spPr bwMode="auto">
          <a:xfrm>
            <a:off x="462008" y="1223440"/>
            <a:ext cx="7246938"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mn-lt"/>
              </a:rPr>
              <a:t> Cite a table or figure in both the notes and bibliography as shown in the examples below –</a:t>
            </a:r>
          </a:p>
          <a:p>
            <a:pPr eaLnBrk="1" hangingPunct="1">
              <a:spcBef>
                <a:spcPct val="0"/>
              </a:spcBef>
            </a:pPr>
            <a:endParaRPr lang="en-US" altLang="en-US" sz="1800">
              <a:latin typeface="+mn-lt"/>
            </a:endParaRPr>
          </a:p>
          <a:p>
            <a:pPr lvl="1">
              <a:spcBef>
                <a:spcPct val="0"/>
              </a:spcBef>
            </a:pPr>
            <a:r>
              <a:rPr lang="en-US" altLang="en-US" sz="1800">
                <a:latin typeface="+mn-lt"/>
                <a:ea typeface="ＭＳ Ｐゴシック"/>
              </a:rPr>
              <a:t> </a:t>
            </a:r>
            <a:r>
              <a:rPr lang="en-US" altLang="en-US" sz="1800">
                <a:solidFill>
                  <a:schemeClr val="tx2">
                    <a:lumMod val="75000"/>
                  </a:schemeClr>
                </a:solidFill>
                <a:latin typeface="+mn-lt"/>
                <a:ea typeface="ＭＳ Ｐゴシック"/>
              </a:rPr>
              <a:t>Note: </a:t>
            </a:r>
            <a:r>
              <a:rPr lang="en-US" altLang="en-US" sz="1800">
                <a:latin typeface="+mn-lt"/>
                <a:ea typeface="ＭＳ Ｐゴシック"/>
              </a:rPr>
              <a:t>Jean-Paul Chavas, David Hummels, and Brian D. Wright, eds., </a:t>
            </a:r>
            <a:r>
              <a:rPr lang="en-US" altLang="en-US" sz="1800" i="1">
                <a:latin typeface="+mn-lt"/>
                <a:ea typeface="ＭＳ Ｐゴシック"/>
              </a:rPr>
              <a:t>The Economics of Food Price Volatility (</a:t>
            </a:r>
            <a:r>
              <a:rPr lang="en-US" altLang="en-US" sz="1800">
                <a:latin typeface="+mn-lt"/>
                <a:ea typeface="ＭＳ Ｐゴシック"/>
              </a:rPr>
              <a:t>University of Chicago Press, 2014), 167, table 4.4.</a:t>
            </a:r>
          </a:p>
          <a:p>
            <a:pPr lvl="1">
              <a:spcBef>
                <a:spcPct val="0"/>
              </a:spcBef>
              <a:buNone/>
            </a:pPr>
            <a:endParaRPr lang="en-US" altLang="en-US" sz="1800">
              <a:latin typeface="+mn-lt"/>
            </a:endParaRPr>
          </a:p>
          <a:p>
            <a:pPr lvl="1">
              <a:spcBef>
                <a:spcPct val="0"/>
              </a:spcBef>
            </a:pPr>
            <a:r>
              <a:rPr lang="en-US" altLang="en-US" sz="1800">
                <a:latin typeface="+mn-lt"/>
                <a:ea typeface="ＭＳ Ｐゴシック"/>
              </a:rPr>
              <a:t> </a:t>
            </a:r>
            <a:r>
              <a:rPr lang="en-US" altLang="en-US" sz="1800">
                <a:solidFill>
                  <a:schemeClr val="tx2">
                    <a:lumMod val="75000"/>
                  </a:schemeClr>
                </a:solidFill>
                <a:latin typeface="+mn-lt"/>
                <a:ea typeface="ＭＳ Ｐゴシック"/>
              </a:rPr>
              <a:t>Bibliography: </a:t>
            </a:r>
            <a:r>
              <a:rPr lang="en-US" altLang="en-US" sz="1800">
                <a:latin typeface="+mn-lt"/>
                <a:ea typeface="ＭＳ Ｐゴシック"/>
              </a:rPr>
              <a:t>Chavas, Jean-Paul, David Hummels, and Brian D. Wright, eds. The Economics of Food Price Volatility. University of Chicago Press, 2014</a:t>
            </a:r>
          </a:p>
          <a:p>
            <a:pPr eaLnBrk="1" hangingPunct="1">
              <a:spcBef>
                <a:spcPct val="0"/>
              </a:spcBef>
            </a:pPr>
            <a:endParaRPr lang="en-US" altLang="en-US" sz="1800">
              <a:latin typeface="+mn-lt"/>
            </a:endParaRPr>
          </a:p>
          <a:p>
            <a:pPr lvl="1">
              <a:spcBef>
                <a:spcPct val="0"/>
              </a:spcBef>
            </a:pPr>
            <a:endParaRPr lang="en-US" altLang="en-US" sz="1000">
              <a:latin typeface="+mn-lt"/>
            </a:endParaRPr>
          </a:p>
          <a:p>
            <a:pPr>
              <a:spcBef>
                <a:spcPct val="0"/>
              </a:spcBef>
              <a:buFontTx/>
              <a:buNone/>
            </a:pPr>
            <a:endParaRPr lang="en-US" altLang="en-US" sz="1800">
              <a:latin typeface="+mn-lt"/>
              <a:ea typeface="ＭＳ 明朝" panose="02020609040205080304" pitchFamily="49" charset="-128"/>
            </a:endParaRPr>
          </a:p>
        </p:txBody>
      </p:sp>
    </p:spTree>
    <p:extLst>
      <p:ext uri="{BB962C8B-B14F-4D97-AF65-F5344CB8AC3E}">
        <p14:creationId xmlns:p14="http://schemas.microsoft.com/office/powerpoint/2010/main" val="54039391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Formatting: Bibliography</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16</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pic>
        <p:nvPicPr>
          <p:cNvPr id="4" name="Picture 1">
            <a:extLst>
              <a:ext uri="{FF2B5EF4-FFF2-40B4-BE49-F238E27FC236}">
                <a16:creationId xmlns:a16="http://schemas.microsoft.com/office/drawing/2014/main" id="{D52FC224-CE20-4881-26C2-45C89DDC142E}"/>
              </a:ext>
            </a:extLst>
          </p:cNvPr>
          <p:cNvPicPr>
            <a:picLocks noChangeAspect="1"/>
          </p:cNvPicPr>
          <p:nvPr/>
        </p:nvPicPr>
        <p:blipFill>
          <a:blip r:embed="rId4">
            <a:extLst>
              <a:ext uri="{28A0092B-C50C-407E-A947-70E740481C1C}">
                <a14:useLocalDpi xmlns:a14="http://schemas.microsoft.com/office/drawing/2010/main" val="0"/>
              </a:ext>
            </a:extLst>
          </a:blip>
          <a:srcRect l="7106" t="2521" r="5408" b="61800"/>
          <a:stretch>
            <a:fillRect/>
          </a:stretch>
        </p:blipFill>
        <p:spPr bwMode="auto">
          <a:xfrm>
            <a:off x="3924874" y="2367576"/>
            <a:ext cx="4785430" cy="2523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useBgFill="1">
        <p:nvSpPr>
          <p:cNvPr id="6" name="Rounded Rectangular Callout 5">
            <a:extLst>
              <a:ext uri="{FF2B5EF4-FFF2-40B4-BE49-F238E27FC236}">
                <a16:creationId xmlns:a16="http://schemas.microsoft.com/office/drawing/2014/main" id="{A1C62BD9-D971-9A04-6A2A-BD7D51DAAF9C}"/>
              </a:ext>
            </a:extLst>
          </p:cNvPr>
          <p:cNvSpPr/>
          <p:nvPr/>
        </p:nvSpPr>
        <p:spPr bwMode="auto">
          <a:xfrm>
            <a:off x="4118681" y="5185136"/>
            <a:ext cx="3581400" cy="702023"/>
          </a:xfrm>
          <a:prstGeom prst="wedgeRoundRectCallout">
            <a:avLst>
              <a:gd name="adj1" fmla="val -44190"/>
              <a:gd name="adj2" fmla="val -111078"/>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pPr algn="ctr"/>
            <a:r>
              <a:rPr lang="en-US" altLang="en-US">
                <a:latin typeface="Franklin Gothic Book" panose="020B0503020102020204" pitchFamily="34" charset="0"/>
              </a:rPr>
              <a:t>Order entries alphabetically by the authors’</a:t>
            </a:r>
            <a:r>
              <a:rPr lang="en-US" altLang="ja-JP">
                <a:latin typeface="Franklin Gothic Book" panose="020B0503020102020204" pitchFamily="34" charset="0"/>
                <a:ea typeface="ＭＳ 明朝" panose="02020609040205080304" pitchFamily="49" charset="-128"/>
              </a:rPr>
              <a:t> last names.</a:t>
            </a:r>
            <a:endParaRPr lang="en-US" altLang="en-US">
              <a:latin typeface="Franklin Gothic Book" panose="020B0503020102020204" pitchFamily="34" charset="0"/>
            </a:endParaRPr>
          </a:p>
        </p:txBody>
      </p:sp>
      <p:sp useBgFill="1">
        <p:nvSpPr>
          <p:cNvPr id="10" name="Rounded Rectangular Callout 9">
            <a:extLst>
              <a:ext uri="{FF2B5EF4-FFF2-40B4-BE49-F238E27FC236}">
                <a16:creationId xmlns:a16="http://schemas.microsoft.com/office/drawing/2014/main" id="{5B20E264-34A1-C79D-4B6D-B68F435C096B}"/>
              </a:ext>
            </a:extLst>
          </p:cNvPr>
          <p:cNvSpPr/>
          <p:nvPr/>
        </p:nvSpPr>
        <p:spPr bwMode="auto">
          <a:xfrm>
            <a:off x="228562" y="1921465"/>
            <a:ext cx="3399382" cy="1390481"/>
          </a:xfrm>
          <a:prstGeom prst="wedgeRoundRectCallout">
            <a:avLst>
              <a:gd name="adj1" fmla="val 115901"/>
              <a:gd name="adj2" fmla="val 16067"/>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lvl1pPr>
              <a:defRPr>
                <a:solidFill>
                  <a:schemeClr val="tx1"/>
                </a:solidFill>
                <a:latin typeface="Book Antiqua" panose="02040602050305030304" pitchFamily="18" charset="0"/>
                <a:ea typeface="ＭＳ Ｐゴシック" panose="020B0600070205080204" pitchFamily="34" charset="-128"/>
              </a:defRPr>
            </a:lvl1pPr>
            <a:lvl2pPr marL="742950" indent="-285750">
              <a:defRPr>
                <a:solidFill>
                  <a:schemeClr val="tx1"/>
                </a:solidFill>
                <a:latin typeface="Book Antiqua" panose="02040602050305030304" pitchFamily="18" charset="0"/>
                <a:ea typeface="ＭＳ Ｐゴシック" panose="020B0600070205080204" pitchFamily="34" charset="-128"/>
              </a:defRPr>
            </a:lvl2pPr>
            <a:lvl3pPr marL="1143000" indent="-228600">
              <a:defRPr>
                <a:solidFill>
                  <a:schemeClr val="tx1"/>
                </a:solidFill>
                <a:latin typeface="Book Antiqua" panose="02040602050305030304" pitchFamily="18" charset="0"/>
                <a:ea typeface="ＭＳ Ｐゴシック" panose="020B0600070205080204" pitchFamily="34" charset="-128"/>
              </a:defRPr>
            </a:lvl3pPr>
            <a:lvl4pPr marL="1600200" indent="-228600">
              <a:defRPr>
                <a:solidFill>
                  <a:schemeClr val="tx1"/>
                </a:solidFill>
                <a:latin typeface="Book Antiqua" panose="02040602050305030304" pitchFamily="18" charset="0"/>
                <a:ea typeface="ＭＳ Ｐゴシック" panose="020B0600070205080204" pitchFamily="34" charset="-128"/>
              </a:defRPr>
            </a:lvl4pPr>
            <a:lvl5pPr marL="2057400" indent="-228600">
              <a:defRPr>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ＭＳ Ｐゴシック" panose="020B0600070205080204" pitchFamily="34" charset="-128"/>
              </a:defRPr>
            </a:lvl9pPr>
          </a:lstStyle>
          <a:p>
            <a:pPr algn="ctr"/>
            <a:r>
              <a:rPr lang="en-US" altLang="en-US">
                <a:latin typeface="Franklin Gothic Book" panose="020B0503020102020204" pitchFamily="34" charset="0"/>
              </a:rPr>
              <a:t>Center the title, “</a:t>
            </a:r>
            <a:r>
              <a:rPr lang="en-US" altLang="ja-JP">
                <a:latin typeface="Franklin Gothic Book" panose="020B0503020102020204" pitchFamily="34" charset="0"/>
                <a:ea typeface="ＭＳ 明朝" panose="02020609040205080304" pitchFamily="49" charset="-128"/>
              </a:rPr>
              <a:t>Bibliography,”  at the top of the page. Do not bold, italicize or enclose in quotation marks.</a:t>
            </a:r>
            <a:endParaRPr lang="en-US" altLang="en-US">
              <a:latin typeface="Franklin Gothic Book" panose="020B0503020102020204" pitchFamily="34" charset="0"/>
            </a:endParaRPr>
          </a:p>
        </p:txBody>
      </p:sp>
      <p:sp useBgFill="1">
        <p:nvSpPr>
          <p:cNvPr id="13" name="Rounded Rectangular Callout 12">
            <a:extLst>
              <a:ext uri="{FF2B5EF4-FFF2-40B4-BE49-F238E27FC236}">
                <a16:creationId xmlns:a16="http://schemas.microsoft.com/office/drawing/2014/main" id="{1EB3E36C-6B1F-68C1-B5C2-D6C77387541B}"/>
              </a:ext>
            </a:extLst>
          </p:cNvPr>
          <p:cNvSpPr/>
          <p:nvPr/>
        </p:nvSpPr>
        <p:spPr bwMode="auto">
          <a:xfrm>
            <a:off x="195009" y="3454987"/>
            <a:ext cx="3581400" cy="985568"/>
          </a:xfrm>
          <a:prstGeom prst="wedgeRoundRectCallout">
            <a:avLst>
              <a:gd name="adj1" fmla="val 67759"/>
              <a:gd name="adj2" fmla="val -64324"/>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p>
            <a:pPr algn="ctr" fontAlgn="auto">
              <a:spcBef>
                <a:spcPts val="0"/>
              </a:spcBef>
              <a:spcAft>
                <a:spcPts val="0"/>
              </a:spcAft>
              <a:defRPr/>
            </a:pPr>
            <a:r>
              <a:rPr lang="en-US" altLang="en-US">
                <a:latin typeface="Franklin Gothic Book" panose="020B0503020102020204" pitchFamily="34" charset="0"/>
                <a:ea typeface="MS PGothic" pitchFamily="34" charset="-128"/>
              </a:rPr>
              <a:t>Flush left the first line of the entry and indent subsequent lines</a:t>
            </a:r>
            <a:endParaRPr lang="en-US">
              <a:latin typeface="Franklin Gothic Book" panose="020B0503020102020204" pitchFamily="34" charset="0"/>
              <a:cs typeface="Arial"/>
            </a:endParaRPr>
          </a:p>
        </p:txBody>
      </p:sp>
      <p:sp useBgFill="1">
        <p:nvSpPr>
          <p:cNvPr id="14" name="Rounded Rectangular Callout 13">
            <a:extLst>
              <a:ext uri="{FF2B5EF4-FFF2-40B4-BE49-F238E27FC236}">
                <a16:creationId xmlns:a16="http://schemas.microsoft.com/office/drawing/2014/main" id="{2BAB083C-C135-8831-4C06-0AF594CC570D}"/>
              </a:ext>
            </a:extLst>
          </p:cNvPr>
          <p:cNvSpPr/>
          <p:nvPr/>
        </p:nvSpPr>
        <p:spPr bwMode="auto">
          <a:xfrm>
            <a:off x="228562" y="4703406"/>
            <a:ext cx="3631702" cy="985568"/>
          </a:xfrm>
          <a:prstGeom prst="wedgeRoundRectCallout">
            <a:avLst>
              <a:gd name="adj1" fmla="val 60741"/>
              <a:gd name="adj2" fmla="val -78036"/>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p>
            <a:pPr algn="ctr" fontAlgn="auto">
              <a:spcBef>
                <a:spcPts val="0"/>
              </a:spcBef>
              <a:spcAft>
                <a:spcPts val="0"/>
              </a:spcAft>
              <a:defRPr/>
            </a:pPr>
            <a:r>
              <a:rPr lang="en-US" altLang="en-US">
                <a:latin typeface="Franklin Gothic Book" panose="020B0503020102020204" pitchFamily="34" charset="0"/>
                <a:ea typeface="MS PGothic" pitchFamily="34" charset="-128"/>
              </a:rPr>
              <a:t>Single-space reference entries internally. Double-space entries externally.</a:t>
            </a:r>
            <a:endParaRPr lang="en-US">
              <a:latin typeface="Franklin Gothic Book" panose="020B0503020102020204" pitchFamily="34" charset="0"/>
              <a:cs typeface="Arial"/>
            </a:endParaRPr>
          </a:p>
        </p:txBody>
      </p:sp>
    </p:spTree>
    <p:extLst>
      <p:ext uri="{BB962C8B-B14F-4D97-AF65-F5344CB8AC3E}">
        <p14:creationId xmlns:p14="http://schemas.microsoft.com/office/powerpoint/2010/main" val="253743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The Basics</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17</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5">
            <a:extLst>
              <a:ext uri="{FF2B5EF4-FFF2-40B4-BE49-F238E27FC236}">
                <a16:creationId xmlns:a16="http://schemas.microsoft.com/office/drawing/2014/main" id="{77D6D9EB-AC11-02A2-A160-9676AAA4096F}"/>
              </a:ext>
            </a:extLst>
          </p:cNvPr>
          <p:cNvSpPr txBox="1">
            <a:spLocks noChangeArrowheads="1"/>
          </p:cNvSpPr>
          <p:nvPr/>
        </p:nvSpPr>
        <p:spPr bwMode="auto">
          <a:xfrm>
            <a:off x="462008" y="1240088"/>
            <a:ext cx="8032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
                <a:schemeClr val="tx1"/>
              </a:buClr>
              <a:buFontTx/>
              <a:buNone/>
            </a:pPr>
            <a:r>
              <a:rPr lang="en-US" altLang="en-US" sz="1800">
                <a:latin typeface="Franklin Gothic Book" panose="020B0503020102020204" pitchFamily="34" charset="0"/>
              </a:rPr>
              <a:t>Authors are required to identify source material for direct quotations, paraphrases, and “any facts or opinions not generally known or easily checked” (14.1).</a:t>
            </a:r>
          </a:p>
        </p:txBody>
      </p:sp>
      <p:sp>
        <p:nvSpPr>
          <p:cNvPr id="3" name="TextBox 1">
            <a:extLst>
              <a:ext uri="{FF2B5EF4-FFF2-40B4-BE49-F238E27FC236}">
                <a16:creationId xmlns:a16="http://schemas.microsoft.com/office/drawing/2014/main" id="{49084C34-305F-C5F5-AFE4-9109347FD29D}"/>
              </a:ext>
            </a:extLst>
          </p:cNvPr>
          <p:cNvSpPr txBox="1">
            <a:spLocks noChangeArrowheads="1"/>
          </p:cNvSpPr>
          <p:nvPr/>
        </p:nvSpPr>
        <p:spPr bwMode="auto">
          <a:xfrm>
            <a:off x="462008" y="2407512"/>
            <a:ext cx="80041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b="1">
                <a:latin typeface="Franklin Gothic Book" panose="020B0503020102020204" pitchFamily="34" charset="0"/>
              </a:rPr>
              <a:t>Notes-Bibliography Style:</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Requires </a:t>
            </a:r>
            <a:r>
              <a:rPr lang="en-US" altLang="en-US" sz="1800">
                <a:solidFill>
                  <a:schemeClr val="tx2">
                    <a:lumMod val="75000"/>
                  </a:schemeClr>
                </a:solidFill>
                <a:latin typeface="Franklin Gothic Book" panose="020B0503020102020204" pitchFamily="34" charset="0"/>
              </a:rPr>
              <a:t>footnotes</a:t>
            </a:r>
            <a:r>
              <a:rPr lang="en-US" altLang="en-US" sz="1800">
                <a:latin typeface="Franklin Gothic Book" panose="020B0503020102020204" pitchFamily="34" charset="0"/>
              </a:rPr>
              <a:t> and/or </a:t>
            </a:r>
            <a:r>
              <a:rPr lang="en-US" altLang="en-US" sz="1800">
                <a:solidFill>
                  <a:schemeClr val="tx2">
                    <a:lumMod val="75000"/>
                  </a:schemeClr>
                </a:solidFill>
                <a:latin typeface="Franklin Gothic Book" panose="020B0503020102020204" pitchFamily="34" charset="0"/>
              </a:rPr>
              <a:t>endnotes</a:t>
            </a:r>
            <a:r>
              <a:rPr lang="en-US" altLang="en-US" sz="1800">
                <a:latin typeface="Franklin Gothic Book" panose="020B0503020102020204" pitchFamily="34" charset="0"/>
              </a:rPr>
              <a:t> to cite sources and/or provide relevant commentary </a:t>
            </a:r>
            <a:r>
              <a:rPr lang="en-US" altLang="en-US" sz="1800">
                <a:solidFill>
                  <a:schemeClr val="tx2">
                    <a:lumMod val="75000"/>
                  </a:schemeClr>
                </a:solidFill>
                <a:latin typeface="Franklin Gothic Book" panose="020B0503020102020204" pitchFamily="34" charset="0"/>
              </a:rPr>
              <a:t>within</a:t>
            </a:r>
            <a:r>
              <a:rPr lang="en-US" altLang="en-US" sz="1800">
                <a:latin typeface="Franklin Gothic Book" panose="020B0503020102020204" pitchFamily="34" charset="0"/>
              </a:rPr>
              <a:t> the text.</a:t>
            </a:r>
          </a:p>
          <a:p>
            <a:pPr eaLnBrk="1" hangingPunct="1">
              <a:spcBef>
                <a:spcPct val="0"/>
              </a:spcBef>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Includes each source cited within the text as an entry in the </a:t>
            </a:r>
            <a:r>
              <a:rPr lang="en-US" altLang="en-US" sz="1800">
                <a:solidFill>
                  <a:schemeClr val="tx2">
                    <a:lumMod val="75000"/>
                  </a:schemeClr>
                </a:solidFill>
                <a:latin typeface="Franklin Gothic Book" panose="020B0503020102020204" pitchFamily="34" charset="0"/>
              </a:rPr>
              <a:t>bibliography</a:t>
            </a:r>
            <a:r>
              <a:rPr lang="en-US" altLang="en-US" sz="1800">
                <a:latin typeface="Franklin Gothic Book" panose="020B0503020102020204" pitchFamily="34" charset="0"/>
              </a:rPr>
              <a:t> at the </a:t>
            </a:r>
            <a:r>
              <a:rPr lang="en-US" altLang="en-US" sz="1800">
                <a:solidFill>
                  <a:schemeClr val="tx2">
                    <a:lumMod val="75000"/>
                  </a:schemeClr>
                </a:solidFill>
                <a:latin typeface="Franklin Gothic Book" panose="020B0503020102020204" pitchFamily="34" charset="0"/>
              </a:rPr>
              <a:t>end</a:t>
            </a:r>
            <a:r>
              <a:rPr lang="en-US" altLang="en-US" sz="1800">
                <a:latin typeface="Franklin Gothic Book" panose="020B0503020102020204" pitchFamily="34" charset="0"/>
              </a:rPr>
              <a:t> of the paper.</a:t>
            </a:r>
          </a:p>
        </p:txBody>
      </p:sp>
    </p:spTree>
    <p:extLst>
      <p:ext uri="{BB962C8B-B14F-4D97-AF65-F5344CB8AC3E}">
        <p14:creationId xmlns:p14="http://schemas.microsoft.com/office/powerpoint/2010/main" val="265121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Bibliography</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18</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4" name="TextBox 1">
            <a:extLst>
              <a:ext uri="{FF2B5EF4-FFF2-40B4-BE49-F238E27FC236}">
                <a16:creationId xmlns:a16="http://schemas.microsoft.com/office/drawing/2014/main" id="{0CB0AB30-7ECE-F0D2-82CA-F922653532A4}"/>
              </a:ext>
            </a:extLst>
          </p:cNvPr>
          <p:cNvSpPr txBox="1">
            <a:spLocks noChangeArrowheads="1"/>
          </p:cNvSpPr>
          <p:nvPr/>
        </p:nvSpPr>
        <p:spPr bwMode="auto">
          <a:xfrm>
            <a:off x="411956" y="1350964"/>
            <a:ext cx="8174831"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spcAft>
                <a:spcPts val="1200"/>
              </a:spcAft>
            </a:pPr>
            <a:r>
              <a:rPr lang="en-US" altLang="en-US" sz="1600">
                <a:latin typeface="+mn-lt"/>
              </a:rPr>
              <a:t> </a:t>
            </a:r>
            <a:r>
              <a:rPr lang="en-US" altLang="en-US" sz="1800">
                <a:latin typeface="Franklin Gothic Book" panose="020B0503020102020204" pitchFamily="34" charset="0"/>
              </a:rPr>
              <a:t>Invert authors’ </a:t>
            </a:r>
            <a:r>
              <a:rPr lang="en-US" altLang="ja-JP" sz="1800">
                <a:latin typeface="Franklin Gothic Book" panose="020B0503020102020204" pitchFamily="34" charset="0"/>
                <a:ea typeface="ＭＳ 明朝" panose="02020609040205080304" pitchFamily="49" charset="-128"/>
              </a:rPr>
              <a:t>names—last name followed by first name—and alphabetize reference list entries by the last name of the first author of each work.</a:t>
            </a:r>
          </a:p>
          <a:p>
            <a:pPr algn="ctr" eaLnBrk="1" hangingPunct="1">
              <a:spcBef>
                <a:spcPct val="0"/>
              </a:spcBef>
              <a:spcAft>
                <a:spcPts val="1200"/>
              </a:spcAft>
              <a:buFontTx/>
              <a:buNone/>
            </a:pPr>
            <a:r>
              <a:rPr lang="en-US" altLang="ja-JP" sz="1800" b="1">
                <a:solidFill>
                  <a:schemeClr val="tx2">
                    <a:lumMod val="75000"/>
                  </a:schemeClr>
                </a:solidFill>
                <a:latin typeface="Franklin Gothic Book" panose="020B0503020102020204" pitchFamily="34" charset="0"/>
                <a:ea typeface="ＭＳ 明朝" panose="02020609040205080304" pitchFamily="49" charset="-128"/>
              </a:rPr>
              <a:t>Ex. </a:t>
            </a:r>
            <a:r>
              <a:rPr lang="en-US" altLang="ja-JP" sz="1800" b="1" err="1">
                <a:solidFill>
                  <a:schemeClr val="tx2">
                    <a:lumMod val="75000"/>
                  </a:schemeClr>
                </a:solidFill>
                <a:latin typeface="Franklin Gothic Book" panose="020B0503020102020204" pitchFamily="34" charset="0"/>
                <a:ea typeface="ＭＳ 明朝" panose="02020609040205080304" pitchFamily="49" charset="-128"/>
              </a:rPr>
              <a:t>Agamben</a:t>
            </a:r>
            <a:r>
              <a:rPr lang="en-US" altLang="ja-JP" sz="1800" b="1">
                <a:solidFill>
                  <a:schemeClr val="tx2">
                    <a:lumMod val="75000"/>
                  </a:schemeClr>
                </a:solidFill>
                <a:latin typeface="Franklin Gothic Book" panose="020B0503020102020204" pitchFamily="34" charset="0"/>
                <a:ea typeface="ＭＳ 明朝" panose="02020609040205080304" pitchFamily="49" charset="-128"/>
              </a:rPr>
              <a:t>, Giorgio</a:t>
            </a:r>
          </a:p>
          <a:p>
            <a:pPr eaLnBrk="1" hangingPunct="1">
              <a:spcBef>
                <a:spcPct val="0"/>
              </a:spcBef>
              <a:spcAft>
                <a:spcPts val="1200"/>
              </a:spcAft>
            </a:pPr>
            <a:r>
              <a:rPr lang="en-US" altLang="en-US" sz="1800">
                <a:latin typeface="Franklin Gothic Book" panose="020B0503020102020204" pitchFamily="34" charset="0"/>
              </a:rPr>
              <a:t> Use headline-style capitalization for titles.</a:t>
            </a:r>
          </a:p>
          <a:p>
            <a:pPr algn="ctr" eaLnBrk="1" hangingPunct="1">
              <a:spcBef>
                <a:spcPct val="0"/>
              </a:spcBef>
              <a:spcAft>
                <a:spcPts val="1200"/>
              </a:spcAft>
              <a:buFontTx/>
              <a:buNone/>
            </a:pPr>
            <a:r>
              <a:rPr lang="en-US" altLang="en-US" sz="1800" b="1">
                <a:solidFill>
                  <a:schemeClr val="tx2">
                    <a:lumMod val="75000"/>
                  </a:schemeClr>
                </a:solidFill>
                <a:latin typeface="Franklin Gothic Book" panose="020B0503020102020204" pitchFamily="34" charset="0"/>
              </a:rPr>
              <a:t>Ex. A Tale of Two Cities</a:t>
            </a:r>
          </a:p>
          <a:p>
            <a:pPr eaLnBrk="1" hangingPunct="1">
              <a:spcBef>
                <a:spcPct val="0"/>
              </a:spcBef>
              <a:spcAft>
                <a:spcPts val="1200"/>
              </a:spcAft>
            </a:pPr>
            <a:r>
              <a:rPr lang="en-US" altLang="en-US" sz="1800">
                <a:latin typeface="Franklin Gothic Book" panose="020B0503020102020204" pitchFamily="34" charset="0"/>
              </a:rPr>
              <a:t> Italicize titles of longer works such as books and journals.</a:t>
            </a:r>
          </a:p>
          <a:p>
            <a:pPr eaLnBrk="1" hangingPunct="1">
              <a:spcBef>
                <a:spcPct val="0"/>
              </a:spcBef>
              <a:spcAft>
                <a:spcPts val="1200"/>
              </a:spcAft>
            </a:pPr>
            <a:r>
              <a:rPr lang="en-US" altLang="en-US" sz="1800">
                <a:latin typeface="Franklin Gothic Book" panose="020B0503020102020204" pitchFamily="34" charset="0"/>
              </a:rPr>
              <a:t> Put quotation marks around the titles of shorter works such as journal articles or essays in edited collections. Unpublished works are also placed in quotations.</a:t>
            </a:r>
          </a:p>
          <a:p>
            <a:pPr algn="ctr" eaLnBrk="1" hangingPunct="1">
              <a:spcBef>
                <a:spcPct val="0"/>
              </a:spcBef>
              <a:buFontTx/>
              <a:buNone/>
            </a:pPr>
            <a:r>
              <a:rPr lang="en-US" altLang="en-US" sz="1800" b="1">
                <a:solidFill>
                  <a:schemeClr val="tx2">
                    <a:lumMod val="75000"/>
                  </a:schemeClr>
                </a:solidFill>
                <a:latin typeface="Franklin Gothic Book" panose="020B0503020102020204" pitchFamily="34" charset="0"/>
              </a:rPr>
              <a:t>Ex. </a:t>
            </a:r>
            <a:r>
              <a:rPr lang="en-US" altLang="en-US" sz="1800" b="1" i="1">
                <a:solidFill>
                  <a:schemeClr val="tx2">
                    <a:lumMod val="75000"/>
                  </a:schemeClr>
                </a:solidFill>
                <a:latin typeface="Franklin Gothic Book" panose="020B0503020102020204" pitchFamily="34" charset="0"/>
              </a:rPr>
              <a:t>A Tale of Two Cities </a:t>
            </a:r>
            <a:r>
              <a:rPr lang="en-US" altLang="en-US" sz="1800" b="1" u="sng">
                <a:solidFill>
                  <a:schemeClr val="tx2">
                    <a:lumMod val="75000"/>
                  </a:schemeClr>
                </a:solidFill>
                <a:latin typeface="Franklin Gothic Book" panose="020B0503020102020204" pitchFamily="34" charset="0"/>
              </a:rPr>
              <a:t>vs.</a:t>
            </a:r>
            <a:r>
              <a:rPr lang="en-US" altLang="en-US" sz="1800" b="1">
                <a:solidFill>
                  <a:schemeClr val="tx2">
                    <a:lumMod val="75000"/>
                  </a:schemeClr>
                </a:solidFill>
                <a:latin typeface="Franklin Gothic Book" panose="020B0503020102020204" pitchFamily="34" charset="0"/>
              </a:rPr>
              <a:t> “An Essay on Dickens’ </a:t>
            </a:r>
            <a:r>
              <a:rPr lang="en-US" altLang="en-US" sz="1800" b="1" i="1">
                <a:solidFill>
                  <a:schemeClr val="tx2">
                    <a:lumMod val="75000"/>
                  </a:schemeClr>
                </a:solidFill>
                <a:latin typeface="Franklin Gothic Book" panose="020B0503020102020204" pitchFamily="34" charset="0"/>
              </a:rPr>
              <a:t>A Tale of Two Cities</a:t>
            </a:r>
            <a:r>
              <a:rPr lang="en-US" altLang="en-US" sz="1800" b="1">
                <a:solidFill>
                  <a:schemeClr val="tx2">
                    <a:lumMod val="75000"/>
                  </a:schemeClr>
                </a:solidFill>
                <a:latin typeface="Franklin Gothic Book" panose="020B0503020102020204" pitchFamily="34" charset="0"/>
              </a:rPr>
              <a:t>”</a:t>
            </a:r>
          </a:p>
          <a:p>
            <a:pPr algn="ctr" eaLnBrk="1" hangingPunct="1">
              <a:spcBef>
                <a:spcPct val="0"/>
              </a:spcBef>
              <a:buFontTx/>
              <a:buNone/>
            </a:pPr>
            <a:endParaRPr lang="en-US" altLang="en-US" sz="1800" b="1">
              <a:solidFill>
                <a:srgbClr val="0070C0"/>
              </a:solidFill>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Publishers’ </a:t>
            </a:r>
            <a:r>
              <a:rPr lang="en-US" altLang="ja-JP" sz="1800">
                <a:latin typeface="Franklin Gothic Book" panose="020B0503020102020204" pitchFamily="34" charset="0"/>
              </a:rPr>
              <a:t>names are generally written out in full but may be abbreviated.</a:t>
            </a:r>
          </a:p>
          <a:p>
            <a:pPr eaLnBrk="1" hangingPunct="1">
              <a:spcBef>
                <a:spcPct val="0"/>
              </a:spcBef>
            </a:pPr>
            <a:endParaRPr lang="en-US" altLang="ja-JP" sz="1800">
              <a:latin typeface="Franklin Gothic Book" panose="020B0503020102020204" pitchFamily="34" charset="0"/>
            </a:endParaRPr>
          </a:p>
          <a:p>
            <a:pPr algn="ctr" eaLnBrk="1" hangingPunct="1">
              <a:spcBef>
                <a:spcPct val="0"/>
              </a:spcBef>
              <a:buFontTx/>
              <a:buNone/>
            </a:pPr>
            <a:r>
              <a:rPr lang="en-US" altLang="ja-JP" sz="1800" b="1">
                <a:solidFill>
                  <a:schemeClr val="tx2">
                    <a:lumMod val="75000"/>
                  </a:schemeClr>
                </a:solidFill>
                <a:latin typeface="Franklin Gothic Book" panose="020B0503020102020204" pitchFamily="34" charset="0"/>
              </a:rPr>
              <a:t>Ex. Purdue University Press </a:t>
            </a:r>
            <a:r>
              <a:rPr lang="en-US" altLang="ja-JP" sz="1800" b="1" u="sng">
                <a:solidFill>
                  <a:schemeClr val="tx2">
                    <a:lumMod val="75000"/>
                  </a:schemeClr>
                </a:solidFill>
                <a:latin typeface="Franklin Gothic Book" panose="020B0503020102020204" pitchFamily="34" charset="0"/>
              </a:rPr>
              <a:t>OR</a:t>
            </a:r>
            <a:r>
              <a:rPr lang="en-US" altLang="ja-JP" sz="1800" b="1">
                <a:solidFill>
                  <a:schemeClr val="tx2">
                    <a:lumMod val="75000"/>
                  </a:schemeClr>
                </a:solidFill>
                <a:latin typeface="Franklin Gothic Book" panose="020B0503020102020204" pitchFamily="34" charset="0"/>
              </a:rPr>
              <a:t> Purdue UP</a:t>
            </a:r>
          </a:p>
        </p:txBody>
      </p:sp>
    </p:spTree>
    <p:extLst>
      <p:ext uri="{BB962C8B-B14F-4D97-AF65-F5344CB8AC3E}">
        <p14:creationId xmlns:p14="http://schemas.microsoft.com/office/powerpoint/2010/main" val="3776193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Bibliography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19</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CEFC7373-9400-AFE0-1598-F87C3105E6D1}"/>
              </a:ext>
            </a:extLst>
          </p:cNvPr>
          <p:cNvSpPr txBox="1">
            <a:spLocks noChangeArrowheads="1"/>
          </p:cNvSpPr>
          <p:nvPr/>
        </p:nvSpPr>
        <p:spPr bwMode="auto">
          <a:xfrm>
            <a:off x="462008" y="1463630"/>
            <a:ext cx="80946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 For </a:t>
            </a:r>
            <a:r>
              <a:rPr lang="en-US" altLang="en-US" sz="1800" b="1">
                <a:solidFill>
                  <a:schemeClr val="tx2">
                    <a:lumMod val="75000"/>
                  </a:schemeClr>
                </a:solidFill>
                <a:latin typeface="Franklin Gothic Book" panose="020B0503020102020204" pitchFamily="34" charset="0"/>
              </a:rPr>
              <a:t>multiple authors</a:t>
            </a:r>
            <a:r>
              <a:rPr lang="en-US" altLang="en-US" sz="1800">
                <a:latin typeface="Franklin Gothic Book" panose="020B0503020102020204" pitchFamily="34" charset="0"/>
              </a:rPr>
              <a:t>, use the conjunction </a:t>
            </a:r>
            <a:r>
              <a:rPr lang="en-US" altLang="ja-JP" sz="1800">
                <a:latin typeface="Franklin Gothic Book" panose="020B0503020102020204" pitchFamily="34" charset="0"/>
                <a:ea typeface="ＭＳ 明朝" panose="02020609040205080304" pitchFamily="49" charset="-128"/>
              </a:rPr>
              <a:t>“</a:t>
            </a:r>
            <a:r>
              <a:rPr lang="en-US" altLang="ja-JP" sz="1800">
                <a:solidFill>
                  <a:schemeClr val="tx2">
                    <a:lumMod val="75000"/>
                  </a:schemeClr>
                </a:solidFill>
                <a:latin typeface="Franklin Gothic Book" panose="020B0503020102020204" pitchFamily="34" charset="0"/>
                <a:ea typeface="ＭＳ 明朝" panose="02020609040205080304" pitchFamily="49" charset="-128"/>
              </a:rPr>
              <a:t>and</a:t>
            </a:r>
            <a:r>
              <a:rPr lang="en-US" altLang="ja-JP" sz="1800">
                <a:latin typeface="Franklin Gothic Book" panose="020B0503020102020204" pitchFamily="34" charset="0"/>
                <a:ea typeface="ＭＳ 明朝" panose="02020609040205080304" pitchFamily="49" charset="-128"/>
              </a:rPr>
              <a:t>,” not the ampersand (&amp;) symbol.</a:t>
            </a:r>
          </a:p>
          <a:p>
            <a:pPr eaLnBrk="1" hangingPunct="1">
              <a:spcBef>
                <a:spcPct val="0"/>
              </a:spcBef>
              <a:buFontTx/>
              <a:buNone/>
            </a:pPr>
            <a:endParaRPr lang="en-US" altLang="ja-JP" sz="1800">
              <a:latin typeface="Franklin Gothic Book" panose="020B0503020102020204" pitchFamily="34" charset="0"/>
              <a:ea typeface="ＭＳ 明朝" panose="02020609040205080304" pitchFamily="49" charset="-128"/>
            </a:endParaRPr>
          </a:p>
          <a:p>
            <a:pPr eaLnBrk="1" hangingPunct="1">
              <a:spcBef>
                <a:spcPct val="0"/>
              </a:spcBef>
            </a:pPr>
            <a:r>
              <a:rPr lang="en-US" altLang="en-US" sz="1800">
                <a:latin typeface="Franklin Gothic Book" panose="020B0503020102020204" pitchFamily="34" charset="0"/>
              </a:rPr>
              <a:t> For </a:t>
            </a:r>
            <a:r>
              <a:rPr lang="en-US" altLang="en-US" sz="1800" b="1">
                <a:solidFill>
                  <a:schemeClr val="tx2">
                    <a:lumMod val="75000"/>
                  </a:schemeClr>
                </a:solidFill>
                <a:latin typeface="Franklin Gothic Book" panose="020B0503020102020204" pitchFamily="34" charset="0"/>
              </a:rPr>
              <a:t>two to three</a:t>
            </a:r>
            <a:r>
              <a:rPr lang="en-US" altLang="en-US" sz="1800" b="1">
                <a:solidFill>
                  <a:srgbClr val="0070C0"/>
                </a:solidFill>
                <a:latin typeface="Franklin Gothic Book" panose="020B0503020102020204" pitchFamily="34" charset="0"/>
              </a:rPr>
              <a:t> </a:t>
            </a:r>
            <a:r>
              <a:rPr lang="en-US" altLang="en-US" sz="1800">
                <a:latin typeface="Franklin Gothic Book" panose="020B0503020102020204" pitchFamily="34" charset="0"/>
              </a:rPr>
              <a:t>authors or editors</a:t>
            </a:r>
          </a:p>
          <a:p>
            <a:pPr lvl="1" eaLnBrk="1" hangingPunct="1">
              <a:spcBef>
                <a:spcPct val="0"/>
              </a:spcBef>
              <a:buFontTx/>
              <a:buChar char="-"/>
            </a:pPr>
            <a:r>
              <a:rPr lang="en-US" altLang="en-US" sz="1800">
                <a:latin typeface="Franklin Gothic Book" panose="020B0503020102020204" pitchFamily="34" charset="0"/>
              </a:rPr>
              <a:t>write out all names in the order they appear on the title page of the source in both your notes and bibliography. </a:t>
            </a:r>
          </a:p>
          <a:p>
            <a:pPr lvl="1" eaLnBrk="1" hangingPunct="1">
              <a:spcBef>
                <a:spcPct val="0"/>
              </a:spcBef>
              <a:buFontTx/>
              <a:buChar char="-"/>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 For </a:t>
            </a:r>
            <a:r>
              <a:rPr lang="en-US" altLang="en-US" sz="1800" b="1">
                <a:solidFill>
                  <a:schemeClr val="tx2">
                    <a:lumMod val="75000"/>
                  </a:schemeClr>
                </a:solidFill>
                <a:latin typeface="Franklin Gothic Book" panose="020B0503020102020204" pitchFamily="34" charset="0"/>
              </a:rPr>
              <a:t>four to ten </a:t>
            </a:r>
            <a:r>
              <a:rPr lang="en-US" altLang="en-US" sz="1800">
                <a:solidFill>
                  <a:schemeClr val="bg1"/>
                </a:solidFill>
                <a:latin typeface="Franklin Gothic Book" panose="020B0503020102020204" pitchFamily="34" charset="0"/>
              </a:rPr>
              <a:t>authors or editors</a:t>
            </a:r>
          </a:p>
          <a:p>
            <a:pPr lvl="1">
              <a:spcBef>
                <a:spcPct val="0"/>
              </a:spcBef>
            </a:pPr>
            <a:r>
              <a:rPr lang="en-US" altLang="en-US" sz="1800">
                <a:solidFill>
                  <a:schemeClr val="bg1"/>
                </a:solidFill>
                <a:latin typeface="Franklin Gothic Book" panose="020B0503020102020204" pitchFamily="34" charset="0"/>
              </a:rPr>
              <a:t>List the first six authors in the bibliography but use just the first author’s name and “et al.” in the notes</a:t>
            </a:r>
            <a:endParaRPr lang="en-US" altLang="en-US" sz="1800">
              <a:latin typeface="Franklin Gothic Book" panose="020B0503020102020204" pitchFamily="34" charset="0"/>
            </a:endParaRPr>
          </a:p>
        </p:txBody>
      </p:sp>
    </p:spTree>
    <p:extLst>
      <p:ext uri="{BB962C8B-B14F-4D97-AF65-F5344CB8AC3E}">
        <p14:creationId xmlns:p14="http://schemas.microsoft.com/office/powerpoint/2010/main" val="146167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5B93-BC26-FDD2-05FF-3EF2B1B933FF}"/>
              </a:ext>
            </a:extLst>
          </p:cNvPr>
          <p:cNvSpPr>
            <a:spLocks noGrp="1"/>
          </p:cNvSpPr>
          <p:nvPr>
            <p:ph type="ctrTitle"/>
          </p:nvPr>
        </p:nvSpPr>
        <p:spPr>
          <a:xfrm>
            <a:off x="462008" y="276515"/>
            <a:ext cx="6925732" cy="683264"/>
          </a:xfrm>
        </p:spPr>
        <p:txBody>
          <a:bodyPr/>
          <a:lstStyle/>
          <a:p>
            <a:r>
              <a:rPr lang="en-US" sz="4800"/>
              <a:t>Overview</a:t>
            </a:r>
          </a:p>
        </p:txBody>
      </p:sp>
      <p:sp>
        <p:nvSpPr>
          <p:cNvPr id="7" name="Slide Number Placeholder 6">
            <a:extLst>
              <a:ext uri="{FF2B5EF4-FFF2-40B4-BE49-F238E27FC236}">
                <a16:creationId xmlns:a16="http://schemas.microsoft.com/office/drawing/2014/main" id="{9CB1DB7D-EFE1-46F4-3F07-7113F9086E82}"/>
              </a:ext>
            </a:extLst>
          </p:cNvPr>
          <p:cNvSpPr>
            <a:spLocks noGrp="1"/>
          </p:cNvSpPr>
          <p:nvPr>
            <p:ph type="sldNum" sz="quarter" idx="4"/>
          </p:nvPr>
        </p:nvSpPr>
        <p:spPr/>
        <p:txBody>
          <a:bodyPr/>
          <a:lstStyle/>
          <a:p>
            <a:fld id="{8A7A6979-0714-4377-B894-6BE4C2D6E202}" type="slidenum">
              <a:rPr lang="en-US" smtClean="0"/>
              <a:pPr/>
              <a:t>2</a:t>
            </a:fld>
            <a:endParaRPr lang="en-US"/>
          </a:p>
        </p:txBody>
      </p:sp>
      <p:pic>
        <p:nvPicPr>
          <p:cNvPr id="8" name="Purdue CoBrand">
            <a:extLst>
              <a:ext uri="{FF2B5EF4-FFF2-40B4-BE49-F238E27FC236}">
                <a16:creationId xmlns:a16="http://schemas.microsoft.com/office/drawing/2014/main" id="{3B82BFA1-0E15-7656-CA12-18A2C94E972C}"/>
              </a:ext>
            </a:extLst>
          </p:cNvPr>
          <p:cNvPicPr>
            <a:picLocks noChangeAspect="1"/>
          </p:cNvPicPr>
          <p:nvPr/>
        </p:nvPicPr>
        <p:blipFill>
          <a:blip r:embed="rId3"/>
          <a:srcRect/>
          <a:stretch/>
        </p:blipFill>
        <p:spPr>
          <a:xfrm>
            <a:off x="462008" y="6072299"/>
            <a:ext cx="3370923" cy="365760"/>
          </a:xfrm>
          <a:prstGeom prst="rect">
            <a:avLst/>
          </a:prstGeom>
        </p:spPr>
      </p:pic>
      <p:graphicFrame>
        <p:nvGraphicFramePr>
          <p:cNvPr id="4" name="Diagram 3">
            <a:extLst>
              <a:ext uri="{FF2B5EF4-FFF2-40B4-BE49-F238E27FC236}">
                <a16:creationId xmlns:a16="http://schemas.microsoft.com/office/drawing/2014/main" id="{0B89FA2E-0760-DEA3-2833-4DAA9EB07BDA}"/>
              </a:ext>
            </a:extLst>
          </p:cNvPr>
          <p:cNvGraphicFramePr/>
          <p:nvPr>
            <p:extLst>
              <p:ext uri="{D42A27DB-BD31-4B8C-83A1-F6EECF244321}">
                <p14:modId xmlns:p14="http://schemas.microsoft.com/office/powerpoint/2010/main" val="2350697789"/>
              </p:ext>
            </p:extLst>
          </p:nvPr>
        </p:nvGraphicFramePr>
        <p:xfrm>
          <a:off x="269357" y="1184348"/>
          <a:ext cx="8509777" cy="4727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2248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Bibliography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20</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28EE2996-B41D-A61F-6CC4-057E8E6641CE}"/>
              </a:ext>
            </a:extLst>
          </p:cNvPr>
          <p:cNvSpPr txBox="1">
            <a:spLocks noChangeArrowheads="1"/>
          </p:cNvSpPr>
          <p:nvPr/>
        </p:nvSpPr>
        <p:spPr bwMode="auto">
          <a:xfrm>
            <a:off x="462008" y="1132093"/>
            <a:ext cx="8094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a:latin typeface="Franklin Gothic Book" panose="020B0503020102020204" pitchFamily="34" charset="0"/>
              </a:rPr>
              <a:t>When determining the appropriate formatting for a citation on the bibliography page: </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spcAft>
                <a:spcPts val="1800"/>
              </a:spcAft>
              <a:buFont typeface="Arial Black" panose="020B0604020202020204" pitchFamily="34" charset="0"/>
              <a:buAutoNum type="arabicPeriod"/>
            </a:pPr>
            <a:r>
              <a:rPr lang="en-US" altLang="en-US" sz="1800">
                <a:latin typeface="Franklin Gothic Book" panose="020B0503020102020204" pitchFamily="34" charset="0"/>
              </a:rPr>
              <a:t> Identify the source type (book; journal article; online article)</a:t>
            </a:r>
          </a:p>
          <a:p>
            <a:pPr>
              <a:spcBef>
                <a:spcPct val="0"/>
              </a:spcBef>
              <a:spcAft>
                <a:spcPts val="1800"/>
              </a:spcAft>
              <a:buNone/>
            </a:pPr>
            <a:r>
              <a:rPr lang="en-US" altLang="en-US" sz="1800">
                <a:latin typeface="Franklin Gothic Book" panose="020B0503020102020204" pitchFamily="34" charset="0"/>
              </a:rPr>
              <a:t>2. Find the appropriate citation on the Purdue OWL Chicago Guide: </a:t>
            </a:r>
            <a:r>
              <a:rPr lang="en-US" sz="1800">
                <a:hlinkClick r:id="rId4"/>
              </a:rPr>
              <a:t>CMOS Formatting and Style Guide - Purdue OWL® - Purdue University</a:t>
            </a:r>
            <a:r>
              <a:rPr lang="en-US" altLang="en-US" sz="1800">
                <a:latin typeface="Franklin Gothic Book" panose="020B0503020102020204" pitchFamily="34" charset="0"/>
              </a:rPr>
              <a:t> 	</a:t>
            </a:r>
          </a:p>
          <a:p>
            <a:pPr eaLnBrk="1" hangingPunct="1">
              <a:spcBef>
                <a:spcPct val="0"/>
              </a:spcBef>
              <a:spcAft>
                <a:spcPts val="1800"/>
              </a:spcAft>
              <a:buFontTx/>
              <a:buNone/>
            </a:pPr>
            <a:r>
              <a:rPr lang="en-US" altLang="ja-JP" sz="1800">
                <a:latin typeface="Franklin Gothic Book" panose="020B0503020102020204" pitchFamily="34" charset="0"/>
                <a:ea typeface="ＭＳ 明朝" panose="02020609040205080304" pitchFamily="49" charset="-128"/>
              </a:rPr>
              <a:t>3. “Mirror” the sample entry on your bibliography page, replacing the sample information with the new entry’s information</a:t>
            </a:r>
          </a:p>
        </p:txBody>
      </p:sp>
    </p:spTree>
    <p:extLst>
      <p:ext uri="{BB962C8B-B14F-4D97-AF65-F5344CB8AC3E}">
        <p14:creationId xmlns:p14="http://schemas.microsoft.com/office/powerpoint/2010/main" val="100328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Bibliography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21</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3" name="TextBox 1">
            <a:extLst>
              <a:ext uri="{FF2B5EF4-FFF2-40B4-BE49-F238E27FC236}">
                <a16:creationId xmlns:a16="http://schemas.microsoft.com/office/drawing/2014/main" id="{C1774373-5A89-94D7-27BC-1CA4E5DB0730}"/>
              </a:ext>
            </a:extLst>
          </p:cNvPr>
          <p:cNvSpPr txBox="1">
            <a:spLocks noChangeArrowheads="1"/>
          </p:cNvSpPr>
          <p:nvPr/>
        </p:nvSpPr>
        <p:spPr bwMode="auto">
          <a:xfrm>
            <a:off x="411956" y="1239761"/>
            <a:ext cx="80946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For electronic journal articles and other web sources, </a:t>
            </a:r>
            <a:r>
              <a:rPr lang="en-US" altLang="en-US" sz="1800" b="1">
                <a:solidFill>
                  <a:schemeClr val="tx2">
                    <a:lumMod val="75000"/>
                  </a:schemeClr>
                </a:solidFill>
                <a:latin typeface="Franklin Gothic Book" panose="020B0503020102020204" pitchFamily="34" charset="0"/>
              </a:rPr>
              <a:t>DOIs</a:t>
            </a:r>
            <a:r>
              <a:rPr lang="en-US" altLang="en-US" sz="1800">
                <a:latin typeface="Franklin Gothic Book" panose="020B0503020102020204" pitchFamily="34" charset="0"/>
              </a:rPr>
              <a:t> (Digital Object Identifiers) are preferred to URLs (Uniform resource Locators). </a:t>
            </a:r>
          </a:p>
          <a:p>
            <a:pPr lvl="1" eaLnBrk="1" hangingPunct="1">
              <a:spcBef>
                <a:spcPct val="0"/>
              </a:spcBef>
              <a:buFontTx/>
              <a:buNone/>
            </a:pPr>
            <a:r>
              <a:rPr lang="en-US" altLang="en-US" sz="1800">
                <a:latin typeface="Franklin Gothic Book" panose="020B0503020102020204" pitchFamily="34" charset="0"/>
              </a:rPr>
              <a:t> </a:t>
            </a:r>
            <a:endParaRPr lang="en-US" altLang="ja-JP"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DOIs are to be prefaced with the letters “</a:t>
            </a:r>
            <a:r>
              <a:rPr lang="en-US" altLang="ja-JP" sz="1800" err="1">
                <a:latin typeface="Franklin Gothic Book" panose="020B0503020102020204" pitchFamily="34" charset="0"/>
              </a:rPr>
              <a:t>doi</a:t>
            </a:r>
            <a:r>
              <a:rPr lang="en-US" altLang="ja-JP" sz="1800">
                <a:latin typeface="Franklin Gothic Book" panose="020B0503020102020204" pitchFamily="34" charset="0"/>
              </a:rPr>
              <a:t>” and a colon. </a:t>
            </a:r>
            <a:r>
              <a:rPr lang="en-US" altLang="ja-JP" sz="1800">
                <a:solidFill>
                  <a:schemeClr val="tx2">
                    <a:lumMod val="75000"/>
                  </a:schemeClr>
                </a:solidFill>
                <a:latin typeface="Franklin Gothic Book" panose="020B0503020102020204" pitchFamily="34" charset="0"/>
              </a:rPr>
              <a:t>ex: DOI: 10.1353/art.0.0020</a:t>
            </a:r>
          </a:p>
          <a:p>
            <a:pPr algn="ctr" eaLnBrk="1" hangingPunct="1">
              <a:spcBef>
                <a:spcPct val="0"/>
              </a:spcBef>
              <a:buFontTx/>
              <a:buNone/>
            </a:pPr>
            <a:endParaRPr lang="en-US" altLang="ja-JP" sz="1800">
              <a:solidFill>
                <a:srgbClr val="0070C0"/>
              </a:solidFill>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While DOIs are assigned to journal articles in any medium, you only need to include a DOI if you access the electronic version of the source.</a:t>
            </a:r>
          </a:p>
          <a:p>
            <a:pPr eaLnBrk="1" hangingPunct="1">
              <a:spcBef>
                <a:spcPct val="0"/>
              </a:spcBef>
            </a:pP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If you must use a URL, look for the ‘</a:t>
            </a:r>
            <a:r>
              <a:rPr lang="en-US" altLang="ja-JP" sz="1800">
                <a:latin typeface="Franklin Gothic Book" panose="020B0503020102020204" pitchFamily="34" charset="0"/>
              </a:rPr>
              <a:t>stable’ version assigned by the journal.</a:t>
            </a:r>
            <a:endParaRPr lang="en-US" altLang="en-US" sz="1800">
              <a:latin typeface="Franklin Gothic Book" panose="020B0503020102020204" pitchFamily="34" charset="0"/>
            </a:endParaRPr>
          </a:p>
        </p:txBody>
      </p:sp>
    </p:spTree>
    <p:extLst>
      <p:ext uri="{BB962C8B-B14F-4D97-AF65-F5344CB8AC3E}">
        <p14:creationId xmlns:p14="http://schemas.microsoft.com/office/powerpoint/2010/main" val="280600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Bibliography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22</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238097"/>
            <a:ext cx="8320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1400">
              <a:latin typeface="+mn-lt"/>
            </a:endParaRPr>
          </a:p>
          <a:p>
            <a:pPr eaLnBrk="1" hangingPunct="1"/>
            <a:endParaRPr lang="en-US" altLang="en-US" sz="1400">
              <a:latin typeface="+mn-lt"/>
            </a:endParaRPr>
          </a:p>
        </p:txBody>
      </p:sp>
      <p:sp>
        <p:nvSpPr>
          <p:cNvPr id="3" name="TextBox 1">
            <a:extLst>
              <a:ext uri="{FF2B5EF4-FFF2-40B4-BE49-F238E27FC236}">
                <a16:creationId xmlns:a16="http://schemas.microsoft.com/office/drawing/2014/main" id="{EA20B367-318E-23DD-EA3D-EF1801E145EF}"/>
              </a:ext>
            </a:extLst>
          </p:cNvPr>
          <p:cNvSpPr txBox="1">
            <a:spLocks noChangeArrowheads="1"/>
          </p:cNvSpPr>
          <p:nvPr/>
        </p:nvSpPr>
        <p:spPr bwMode="auto">
          <a:xfrm>
            <a:off x="269082" y="1151717"/>
            <a:ext cx="84629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b="1">
                <a:solidFill>
                  <a:schemeClr val="tx2">
                    <a:lumMod val="75000"/>
                  </a:schemeClr>
                </a:solidFill>
                <a:latin typeface="Franklin Gothic Book" panose="020B0503020102020204" pitchFamily="34" charset="0"/>
              </a:rPr>
              <a:t>No access date is required </a:t>
            </a:r>
            <a:r>
              <a:rPr lang="en-US" altLang="en-US" sz="1800">
                <a:latin typeface="Franklin Gothic Book" panose="020B0503020102020204" pitchFamily="34" charset="0"/>
              </a:rPr>
              <a:t>to be reported for electronic sources. Access dates cannot </a:t>
            </a:r>
            <a:r>
              <a:rPr lang="en-US" altLang="ja-JP" sz="1800">
                <a:latin typeface="Franklin Gothic Book" panose="020B0503020102020204" pitchFamily="34" charset="0"/>
              </a:rPr>
              <a:t>be verified; therefore, only resort to using access dates when the date of publication is unavailable. </a:t>
            </a:r>
          </a:p>
          <a:p>
            <a:pPr lvl="1" eaLnBrk="1" hangingPunct="1">
              <a:spcBef>
                <a:spcPct val="0"/>
              </a:spcBef>
              <a:buFontTx/>
              <a:buNone/>
            </a:pPr>
            <a:endParaRPr lang="en-US" altLang="ja-JP"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If you cannot ascertain the publication date of a </a:t>
            </a:r>
            <a:r>
              <a:rPr lang="en-US" altLang="en-US" sz="1800" i="1">
                <a:latin typeface="Franklin Gothic Book" panose="020B0503020102020204" pitchFamily="34" charset="0"/>
              </a:rPr>
              <a:t>printed </a:t>
            </a:r>
            <a:r>
              <a:rPr lang="en-US" altLang="en-US" sz="1800">
                <a:latin typeface="Franklin Gothic Book" panose="020B0503020102020204" pitchFamily="34" charset="0"/>
              </a:rPr>
              <a:t>work, use the abbreviation </a:t>
            </a:r>
            <a:r>
              <a:rPr lang="en-US" altLang="en-US" sz="1800" b="1">
                <a:solidFill>
                  <a:schemeClr val="tx2">
                    <a:lumMod val="75000"/>
                  </a:schemeClr>
                </a:solidFill>
                <a:latin typeface="Franklin Gothic Book" panose="020B0503020102020204" pitchFamily="34" charset="0"/>
              </a:rPr>
              <a:t>“</a:t>
            </a:r>
            <a:r>
              <a:rPr lang="en-US" altLang="ja-JP" sz="1800" b="1">
                <a:solidFill>
                  <a:schemeClr val="tx2">
                    <a:lumMod val="75000"/>
                  </a:schemeClr>
                </a:solidFill>
                <a:latin typeface="Franklin Gothic Book" panose="020B0503020102020204" pitchFamily="34" charset="0"/>
              </a:rPr>
              <a:t>n.d.”</a:t>
            </a:r>
          </a:p>
          <a:p>
            <a:pPr eaLnBrk="1" hangingPunct="1">
              <a:spcBef>
                <a:spcPct val="0"/>
              </a:spcBef>
            </a:pPr>
            <a:endParaRPr lang="en-US" altLang="en-US" sz="1800">
              <a:latin typeface="+mn-lt"/>
            </a:endParaRPr>
          </a:p>
        </p:txBody>
      </p:sp>
    </p:spTree>
    <p:extLst>
      <p:ext uri="{BB962C8B-B14F-4D97-AF65-F5344CB8AC3E}">
        <p14:creationId xmlns:p14="http://schemas.microsoft.com/office/powerpoint/2010/main" val="2421331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Source Citations: In-Text NB</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23</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1">
            <a:extLst>
              <a:ext uri="{FF2B5EF4-FFF2-40B4-BE49-F238E27FC236}">
                <a16:creationId xmlns:a16="http://schemas.microsoft.com/office/drawing/2014/main" id="{B4478BE4-9FD7-BF7E-341D-3262D781E8F9}"/>
              </a:ext>
            </a:extLst>
          </p:cNvPr>
          <p:cNvSpPr txBox="1">
            <a:spLocks noChangeArrowheads="1"/>
          </p:cNvSpPr>
          <p:nvPr/>
        </p:nvSpPr>
        <p:spPr bwMode="auto">
          <a:xfrm>
            <a:off x="462008" y="1538288"/>
            <a:ext cx="397936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b="1" dirty="0">
                <a:latin typeface="Franklin Gothic Book" panose="020B0503020102020204" pitchFamily="34" charset="0"/>
              </a:rPr>
              <a:t>In-Text Citations:</a:t>
            </a:r>
          </a:p>
          <a:p>
            <a:pPr eaLnBrk="1" hangingPunct="1">
              <a:spcBef>
                <a:spcPct val="0"/>
              </a:spcBef>
            </a:pPr>
            <a:r>
              <a:rPr lang="en-US" altLang="en-US" sz="1800" dirty="0">
                <a:latin typeface="Franklin Gothic Book" panose="020B0503020102020204" pitchFamily="34" charset="0"/>
              </a:rPr>
              <a:t> Each time a source is used in the text, it must be cited by note: footnote or endnote.</a:t>
            </a:r>
          </a:p>
          <a:p>
            <a:pPr lvl="1" eaLnBrk="1" hangingPunct="1">
              <a:spcBef>
                <a:spcPct val="0"/>
              </a:spcBef>
              <a:buFont typeface="Arial" panose="020B0604020202020204" pitchFamily="34" charset="0"/>
              <a:buChar char="•"/>
            </a:pPr>
            <a:r>
              <a:rPr lang="en-US" altLang="en-US" sz="1800" b="1" dirty="0">
                <a:latin typeface="Franklin Gothic Book" panose="020B0503020102020204" pitchFamily="34" charset="0"/>
              </a:rPr>
              <a:t> </a:t>
            </a:r>
            <a:r>
              <a:rPr lang="en-US" altLang="en-US" sz="1800" b="1" dirty="0">
                <a:solidFill>
                  <a:schemeClr val="tx2">
                    <a:lumMod val="75000"/>
                  </a:schemeClr>
                </a:solidFill>
                <a:latin typeface="Franklin Gothic Book" panose="020B0503020102020204" pitchFamily="34" charset="0"/>
              </a:rPr>
              <a:t>Footnotes</a:t>
            </a:r>
            <a:r>
              <a:rPr lang="en-US" altLang="en-US" sz="1800" dirty="0">
                <a:solidFill>
                  <a:srgbClr val="0070C0"/>
                </a:solidFill>
                <a:latin typeface="Franklin Gothic Book" panose="020B0503020102020204" pitchFamily="34" charset="0"/>
              </a:rPr>
              <a:t> </a:t>
            </a:r>
            <a:r>
              <a:rPr lang="en-US" altLang="en-US" sz="1800" dirty="0">
                <a:latin typeface="Franklin Gothic Book" panose="020B0503020102020204" pitchFamily="34" charset="0"/>
              </a:rPr>
              <a:t>appear at the foot (bottom) of the page and are preferred.</a:t>
            </a:r>
          </a:p>
          <a:p>
            <a:pPr lvl="1" eaLnBrk="1" hangingPunct="1">
              <a:spcBef>
                <a:spcPct val="0"/>
              </a:spcBef>
              <a:buFont typeface="Arial" panose="020B0604020202020204" pitchFamily="34" charset="0"/>
              <a:buChar char="•"/>
            </a:pPr>
            <a:r>
              <a:rPr lang="en-US" altLang="en-US" sz="1800" dirty="0">
                <a:latin typeface="Franklin Gothic Book" panose="020B0503020102020204" pitchFamily="34" charset="0"/>
              </a:rPr>
              <a:t> </a:t>
            </a:r>
            <a:r>
              <a:rPr lang="en-US" altLang="en-US" sz="1800" b="1" dirty="0">
                <a:solidFill>
                  <a:schemeClr val="tx2">
                    <a:lumMod val="75000"/>
                  </a:schemeClr>
                </a:solidFill>
                <a:latin typeface="Franklin Gothic Book" panose="020B0503020102020204" pitchFamily="34" charset="0"/>
              </a:rPr>
              <a:t>Endnotes</a:t>
            </a:r>
            <a:r>
              <a:rPr lang="en-US" altLang="en-US" sz="1800" dirty="0">
                <a:solidFill>
                  <a:srgbClr val="0070C0"/>
                </a:solidFill>
                <a:latin typeface="Franklin Gothic Book" panose="020B0503020102020204" pitchFamily="34" charset="0"/>
              </a:rPr>
              <a:t> </a:t>
            </a:r>
            <a:r>
              <a:rPr lang="en-US" altLang="en-US" sz="1800" dirty="0">
                <a:latin typeface="Franklin Gothic Book" panose="020B0503020102020204" pitchFamily="34" charset="0"/>
              </a:rPr>
              <a:t>appear at the end of the paper before the bibliography. </a:t>
            </a:r>
          </a:p>
          <a:p>
            <a:pPr lvl="1" eaLnBrk="1" hangingPunct="1">
              <a:spcBef>
                <a:spcPct val="0"/>
              </a:spcBef>
              <a:buFontTx/>
              <a:buNone/>
            </a:pPr>
            <a:r>
              <a:rPr lang="en-US" altLang="en-US" sz="1800" dirty="0">
                <a:latin typeface="Franklin Gothic Book" panose="020B0503020102020204" pitchFamily="34" charset="0"/>
              </a:rPr>
              <a:t>(Endnotes are useful when footnotes have become exorbitant.)</a:t>
            </a:r>
          </a:p>
        </p:txBody>
      </p:sp>
      <p:pic>
        <p:nvPicPr>
          <p:cNvPr id="6" name="Picture 5" descr="A screenshot of a document&#10;&#10;AI-generated content may be incorrect.">
            <a:extLst>
              <a:ext uri="{FF2B5EF4-FFF2-40B4-BE49-F238E27FC236}">
                <a16:creationId xmlns:a16="http://schemas.microsoft.com/office/drawing/2014/main" id="{1E6C762C-EBF7-08D5-4101-BC79DB586B73}"/>
              </a:ext>
            </a:extLst>
          </p:cNvPr>
          <p:cNvPicPr>
            <a:picLocks noChangeAspect="1"/>
          </p:cNvPicPr>
          <p:nvPr/>
        </p:nvPicPr>
        <p:blipFill>
          <a:blip r:embed="rId4"/>
          <a:stretch>
            <a:fillRect/>
          </a:stretch>
        </p:blipFill>
        <p:spPr>
          <a:xfrm>
            <a:off x="4702631" y="938758"/>
            <a:ext cx="4233573" cy="2859691"/>
          </a:xfrm>
          <a:prstGeom prst="rect">
            <a:avLst/>
          </a:prstGeom>
          <a:ln w="12700">
            <a:solidFill>
              <a:schemeClr val="tx2">
                <a:lumMod val="75000"/>
              </a:schemeClr>
            </a:solidFill>
          </a:ln>
        </p:spPr>
      </p:pic>
      <p:pic>
        <p:nvPicPr>
          <p:cNvPr id="11" name="Picture 10" descr="A close up of a paper&#10;&#10;AI-generated content may be incorrect.">
            <a:extLst>
              <a:ext uri="{FF2B5EF4-FFF2-40B4-BE49-F238E27FC236}">
                <a16:creationId xmlns:a16="http://schemas.microsoft.com/office/drawing/2014/main" id="{C0D067BF-7426-6663-29E8-6B30FC5C4FD8}"/>
              </a:ext>
            </a:extLst>
          </p:cNvPr>
          <p:cNvPicPr>
            <a:picLocks noChangeAspect="1"/>
          </p:cNvPicPr>
          <p:nvPr/>
        </p:nvPicPr>
        <p:blipFill>
          <a:blip r:embed="rId5"/>
          <a:stretch>
            <a:fillRect/>
          </a:stretch>
        </p:blipFill>
        <p:spPr>
          <a:xfrm>
            <a:off x="4702631" y="3942558"/>
            <a:ext cx="3468063" cy="2736540"/>
          </a:xfrm>
          <a:prstGeom prst="rect">
            <a:avLst/>
          </a:prstGeom>
          <a:ln w="12700">
            <a:solidFill>
              <a:schemeClr val="tx2">
                <a:lumMod val="75000"/>
              </a:schemeClr>
            </a:solidFill>
          </a:ln>
        </p:spPr>
      </p:pic>
    </p:spTree>
    <p:extLst>
      <p:ext uri="{BB962C8B-B14F-4D97-AF65-F5344CB8AC3E}">
        <p14:creationId xmlns:p14="http://schemas.microsoft.com/office/powerpoint/2010/main" val="2991272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In-Text NB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24</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7F30543E-36DE-53DB-46B5-8801D3C327A0}"/>
              </a:ext>
            </a:extLst>
          </p:cNvPr>
          <p:cNvSpPr txBox="1">
            <a:spLocks noChangeArrowheads="1"/>
          </p:cNvSpPr>
          <p:nvPr/>
        </p:nvSpPr>
        <p:spPr bwMode="auto">
          <a:xfrm>
            <a:off x="462008" y="1362926"/>
            <a:ext cx="80359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b="1">
                <a:latin typeface="Franklin Gothic Book" panose="020B0503020102020204" pitchFamily="34" charset="0"/>
              </a:rPr>
              <a:t>In-Text Citations:</a:t>
            </a:r>
          </a:p>
          <a:p>
            <a:pPr eaLnBrk="1" hangingPunct="1">
              <a:spcBef>
                <a:spcPct val="0"/>
              </a:spcBef>
              <a:buFontTx/>
              <a:buNone/>
            </a:pPr>
            <a:r>
              <a:rPr lang="en-US" altLang="en-US" sz="1800">
                <a:latin typeface="Franklin Gothic Book" panose="020B0503020102020204" pitchFamily="34" charset="0"/>
              </a:rPr>
              <a:t>A </a:t>
            </a:r>
            <a:r>
              <a:rPr lang="en-US" altLang="en-US" sz="1800" b="1">
                <a:solidFill>
                  <a:schemeClr val="tx2">
                    <a:lumMod val="75000"/>
                  </a:schemeClr>
                </a:solidFill>
                <a:latin typeface="Franklin Gothic Book" panose="020B0503020102020204" pitchFamily="34" charset="0"/>
              </a:rPr>
              <a:t>combination</a:t>
            </a:r>
            <a:r>
              <a:rPr lang="en-US" altLang="en-US" sz="1800">
                <a:solidFill>
                  <a:srgbClr val="0070C0"/>
                </a:solidFill>
                <a:latin typeface="Franklin Gothic Book" panose="020B0503020102020204" pitchFamily="34" charset="0"/>
              </a:rPr>
              <a:t> </a:t>
            </a:r>
            <a:r>
              <a:rPr lang="en-US" altLang="en-US" sz="1800">
                <a:latin typeface="Franklin Gothic Book" panose="020B0503020102020204" pitchFamily="34" charset="0"/>
              </a:rPr>
              <a:t>of footnotes and endnotes and even author-date style can be used:</a:t>
            </a:r>
            <a:br>
              <a:rPr lang="en-US" altLang="en-US" sz="1800">
                <a:latin typeface="Franklin Gothic Book" panose="020B0503020102020204" pitchFamily="34" charset="0"/>
              </a:rPr>
            </a:br>
            <a:endParaRPr lang="en-US" altLang="en-US" sz="1800">
              <a:latin typeface="Franklin Gothic Book" panose="020B0503020102020204" pitchFamily="34" charset="0"/>
            </a:endParaRPr>
          </a:p>
          <a:p>
            <a:pPr lvl="1" eaLnBrk="1" hangingPunct="1">
              <a:spcBef>
                <a:spcPct val="0"/>
              </a:spcBef>
              <a:buFont typeface="Arial" panose="020B0604020202020204" pitchFamily="34" charset="0"/>
              <a:buChar char="•"/>
            </a:pPr>
            <a:r>
              <a:rPr lang="en-US" altLang="en-US" sz="1800">
                <a:latin typeface="Franklin Gothic Book" panose="020B0503020102020204" pitchFamily="34" charset="0"/>
              </a:rPr>
              <a:t> Use footnotes for substantive commentary and cite sources with endnotes.</a:t>
            </a:r>
            <a:br>
              <a:rPr lang="en-US" altLang="en-US" sz="1800">
                <a:latin typeface="Franklin Gothic Book" panose="020B0503020102020204" pitchFamily="34" charset="0"/>
              </a:rPr>
            </a:br>
            <a:endParaRPr lang="en-US" altLang="en-US" sz="1800">
              <a:latin typeface="Franklin Gothic Book" panose="020B0503020102020204" pitchFamily="34" charset="0"/>
            </a:endParaRPr>
          </a:p>
          <a:p>
            <a:pPr lvl="1" eaLnBrk="1" hangingPunct="1">
              <a:spcBef>
                <a:spcPct val="0"/>
              </a:spcBef>
              <a:buFont typeface="Arial" panose="020B0604020202020204" pitchFamily="34" charset="0"/>
              <a:buChar char="•"/>
            </a:pPr>
            <a:r>
              <a:rPr lang="en-US" altLang="en-US" sz="1800">
                <a:latin typeface="Franklin Gothic Book" panose="020B0503020102020204" pitchFamily="34" charset="0"/>
              </a:rPr>
              <a:t> Use footnotes for substantive commentary and cite sources with author-date parenthetical style.</a:t>
            </a:r>
          </a:p>
        </p:txBody>
      </p:sp>
    </p:spTree>
    <p:extLst>
      <p:ext uri="{BB962C8B-B14F-4D97-AF65-F5344CB8AC3E}">
        <p14:creationId xmlns:p14="http://schemas.microsoft.com/office/powerpoint/2010/main" val="3587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7" y="255494"/>
            <a:ext cx="7532066" cy="683264"/>
          </a:xfrm>
        </p:spPr>
        <p:txBody>
          <a:bodyPr/>
          <a:lstStyle/>
          <a:p>
            <a:r>
              <a:rPr lang="en-US" sz="4800"/>
              <a:t>Source Citations: In-Text NB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25</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5F3712B5-B349-0C8C-F083-D19EA860E262}"/>
              </a:ext>
            </a:extLst>
          </p:cNvPr>
          <p:cNvSpPr txBox="1">
            <a:spLocks noChangeArrowheads="1"/>
          </p:cNvSpPr>
          <p:nvPr/>
        </p:nvSpPr>
        <p:spPr bwMode="auto">
          <a:xfrm>
            <a:off x="462007" y="1583962"/>
            <a:ext cx="83185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2000" b="1">
                <a:latin typeface="Franklin Gothic Book" panose="020B0503020102020204" pitchFamily="34" charset="0"/>
              </a:rPr>
              <a:t>Formatting notes:</a:t>
            </a:r>
          </a:p>
          <a:p>
            <a:pPr eaLnBrk="1" hangingPunct="1">
              <a:spcBef>
                <a:spcPct val="0"/>
              </a:spcBef>
            </a:pPr>
            <a:r>
              <a:rPr lang="en-US" altLang="en-US" sz="1800">
                <a:latin typeface="Franklin Gothic Book" panose="020B0503020102020204" pitchFamily="34" charset="0"/>
              </a:rPr>
              <a:t> Place note numbers </a:t>
            </a:r>
            <a:r>
              <a:rPr lang="en-US" altLang="en-US" sz="1800" b="1">
                <a:solidFill>
                  <a:schemeClr val="tx2">
                    <a:lumMod val="75000"/>
                  </a:schemeClr>
                </a:solidFill>
                <a:latin typeface="Franklin Gothic Book" panose="020B0503020102020204" pitchFamily="34" charset="0"/>
              </a:rPr>
              <a:t>at the end</a:t>
            </a:r>
            <a:r>
              <a:rPr lang="en-US" altLang="en-US" sz="1800">
                <a:solidFill>
                  <a:schemeClr val="tx2">
                    <a:lumMod val="75000"/>
                  </a:schemeClr>
                </a:solidFill>
                <a:latin typeface="Franklin Gothic Book" panose="020B0503020102020204" pitchFamily="34" charset="0"/>
              </a:rPr>
              <a:t> </a:t>
            </a:r>
            <a:r>
              <a:rPr lang="en-US" altLang="en-US" sz="1800">
                <a:latin typeface="Franklin Gothic Book" panose="020B0503020102020204" pitchFamily="34" charset="0"/>
              </a:rPr>
              <a:t>of the clause or sentence to which they refer. (After any and all punctuation except the dash.)</a:t>
            </a:r>
            <a:br>
              <a:rPr lang="en-US" altLang="en-US" sz="1800">
                <a:latin typeface="Franklin Gothic Book" panose="020B0503020102020204" pitchFamily="34" charset="0"/>
              </a:rPr>
            </a:b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 Begin note numbers with </a:t>
            </a:r>
            <a:r>
              <a:rPr lang="en-US" altLang="en-US" sz="1800" b="1">
                <a:solidFill>
                  <a:schemeClr val="tx2">
                    <a:lumMod val="75000"/>
                  </a:schemeClr>
                </a:solidFill>
                <a:latin typeface="Franklin Gothic Book" panose="020B0503020102020204" pitchFamily="34" charset="0"/>
              </a:rPr>
              <a:t>“</a:t>
            </a:r>
            <a:r>
              <a:rPr lang="en-US" altLang="ja-JP" sz="1800" b="1">
                <a:solidFill>
                  <a:schemeClr val="tx2">
                    <a:lumMod val="75000"/>
                  </a:schemeClr>
                </a:solidFill>
                <a:latin typeface="Franklin Gothic Book" panose="020B0503020102020204" pitchFamily="34" charset="0"/>
              </a:rPr>
              <a:t>1” </a:t>
            </a:r>
            <a:r>
              <a:rPr lang="en-US" altLang="ja-JP" sz="1800">
                <a:latin typeface="Franklin Gothic Book" panose="020B0503020102020204" pitchFamily="34" charset="0"/>
              </a:rPr>
              <a:t>and follow consecutively throughout the paper.</a:t>
            </a:r>
            <a:br>
              <a:rPr lang="en-US" altLang="ja-JP" sz="1800">
                <a:latin typeface="Franklin Gothic Book" panose="020B0503020102020204" pitchFamily="34" charset="0"/>
              </a:rPr>
            </a:br>
            <a:endParaRPr lang="en-US" altLang="ja-JP"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 Note reference numbers are set as superior (</a:t>
            </a:r>
            <a:r>
              <a:rPr lang="en-US" altLang="en-US" sz="1800" b="1">
                <a:solidFill>
                  <a:schemeClr val="tx2">
                    <a:lumMod val="75000"/>
                  </a:schemeClr>
                </a:solidFill>
                <a:latin typeface="Franklin Gothic Book" panose="020B0503020102020204" pitchFamily="34" charset="0"/>
              </a:rPr>
              <a:t>superscript</a:t>
            </a:r>
            <a:r>
              <a:rPr lang="en-US" altLang="en-US" sz="1800">
                <a:latin typeface="Franklin Gothic Book" panose="020B0503020102020204" pitchFamily="34" charset="0"/>
              </a:rPr>
              <a:t>) numbers in the text. </a:t>
            </a:r>
          </a:p>
        </p:txBody>
      </p:sp>
      <p:pic>
        <p:nvPicPr>
          <p:cNvPr id="4" name="Picture 3">
            <a:extLst>
              <a:ext uri="{FF2B5EF4-FFF2-40B4-BE49-F238E27FC236}">
                <a16:creationId xmlns:a16="http://schemas.microsoft.com/office/drawing/2014/main" id="{6C62F91B-448E-D85D-F14E-51D776D176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181" y="4075992"/>
            <a:ext cx="6337637" cy="15540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13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In-Text NB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26</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4"/>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E59B09F6-3AEB-8596-2FD0-AD7FC1E422D2}"/>
              </a:ext>
            </a:extLst>
          </p:cNvPr>
          <p:cNvSpPr txBox="1">
            <a:spLocks noChangeArrowheads="1"/>
          </p:cNvSpPr>
          <p:nvPr/>
        </p:nvSpPr>
        <p:spPr bwMode="auto">
          <a:xfrm>
            <a:off x="462008" y="1463630"/>
            <a:ext cx="803275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a:latin typeface="Franklin Gothic Book" panose="020B0503020102020204" pitchFamily="34" charset="0"/>
              </a:rPr>
              <a:t>A complete “</a:t>
            </a:r>
            <a:r>
              <a:rPr lang="en-US" altLang="ja-JP" sz="1800">
                <a:latin typeface="Franklin Gothic Book" panose="020B0503020102020204" pitchFamily="34" charset="0"/>
              </a:rPr>
              <a:t>note” citation for a book, which corresponds to a slightly differently formatted bibliography entry, would look like this:</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buFontTx/>
              <a:buNone/>
            </a:pPr>
            <a:r>
              <a:rPr lang="en-US" altLang="en-US" sz="1800">
                <a:latin typeface="Franklin Gothic Book" panose="020B0503020102020204" pitchFamily="34" charset="0"/>
              </a:rPr>
              <a:t>	</a:t>
            </a:r>
            <a:r>
              <a:rPr lang="en-US" altLang="en-US" sz="1800">
                <a:solidFill>
                  <a:schemeClr val="tx2">
                    <a:lumMod val="75000"/>
                  </a:schemeClr>
                </a:solidFill>
                <a:latin typeface="Franklin Gothic Book" panose="020B0503020102020204" pitchFamily="34" charset="0"/>
              </a:rPr>
              <a:t>1. Jodi Dean, </a:t>
            </a:r>
            <a:r>
              <a:rPr lang="en-US" altLang="en-US" sz="1800" i="1">
                <a:solidFill>
                  <a:schemeClr val="tx2">
                    <a:lumMod val="75000"/>
                  </a:schemeClr>
                </a:solidFill>
                <a:latin typeface="Franklin Gothic Book" panose="020B0503020102020204" pitchFamily="34" charset="0"/>
              </a:rPr>
              <a:t>Democracy and Other Neoliberal Fantasies: Communicative Capitalism and Left Politics </a:t>
            </a:r>
            <a:r>
              <a:rPr lang="en-US" altLang="en-US" sz="1800">
                <a:solidFill>
                  <a:schemeClr val="tx2">
                    <a:lumMod val="75000"/>
                  </a:schemeClr>
                </a:solidFill>
                <a:latin typeface="Franklin Gothic Book" panose="020B0503020102020204" pitchFamily="34" charset="0"/>
              </a:rPr>
              <a:t>(Durham: Duke University Press, 2009), 30.  </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buFontTx/>
              <a:buNone/>
            </a:pPr>
            <a:r>
              <a:rPr lang="en-US" altLang="en-US" sz="1800">
                <a:latin typeface="Franklin Gothic Book" panose="020B0503020102020204" pitchFamily="34" charset="0"/>
              </a:rPr>
              <a:t>Subsequent note citations can and should be shortened, using the author’s last name and a shortened version of the title.</a:t>
            </a:r>
            <a:r>
              <a:rPr lang="en-US" altLang="ja-JP" sz="1800">
                <a:latin typeface="Franklin Gothic Book" panose="020B0503020102020204" pitchFamily="34" charset="0"/>
              </a:rPr>
              <a:t> </a:t>
            </a:r>
            <a:r>
              <a:rPr lang="en-US" altLang="en-US" sz="1800">
                <a:latin typeface="Franklin Gothic Book" panose="020B0503020102020204" pitchFamily="34" charset="0"/>
              </a:rPr>
              <a:t>Subsequent citations of Dean would be shortened to: </a:t>
            </a:r>
          </a:p>
          <a:p>
            <a:pPr lvl="1" eaLnBrk="1" hangingPunct="1">
              <a:spcBef>
                <a:spcPct val="0"/>
              </a:spcBef>
              <a:buFontTx/>
              <a:buNone/>
            </a:pPr>
            <a:endParaRPr lang="en-US" altLang="en-US" sz="1800">
              <a:latin typeface="Franklin Gothic Book" panose="020B0503020102020204" pitchFamily="34" charset="0"/>
            </a:endParaRPr>
          </a:p>
          <a:p>
            <a:pPr lvl="1" eaLnBrk="1" hangingPunct="1">
              <a:spcBef>
                <a:spcPct val="0"/>
              </a:spcBef>
              <a:buFontTx/>
              <a:buNone/>
            </a:pPr>
            <a:r>
              <a:rPr lang="en-US" altLang="en-US" sz="1800">
                <a:solidFill>
                  <a:schemeClr val="tx2">
                    <a:lumMod val="75000"/>
                  </a:schemeClr>
                </a:solidFill>
                <a:latin typeface="Franklin Gothic Book" panose="020B0503020102020204" pitchFamily="34" charset="0"/>
              </a:rPr>
              <a:t>2. Dean, </a:t>
            </a:r>
            <a:r>
              <a:rPr lang="en-US" altLang="en-US" sz="1800" i="1">
                <a:solidFill>
                  <a:schemeClr val="tx2">
                    <a:lumMod val="75000"/>
                  </a:schemeClr>
                </a:solidFill>
                <a:latin typeface="Franklin Gothic Book" panose="020B0503020102020204" pitchFamily="34" charset="0"/>
              </a:rPr>
              <a:t>Democracy and Other Neoliberal Fantasies</a:t>
            </a:r>
            <a:r>
              <a:rPr lang="en-US" altLang="en-US" sz="1800">
                <a:solidFill>
                  <a:schemeClr val="tx2">
                    <a:lumMod val="75000"/>
                  </a:schemeClr>
                </a:solidFill>
                <a:latin typeface="Franklin Gothic Book" panose="020B0503020102020204" pitchFamily="34" charset="0"/>
              </a:rPr>
              <a:t>, 30.</a:t>
            </a:r>
          </a:p>
        </p:txBody>
      </p:sp>
    </p:spTree>
    <p:extLst>
      <p:ext uri="{BB962C8B-B14F-4D97-AF65-F5344CB8AC3E}">
        <p14:creationId xmlns:p14="http://schemas.microsoft.com/office/powerpoint/2010/main" val="126953813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Source Citations: In-Text NB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27</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453927"/>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1ED7D61F-557D-9095-C9CD-5AB841DEFC41}"/>
              </a:ext>
            </a:extLst>
          </p:cNvPr>
          <p:cNvSpPr txBox="1">
            <a:spLocks noChangeArrowheads="1"/>
          </p:cNvSpPr>
          <p:nvPr/>
        </p:nvSpPr>
        <p:spPr bwMode="auto">
          <a:xfrm>
            <a:off x="462008" y="1500956"/>
            <a:ext cx="78216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a:latin typeface="Franklin Gothic Book" panose="020B0503020102020204" pitchFamily="34" charset="0"/>
              </a:rPr>
              <a:t>The first line of a footnote is indented .5” </a:t>
            </a:r>
            <a:r>
              <a:rPr lang="en-US" altLang="ja-JP" sz="1800">
                <a:latin typeface="Franklin Gothic Book" panose="020B0503020102020204" pitchFamily="34" charset="0"/>
              </a:rPr>
              <a:t>from the left margin. </a:t>
            </a:r>
            <a:r>
              <a:rPr lang="en-US" altLang="en-US" sz="1800">
                <a:latin typeface="Franklin Gothic Book" panose="020B0503020102020204" pitchFamily="34" charset="0"/>
              </a:rPr>
              <a:t>Subsequent lines, within a note, should be formatted flush left. </a:t>
            </a:r>
          </a:p>
          <a:p>
            <a:pPr eaLnBrk="1" hangingPunct="1">
              <a:spcBef>
                <a:spcPct val="0"/>
              </a:spcBef>
              <a:buFontTx/>
              <a:buNone/>
            </a:pPr>
            <a:br>
              <a:rPr lang="en-US" altLang="en-US" sz="1800">
                <a:latin typeface="Franklin Gothic Book" panose="020B0503020102020204" pitchFamily="34" charset="0"/>
              </a:rPr>
            </a:br>
            <a:r>
              <a:rPr lang="en-US" altLang="en-US" sz="1800">
                <a:latin typeface="Franklin Gothic Book" panose="020B0503020102020204" pitchFamily="34" charset="0"/>
              </a:rPr>
              <a:t>Leave an extra </a:t>
            </a:r>
            <a:br>
              <a:rPr lang="en-US" altLang="en-US" sz="1800">
                <a:latin typeface="Franklin Gothic Book" panose="020B0503020102020204" pitchFamily="34" charset="0"/>
              </a:rPr>
            </a:br>
            <a:r>
              <a:rPr lang="en-US" altLang="en-US" sz="1800">
                <a:latin typeface="Franklin Gothic Book" panose="020B0503020102020204" pitchFamily="34" charset="0"/>
              </a:rPr>
              <a:t>line space </a:t>
            </a:r>
            <a:br>
              <a:rPr lang="en-US" altLang="en-US" sz="1800">
                <a:latin typeface="Franklin Gothic Book" panose="020B0503020102020204" pitchFamily="34" charset="0"/>
              </a:rPr>
            </a:br>
            <a:r>
              <a:rPr lang="en-US" altLang="en-US" sz="1800">
                <a:latin typeface="Franklin Gothic Book" panose="020B0503020102020204" pitchFamily="34" charset="0"/>
              </a:rPr>
              <a:t>between notes.</a:t>
            </a:r>
          </a:p>
        </p:txBody>
      </p:sp>
      <p:pic>
        <p:nvPicPr>
          <p:cNvPr id="4" name="Picture 3" descr="ChicagoSampleNotesBibFebruary2011.pdf - Adobe Reader">
            <a:extLst>
              <a:ext uri="{FF2B5EF4-FFF2-40B4-BE49-F238E27FC236}">
                <a16:creationId xmlns:a16="http://schemas.microsoft.com/office/drawing/2014/main" id="{5FE31E80-395C-A039-0AA0-0E5E363E7FCB}"/>
              </a:ext>
            </a:extLst>
          </p:cNvPr>
          <p:cNvPicPr>
            <a:picLocks noChangeAspect="1"/>
          </p:cNvPicPr>
          <p:nvPr/>
        </p:nvPicPr>
        <p:blipFill>
          <a:blip r:embed="rId4">
            <a:extLst>
              <a:ext uri="{28A0092B-C50C-407E-A947-70E740481C1C}">
                <a14:useLocalDpi xmlns:a14="http://schemas.microsoft.com/office/drawing/2010/main" val="0"/>
              </a:ext>
            </a:extLst>
          </a:blip>
          <a:srcRect l="31860" t="50974" r="31512" b="9932"/>
          <a:stretch>
            <a:fillRect/>
          </a:stretch>
        </p:blipFill>
        <p:spPr bwMode="auto">
          <a:xfrm>
            <a:off x="3169039" y="2626111"/>
            <a:ext cx="5244335" cy="30126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71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7559774" cy="683264"/>
          </a:xfrm>
        </p:spPr>
        <p:txBody>
          <a:bodyPr/>
          <a:lstStyle/>
          <a:p>
            <a:r>
              <a:rPr lang="en-US" sz="4800"/>
              <a:t>Source Citations: In-Text NB (cont.)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28</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2" name="TextBox 1">
            <a:extLst>
              <a:ext uri="{FF2B5EF4-FFF2-40B4-BE49-F238E27FC236}">
                <a16:creationId xmlns:a16="http://schemas.microsoft.com/office/drawing/2014/main" id="{B2B435B7-4F78-DA86-6482-9A4CD56F4428}"/>
              </a:ext>
            </a:extLst>
          </p:cNvPr>
          <p:cNvSpPr txBox="1">
            <a:spLocks noChangeArrowheads="1"/>
          </p:cNvSpPr>
          <p:nvPr/>
        </p:nvSpPr>
        <p:spPr bwMode="auto">
          <a:xfrm>
            <a:off x="462008" y="1421584"/>
            <a:ext cx="77993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dirty="0">
                <a:latin typeface="Franklin Gothic Book" panose="020B0503020102020204" pitchFamily="34" charset="0"/>
              </a:rPr>
              <a:t>When an editor’s or translator’s name appears in addition to an author’</a:t>
            </a:r>
            <a:r>
              <a:rPr lang="en-US" altLang="ja-JP" sz="1800" dirty="0">
                <a:latin typeface="Franklin Gothic Book" panose="020B0503020102020204" pitchFamily="34" charset="0"/>
              </a:rPr>
              <a:t>s, the former appears </a:t>
            </a:r>
            <a:r>
              <a:rPr lang="en-US" altLang="ja-JP" sz="1800" i="1" dirty="0">
                <a:latin typeface="Franklin Gothic Book" panose="020B0503020102020204" pitchFamily="34" charset="0"/>
              </a:rPr>
              <a:t>after</a:t>
            </a:r>
            <a:r>
              <a:rPr lang="en-US" altLang="ja-JP" sz="1800" dirty="0">
                <a:latin typeface="Franklin Gothic Book" panose="020B0503020102020204" pitchFamily="34" charset="0"/>
              </a:rPr>
              <a:t> the latter in notes and in the bibliography. </a:t>
            </a:r>
          </a:p>
          <a:p>
            <a:pPr eaLnBrk="1" hangingPunct="1">
              <a:spcBef>
                <a:spcPct val="0"/>
              </a:spcBef>
              <a:buFontTx/>
              <a:buNone/>
            </a:pPr>
            <a:endParaRPr lang="en-US" altLang="en-US" sz="1800" dirty="0">
              <a:latin typeface="Franklin Gothic Book" panose="020B0503020102020204" pitchFamily="34" charset="0"/>
            </a:endParaRPr>
          </a:p>
          <a:p>
            <a:pPr eaLnBrk="1" hangingPunct="1">
              <a:spcBef>
                <a:spcPct val="0"/>
              </a:spcBef>
              <a:buFontTx/>
              <a:buNone/>
            </a:pPr>
            <a:r>
              <a:rPr lang="en-US" altLang="en-US" sz="1800" dirty="0">
                <a:latin typeface="Franklin Gothic Book" panose="020B0503020102020204" pitchFamily="34" charset="0"/>
              </a:rPr>
              <a:t>Bibliographic “</a:t>
            </a:r>
            <a:r>
              <a:rPr lang="en-US" altLang="ja-JP" sz="1800" dirty="0">
                <a:latin typeface="Franklin Gothic Book" panose="020B0503020102020204" pitchFamily="34" charset="0"/>
              </a:rPr>
              <a:t>Edited by” or “Translated by” should be shortened to “Ed.” and “Trans.” in notes. </a:t>
            </a:r>
          </a:p>
          <a:p>
            <a:pPr lvl="1" eaLnBrk="1" hangingPunct="1">
              <a:spcBef>
                <a:spcPct val="0"/>
              </a:spcBef>
              <a:buFontTx/>
              <a:buNone/>
            </a:pPr>
            <a:r>
              <a:rPr lang="en-US" altLang="en-US" sz="1800" dirty="0">
                <a:latin typeface="Franklin Gothic Book" panose="020B0503020102020204" pitchFamily="34" charset="0"/>
              </a:rPr>
              <a:t>Plural forms, such as “E</a:t>
            </a:r>
            <a:r>
              <a:rPr lang="en-US" altLang="ja-JP" sz="1800" dirty="0">
                <a:latin typeface="Franklin Gothic Book" panose="020B0503020102020204" pitchFamily="34" charset="0"/>
              </a:rPr>
              <a:t>ds.,” are never used. </a:t>
            </a:r>
          </a:p>
          <a:p>
            <a:pPr lvl="1" eaLnBrk="1" hangingPunct="1">
              <a:spcBef>
                <a:spcPct val="0"/>
              </a:spcBef>
              <a:buFontTx/>
              <a:buNone/>
            </a:pPr>
            <a:endParaRPr lang="en-US" altLang="en-US" sz="1800" dirty="0">
              <a:latin typeface="Franklin Gothic Book" panose="020B0503020102020204" pitchFamily="34" charset="0"/>
            </a:endParaRPr>
          </a:p>
          <a:p>
            <a:pPr eaLnBrk="1" hangingPunct="1">
              <a:spcBef>
                <a:spcPct val="0"/>
              </a:spcBef>
              <a:buFontTx/>
              <a:buNone/>
            </a:pPr>
            <a:r>
              <a:rPr lang="en-US" altLang="en-US" sz="1800" b="1" dirty="0">
                <a:solidFill>
                  <a:schemeClr val="tx2">
                    <a:lumMod val="75000"/>
                  </a:schemeClr>
                </a:solidFill>
                <a:latin typeface="Franklin Gothic Book" panose="020B0503020102020204" pitchFamily="34" charset="0"/>
              </a:rPr>
              <a:t>Ex. </a:t>
            </a:r>
          </a:p>
          <a:p>
            <a:pPr eaLnBrk="1" hangingPunct="1">
              <a:spcBef>
                <a:spcPct val="0"/>
              </a:spcBef>
              <a:buFontTx/>
              <a:buNone/>
            </a:pPr>
            <a:r>
              <a:rPr lang="en-US" altLang="en-US" sz="1800" dirty="0">
                <a:solidFill>
                  <a:schemeClr val="tx2">
                    <a:lumMod val="75000"/>
                  </a:schemeClr>
                </a:solidFill>
                <a:latin typeface="Franklin Gothic Book" panose="020B0503020102020204" pitchFamily="34" charset="0"/>
              </a:rPr>
              <a:t>6. Immanuel Kant, “</a:t>
            </a:r>
            <a:r>
              <a:rPr lang="en-US" altLang="ja-JP" sz="1800" dirty="0">
                <a:solidFill>
                  <a:schemeClr val="tx2">
                    <a:lumMod val="75000"/>
                  </a:schemeClr>
                </a:solidFill>
                <a:latin typeface="Franklin Gothic Book" panose="020B0503020102020204" pitchFamily="34" charset="0"/>
              </a:rPr>
              <a:t>An Answer to the Question: What is Enlightenment?” in </a:t>
            </a:r>
            <a:r>
              <a:rPr lang="en-US" altLang="ja-JP" sz="1800" i="1" dirty="0">
                <a:solidFill>
                  <a:schemeClr val="tx2">
                    <a:lumMod val="75000"/>
                  </a:schemeClr>
                </a:solidFill>
                <a:latin typeface="Franklin Gothic Book" panose="020B0503020102020204" pitchFamily="34" charset="0"/>
              </a:rPr>
              <a:t>Perpetual Peace and Other Essays</a:t>
            </a:r>
            <a:r>
              <a:rPr lang="en-US" altLang="ja-JP" sz="1800" dirty="0">
                <a:solidFill>
                  <a:schemeClr val="tx2">
                    <a:lumMod val="75000"/>
                  </a:schemeClr>
                </a:solidFill>
                <a:latin typeface="Franklin Gothic Book" panose="020B0503020102020204" pitchFamily="34" charset="0"/>
              </a:rPr>
              <a:t>, trans. Ted Humphrey (1784; </a:t>
            </a:r>
            <a:r>
              <a:rPr lang="en-US" altLang="ja-JP" sz="1800" dirty="0" err="1">
                <a:solidFill>
                  <a:schemeClr val="tx2">
                    <a:lumMod val="75000"/>
                  </a:schemeClr>
                </a:solidFill>
                <a:latin typeface="Franklin Gothic Book" panose="020B0503020102020204" pitchFamily="34" charset="0"/>
              </a:rPr>
              <a:t>repr</a:t>
            </a:r>
            <a:r>
              <a:rPr lang="en-US" altLang="ja-JP" sz="1800" dirty="0">
                <a:solidFill>
                  <a:schemeClr val="tx2">
                    <a:lumMod val="75000"/>
                  </a:schemeClr>
                </a:solidFill>
                <a:latin typeface="Franklin Gothic Book" panose="020B0503020102020204" pitchFamily="34" charset="0"/>
              </a:rPr>
              <a:t>., Indianapolis: Hackett, 1983), 41. </a:t>
            </a:r>
          </a:p>
          <a:p>
            <a:pPr lvl="1" eaLnBrk="1" hangingPunct="1">
              <a:spcBef>
                <a:spcPct val="0"/>
              </a:spcBef>
              <a:buFontTx/>
              <a:buNone/>
            </a:pPr>
            <a:endParaRPr lang="en-US" altLang="en-US" sz="1800" b="1" dirty="0">
              <a:latin typeface="+mn-lt"/>
            </a:endParaRPr>
          </a:p>
        </p:txBody>
      </p:sp>
    </p:spTree>
    <p:extLst>
      <p:ext uri="{BB962C8B-B14F-4D97-AF65-F5344CB8AC3E}">
        <p14:creationId xmlns:p14="http://schemas.microsoft.com/office/powerpoint/2010/main" val="2518675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8464848" cy="683264"/>
          </a:xfrm>
        </p:spPr>
        <p:txBody>
          <a:bodyPr/>
          <a:lstStyle/>
          <a:p>
            <a:r>
              <a:rPr lang="en-US" sz="4800">
                <a:latin typeface="Acumin Pro ExtraCondensed"/>
              </a:rPr>
              <a:t>Source Citations: In-Text NB (cont.)</a:t>
            </a:r>
            <a:endParaRPr lang="en-US" sz="4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29</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2" name="TextBox 1">
            <a:extLst>
              <a:ext uri="{FF2B5EF4-FFF2-40B4-BE49-F238E27FC236}">
                <a16:creationId xmlns:a16="http://schemas.microsoft.com/office/drawing/2014/main" id="{732C9438-B7E8-D23B-4F8A-5A9A595D6753}"/>
              </a:ext>
            </a:extLst>
          </p:cNvPr>
          <p:cNvSpPr txBox="1">
            <a:spLocks noChangeArrowheads="1"/>
          </p:cNvSpPr>
          <p:nvPr/>
        </p:nvSpPr>
        <p:spPr bwMode="auto">
          <a:xfrm>
            <a:off x="462008" y="1434737"/>
            <a:ext cx="79422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pPr>
            <a:r>
              <a:rPr lang="en-US" altLang="en-US" sz="1800">
                <a:latin typeface="Franklin Gothic Book" panose="020B0503020102020204" pitchFamily="34" charset="0"/>
              </a:rPr>
              <a:t>When a note contains both source documentation and commentary, the commentary should follow the documentation. </a:t>
            </a:r>
            <a:br>
              <a:rPr lang="en-US" altLang="en-US" sz="1800">
                <a:latin typeface="Franklin Gothic Book" panose="020B0503020102020204" pitchFamily="34" charset="0"/>
              </a:rPr>
            </a:br>
            <a:endParaRPr lang="en-US" altLang="en-US" sz="1800">
              <a:latin typeface="Franklin Gothic Book" panose="020B0503020102020204" pitchFamily="34" charset="0"/>
            </a:endParaRPr>
          </a:p>
          <a:p>
            <a:pPr eaLnBrk="1" hangingPunct="1">
              <a:spcBef>
                <a:spcPct val="0"/>
              </a:spcBef>
            </a:pPr>
            <a:r>
              <a:rPr lang="en-US" altLang="en-US" sz="1800">
                <a:latin typeface="Franklin Gothic Book" panose="020B0503020102020204" pitchFamily="34" charset="0"/>
              </a:rPr>
              <a:t>Citation and commentary are usually separated by a period, but such comments as “</a:t>
            </a:r>
            <a:r>
              <a:rPr lang="en-US" altLang="ja-JP" sz="1800">
                <a:latin typeface="Franklin Gothic Book" panose="020B0503020102020204" pitchFamily="34" charset="0"/>
              </a:rPr>
              <a:t>emphasis added” are usually enclosed in parentheses. </a:t>
            </a:r>
          </a:p>
          <a:p>
            <a:pPr eaLnBrk="1" hangingPunct="1">
              <a:spcBef>
                <a:spcPct val="0"/>
              </a:spcBef>
              <a:buFontTx/>
              <a:buNone/>
            </a:pPr>
            <a:endParaRPr lang="en-US" altLang="ja-JP" sz="1800">
              <a:latin typeface="Franklin Gothic Book" panose="020B0503020102020204" pitchFamily="34" charset="0"/>
            </a:endParaRPr>
          </a:p>
          <a:p>
            <a:pPr eaLnBrk="1" hangingPunct="1">
              <a:spcBef>
                <a:spcPct val="0"/>
              </a:spcBef>
              <a:buFontTx/>
              <a:buNone/>
            </a:pPr>
            <a:r>
              <a:rPr lang="en-US" altLang="ja-JP" sz="1800" b="1">
                <a:solidFill>
                  <a:schemeClr val="tx2">
                    <a:lumMod val="75000"/>
                  </a:schemeClr>
                </a:solidFill>
                <a:latin typeface="Franklin Gothic Book" panose="020B0503020102020204" pitchFamily="34" charset="0"/>
              </a:rPr>
              <a:t>Ex.</a:t>
            </a:r>
          </a:p>
          <a:p>
            <a:pPr eaLnBrk="1" hangingPunct="1">
              <a:spcBef>
                <a:spcPct val="0"/>
              </a:spcBef>
              <a:buFontTx/>
              <a:buNone/>
            </a:pPr>
            <a:r>
              <a:rPr lang="en-US" altLang="en-US" sz="1800">
                <a:solidFill>
                  <a:schemeClr val="tx2">
                    <a:lumMod val="75000"/>
                  </a:schemeClr>
                </a:solidFill>
                <a:latin typeface="Franklin Gothic Book" panose="020B0503020102020204" pitchFamily="34" charset="0"/>
              </a:rPr>
              <a:t>75. Lisa Ede and Andrea A. Lunsford, “</a:t>
            </a:r>
            <a:r>
              <a:rPr lang="en-US" altLang="ja-JP" sz="1800">
                <a:solidFill>
                  <a:schemeClr val="tx2">
                    <a:lumMod val="75000"/>
                  </a:schemeClr>
                </a:solidFill>
                <a:latin typeface="Franklin Gothic Book" panose="020B0503020102020204" pitchFamily="34" charset="0"/>
              </a:rPr>
              <a:t>Collaboration and Concepts of      Authorship,” </a:t>
            </a:r>
            <a:r>
              <a:rPr lang="en-US" altLang="ja-JP" sz="1800" i="1">
                <a:solidFill>
                  <a:schemeClr val="tx2">
                    <a:lumMod val="75000"/>
                  </a:schemeClr>
                </a:solidFill>
                <a:latin typeface="Franklin Gothic Book" panose="020B0503020102020204" pitchFamily="34" charset="0"/>
              </a:rPr>
              <a:t>PMLA </a:t>
            </a:r>
            <a:r>
              <a:rPr lang="en-US" altLang="ja-JP" sz="1800">
                <a:solidFill>
                  <a:schemeClr val="tx2">
                    <a:lumMod val="75000"/>
                  </a:schemeClr>
                </a:solidFill>
                <a:latin typeface="Franklin Gothic Book" panose="020B0503020102020204" pitchFamily="34" charset="0"/>
              </a:rPr>
              <a:t>116, no. 2 (March 2001): 354-69, http://</a:t>
            </a:r>
            <a:r>
              <a:rPr lang="en-US" altLang="ja-JP" sz="1800" err="1">
                <a:solidFill>
                  <a:schemeClr val="tx2">
                    <a:lumMod val="75000"/>
                  </a:schemeClr>
                </a:solidFill>
                <a:latin typeface="Franklin Gothic Book" panose="020B0503020102020204" pitchFamily="34" charset="0"/>
              </a:rPr>
              <a:t>www.jstor.org</a:t>
            </a:r>
            <a:r>
              <a:rPr lang="en-US" altLang="ja-JP" sz="1800">
                <a:solidFill>
                  <a:schemeClr val="tx2">
                    <a:lumMod val="75000"/>
                  </a:schemeClr>
                </a:solidFill>
                <a:latin typeface="Franklin Gothic Book" panose="020B0503020102020204" pitchFamily="34" charset="0"/>
              </a:rPr>
              <a:t>/stable/463522. Ede and Lunsford note that we all agree that writing is inherently social, yet we still rely on individualistic praxis; we still ascribe to pedagogies that encourage the independent author producing concrete (original, honest and “truthful”) works</a:t>
            </a:r>
            <a:r>
              <a:rPr lang="en-US" altLang="ja-JP" sz="1800">
                <a:solidFill>
                  <a:schemeClr val="tx2">
                    <a:lumMod val="75000"/>
                  </a:schemeClr>
                </a:solidFill>
                <a:latin typeface="Franklin Gothic Book" panose="020B0503020102020204" pitchFamily="34" charset="0"/>
                <a:ea typeface="ＭＳ 明朝" panose="02020609040205080304" pitchFamily="49" charset="-128"/>
              </a:rPr>
              <a:t>.</a:t>
            </a:r>
            <a:endParaRPr lang="en-US" altLang="ja-JP" sz="1800">
              <a:solidFill>
                <a:schemeClr val="tx2">
                  <a:lumMod val="75000"/>
                </a:schemeClr>
              </a:solidFill>
              <a:latin typeface="Franklin Gothic Book" panose="020B0503020102020204" pitchFamily="34" charset="0"/>
            </a:endParaRPr>
          </a:p>
          <a:p>
            <a:pPr eaLnBrk="1" hangingPunct="1">
              <a:spcBef>
                <a:spcPct val="0"/>
              </a:spcBef>
            </a:pPr>
            <a:endParaRPr lang="en-US" altLang="en-US" sz="1800">
              <a:latin typeface="+mn-lt"/>
            </a:endParaRPr>
          </a:p>
        </p:txBody>
      </p:sp>
    </p:spTree>
    <p:extLst>
      <p:ext uri="{BB962C8B-B14F-4D97-AF65-F5344CB8AC3E}">
        <p14:creationId xmlns:p14="http://schemas.microsoft.com/office/powerpoint/2010/main" val="282338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499534" y="278408"/>
            <a:ext cx="6925732" cy="683264"/>
          </a:xfrm>
        </p:spPr>
        <p:txBody>
          <a:bodyPr/>
          <a:lstStyle/>
          <a:p>
            <a:pPr eaLnBrk="1" hangingPunct="1"/>
            <a:r>
              <a:rPr lang="en-US" altLang="en-US" sz="4800"/>
              <a:t>What is Chicago Style?</a:t>
            </a:r>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3</a:t>
            </a:fld>
            <a:endParaRPr lang="en-US"/>
          </a:p>
        </p:txBody>
      </p:sp>
      <p:pic>
        <p:nvPicPr>
          <p:cNvPr id="7" name="Purdue CoBrand">
            <a:extLst>
              <a:ext uri="{FF2B5EF4-FFF2-40B4-BE49-F238E27FC236}">
                <a16:creationId xmlns:a16="http://schemas.microsoft.com/office/drawing/2014/main" id="{46F1D2E9-562E-2147-8B8E-8A9532E6B42D}"/>
              </a:ext>
            </a:extLst>
          </p:cNvPr>
          <p:cNvPicPr>
            <a:picLocks noChangeAspect="1"/>
          </p:cNvPicPr>
          <p:nvPr/>
        </p:nvPicPr>
        <p:blipFill>
          <a:blip r:embed="rId3"/>
          <a:srcRect/>
          <a:stretch/>
        </p:blipFill>
        <p:spPr>
          <a:xfrm>
            <a:off x="462008" y="6072299"/>
            <a:ext cx="3370923" cy="365760"/>
          </a:xfrm>
          <a:prstGeom prst="rect">
            <a:avLst/>
          </a:prstGeom>
        </p:spPr>
      </p:pic>
      <p:sp>
        <p:nvSpPr>
          <p:cNvPr id="10" name="TextBox 5">
            <a:extLst>
              <a:ext uri="{FF2B5EF4-FFF2-40B4-BE49-F238E27FC236}">
                <a16:creationId xmlns:a16="http://schemas.microsoft.com/office/drawing/2014/main" id="{03FA4754-492C-EDF3-8CF0-F53215012DBB}"/>
              </a:ext>
            </a:extLst>
          </p:cNvPr>
          <p:cNvSpPr txBox="1">
            <a:spLocks noChangeArrowheads="1"/>
          </p:cNvSpPr>
          <p:nvPr/>
        </p:nvSpPr>
        <p:spPr bwMode="auto">
          <a:xfrm>
            <a:off x="689000" y="1328795"/>
            <a:ext cx="48783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b="1">
                <a:solidFill>
                  <a:srgbClr val="000000"/>
                </a:solidFill>
                <a:latin typeface="Franklin Gothic Book" panose="020B0503020102020204" pitchFamily="34" charset="0"/>
              </a:rPr>
              <a:t>Chicago Style</a:t>
            </a:r>
            <a:r>
              <a:rPr lang="en-US" altLang="en-US" sz="1800">
                <a:latin typeface="Franklin Gothic Book" panose="020B0503020102020204" pitchFamily="34" charset="0"/>
              </a:rPr>
              <a:t> formatting for notes and bibliography is often used in the humanities, especially in history, literature, and the arts.</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buFontTx/>
              <a:buNone/>
            </a:pPr>
            <a:r>
              <a:rPr lang="en-US" altLang="en-US" sz="1800">
                <a:latin typeface="Franklin Gothic Book" panose="020B0503020102020204" pitchFamily="34" charset="0"/>
              </a:rPr>
              <a:t>The University of Chicago also offers </a:t>
            </a:r>
            <a:r>
              <a:rPr lang="en-US" altLang="en-US" sz="1800" b="1">
                <a:solidFill>
                  <a:srgbClr val="000000"/>
                </a:solidFill>
                <a:latin typeface="Franklin Gothic Book" panose="020B0503020102020204" pitchFamily="34" charset="0"/>
              </a:rPr>
              <a:t>The Chicago Manual of Style Online</a:t>
            </a:r>
            <a:r>
              <a:rPr lang="en-US" altLang="en-US" sz="1800">
                <a:latin typeface="Franklin Gothic Book" panose="020B0503020102020204" pitchFamily="34" charset="0"/>
              </a:rPr>
              <a:t>, a website that provides additional resources: </a:t>
            </a:r>
            <a:r>
              <a:rPr lang="en-US" altLang="en-US" sz="1800" err="1">
                <a:latin typeface="Franklin Gothic Book" panose="020B0503020102020204" pitchFamily="34" charset="0"/>
              </a:rPr>
              <a:t>www.chicagomanualofstyle.org</a:t>
            </a:r>
            <a:endParaRPr lang="en-US" altLang="en-US" sz="1800">
              <a:latin typeface="Franklin Gothic Book" panose="020B0503020102020204" pitchFamily="34" charset="0"/>
            </a:endParaRPr>
          </a:p>
        </p:txBody>
      </p:sp>
      <p:sp>
        <p:nvSpPr>
          <p:cNvPr id="15" name="TextBox 5">
            <a:extLst>
              <a:ext uri="{FF2B5EF4-FFF2-40B4-BE49-F238E27FC236}">
                <a16:creationId xmlns:a16="http://schemas.microsoft.com/office/drawing/2014/main" id="{2CA773E9-8CE7-0664-FC05-A18FF9E9452E}"/>
              </a:ext>
            </a:extLst>
          </p:cNvPr>
          <p:cNvSpPr txBox="1">
            <a:spLocks noChangeArrowheads="1"/>
          </p:cNvSpPr>
          <p:nvPr/>
        </p:nvSpPr>
        <p:spPr bwMode="auto">
          <a:xfrm>
            <a:off x="689000" y="4004242"/>
            <a:ext cx="4540250" cy="239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b="1">
                <a:latin typeface="Franklin Gothic Book" panose="020B0503020102020204" pitchFamily="34" charset="0"/>
              </a:rPr>
              <a:t>Chicago </a:t>
            </a:r>
            <a:r>
              <a:rPr lang="en-US" altLang="en-US" sz="1800">
                <a:latin typeface="Franklin Gothic Book" panose="020B0503020102020204" pitchFamily="34" charset="0"/>
              </a:rPr>
              <a:t>regulates:</a:t>
            </a:r>
          </a:p>
          <a:p>
            <a:pPr eaLnBrk="1" hangingPunct="1">
              <a:spcBef>
                <a:spcPct val="0"/>
              </a:spcBef>
              <a:buFontTx/>
              <a:buNone/>
            </a:pPr>
            <a:endParaRPr lang="en-US" altLang="en-US" sz="1800">
              <a:latin typeface="Franklin Gothic Book" panose="020B0503020102020204" pitchFamily="34" charset="0"/>
            </a:endParaRPr>
          </a:p>
          <a:p>
            <a:pPr eaLnBrk="1" hangingPunct="1">
              <a:lnSpc>
                <a:spcPct val="150000"/>
              </a:lnSpc>
              <a:spcBef>
                <a:spcPct val="0"/>
              </a:spcBef>
            </a:pPr>
            <a:r>
              <a:rPr lang="en-US" altLang="en-US" sz="1800">
                <a:latin typeface="Franklin Gothic Book" panose="020B0503020102020204" pitchFamily="34" charset="0"/>
              </a:rPr>
              <a:t>Stylistics and document format</a:t>
            </a:r>
          </a:p>
          <a:p>
            <a:pPr eaLnBrk="1" hangingPunct="1">
              <a:lnSpc>
                <a:spcPct val="150000"/>
              </a:lnSpc>
              <a:spcBef>
                <a:spcPct val="0"/>
              </a:spcBef>
            </a:pPr>
            <a:r>
              <a:rPr lang="en-US" altLang="en-US" sz="1800">
                <a:latin typeface="Franklin Gothic Book" panose="020B0503020102020204" pitchFamily="34" charset="0"/>
              </a:rPr>
              <a:t>in-text citations (notes)</a:t>
            </a:r>
          </a:p>
          <a:p>
            <a:pPr eaLnBrk="1" hangingPunct="1">
              <a:lnSpc>
                <a:spcPct val="150000"/>
              </a:lnSpc>
              <a:spcBef>
                <a:spcPct val="0"/>
              </a:spcBef>
            </a:pPr>
            <a:r>
              <a:rPr lang="en-US" altLang="en-US" sz="1800">
                <a:latin typeface="Franklin Gothic Book" panose="020B0503020102020204" pitchFamily="34" charset="0"/>
              </a:rPr>
              <a:t>End-of-text citations (bibliography)</a:t>
            </a:r>
          </a:p>
          <a:p>
            <a:pPr eaLnBrk="1" hangingPunct="1">
              <a:lnSpc>
                <a:spcPct val="150000"/>
              </a:lnSpc>
              <a:spcBef>
                <a:spcPct val="0"/>
              </a:spcBef>
            </a:pPr>
            <a:endParaRPr lang="en-US" altLang="en-US" sz="2400">
              <a:latin typeface="Optima" panose="02000503060000020004" pitchFamily="2" charset="0"/>
            </a:endParaRPr>
          </a:p>
        </p:txBody>
      </p:sp>
      <p:pic>
        <p:nvPicPr>
          <p:cNvPr id="1026" name="Picture 2">
            <a:extLst>
              <a:ext uri="{FF2B5EF4-FFF2-40B4-BE49-F238E27FC236}">
                <a16:creationId xmlns:a16="http://schemas.microsoft.com/office/drawing/2014/main" id="{ACA2FCF1-96D9-0F65-A395-95B19201A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209" y="1353358"/>
            <a:ext cx="3024925" cy="456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23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7351956" cy="683264"/>
          </a:xfrm>
        </p:spPr>
        <p:txBody>
          <a:bodyPr/>
          <a:lstStyle/>
          <a:p>
            <a:r>
              <a:rPr lang="en-US" sz="4800"/>
              <a:t>The End</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30</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12" name="TextBox 1">
            <a:extLst>
              <a:ext uri="{FF2B5EF4-FFF2-40B4-BE49-F238E27FC236}">
                <a16:creationId xmlns:a16="http://schemas.microsoft.com/office/drawing/2014/main" id="{72B2D462-7114-C8E1-4599-39CC2CA10809}"/>
              </a:ext>
            </a:extLst>
          </p:cNvPr>
          <p:cNvSpPr txBox="1">
            <a:spLocks noChangeArrowheads="1"/>
          </p:cNvSpPr>
          <p:nvPr/>
        </p:nvSpPr>
        <p:spPr bwMode="auto">
          <a:xfrm>
            <a:off x="411956" y="1778424"/>
            <a:ext cx="8320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endParaRPr lang="en-US" altLang="en-US" sz="2400">
              <a:latin typeface="Acumin Pro" panose="020B0504020202020204" pitchFamily="34" charset="77"/>
            </a:endParaRPr>
          </a:p>
          <a:p>
            <a:pPr eaLnBrk="1" hangingPunct="1"/>
            <a:endParaRPr lang="en-US" altLang="en-US">
              <a:latin typeface="Acumin Pro" panose="020B0504020202020204" pitchFamily="34" charset="77"/>
            </a:endParaRPr>
          </a:p>
        </p:txBody>
      </p:sp>
      <p:sp>
        <p:nvSpPr>
          <p:cNvPr id="3" name="TextBox 8">
            <a:extLst>
              <a:ext uri="{FF2B5EF4-FFF2-40B4-BE49-F238E27FC236}">
                <a16:creationId xmlns:a16="http://schemas.microsoft.com/office/drawing/2014/main" id="{58DFE5D3-2728-AEA8-CD24-F8EC0ED57C96}"/>
              </a:ext>
            </a:extLst>
          </p:cNvPr>
          <p:cNvSpPr txBox="1">
            <a:spLocks noChangeArrowheads="1"/>
          </p:cNvSpPr>
          <p:nvPr/>
        </p:nvSpPr>
        <p:spPr bwMode="auto">
          <a:xfrm>
            <a:off x="462008" y="1409092"/>
            <a:ext cx="798450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i="1" dirty="0">
                <a:latin typeface="Franklin Gothic Book" panose="020B0503020102020204" pitchFamily="34" charset="0"/>
              </a:rPr>
              <a:t>The Chicago Manual of Style</a:t>
            </a:r>
            <a:r>
              <a:rPr lang="en-US" altLang="en-US" sz="1800" dirty="0">
                <a:latin typeface="Franklin Gothic Book" panose="020B0503020102020204" pitchFamily="34" charset="0"/>
              </a:rPr>
              <a:t> 18</a:t>
            </a:r>
            <a:r>
              <a:rPr lang="en-US" altLang="en-US" sz="1800" baseline="30000" dirty="0">
                <a:latin typeface="Franklin Gothic Book" panose="020B0503020102020204" pitchFamily="34" charset="0"/>
              </a:rPr>
              <a:t>th</a:t>
            </a:r>
            <a:r>
              <a:rPr lang="en-US" altLang="en-US" sz="1800" dirty="0">
                <a:latin typeface="Franklin Gothic Book" panose="020B0503020102020204" pitchFamily="34" charset="0"/>
              </a:rPr>
              <a:t> Edition</a:t>
            </a:r>
            <a:br>
              <a:rPr lang="en-US" altLang="en-US" sz="1800" dirty="0">
                <a:latin typeface="Franklin Gothic Book" panose="020B0503020102020204" pitchFamily="34" charset="0"/>
              </a:rPr>
            </a:br>
            <a:r>
              <a:rPr lang="en-US" altLang="en-US" sz="1800" dirty="0">
                <a:latin typeface="Franklin Gothic Book" panose="020B0503020102020204" pitchFamily="34" charset="0"/>
              </a:rPr>
              <a:t>Formatting Style Guide</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a:p>
            <a:pPr eaLnBrk="1" hangingPunct="1">
              <a:spcBef>
                <a:spcPct val="0"/>
              </a:spcBef>
              <a:buFontTx/>
              <a:buNone/>
            </a:pPr>
            <a:r>
              <a:rPr lang="en-US" altLang="en-US" sz="1800" dirty="0">
                <a:latin typeface="Franklin Gothic Book" panose="020B0503020102020204" pitchFamily="34" charset="0"/>
              </a:rPr>
              <a:t>Brought to you in cooperation with the </a:t>
            </a:r>
            <a:br>
              <a:rPr lang="en-US" altLang="en-US" sz="1800" dirty="0">
                <a:latin typeface="Franklin Gothic Book" panose="020B0503020102020204" pitchFamily="34" charset="0"/>
              </a:rPr>
            </a:br>
            <a:r>
              <a:rPr lang="en-US" altLang="en-US" sz="1800" dirty="0">
                <a:latin typeface="Franklin Gothic Book" panose="020B0503020102020204" pitchFamily="34" charset="0"/>
              </a:rPr>
              <a:t>Purdue Online Writing Lab</a:t>
            </a:r>
          </a:p>
        </p:txBody>
      </p:sp>
    </p:spTree>
    <p:extLst>
      <p:ext uri="{BB962C8B-B14F-4D97-AF65-F5344CB8AC3E}">
        <p14:creationId xmlns:p14="http://schemas.microsoft.com/office/powerpoint/2010/main" val="3998251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p:txBody>
          <a:bodyPr/>
          <a:lstStyle/>
          <a:p>
            <a:r>
              <a:rPr lang="en-US" b="0">
                <a:latin typeface="Franklin Gothic Medium Cond" panose="020B0606030402020204" pitchFamily="34" charset="0"/>
              </a:rPr>
              <a:t>Thank You</a:t>
            </a:r>
          </a:p>
        </p:txBody>
      </p:sp>
      <p:sp>
        <p:nvSpPr>
          <p:cNvPr id="3" name="Body Text">
            <a:extLst>
              <a:ext uri="{FF2B5EF4-FFF2-40B4-BE49-F238E27FC236}">
                <a16:creationId xmlns:a16="http://schemas.microsoft.com/office/drawing/2014/main" id="{DDF1DEAD-BDC7-D142-97B9-9A0BD2570B44}"/>
              </a:ext>
            </a:extLst>
          </p:cNvPr>
          <p:cNvSpPr>
            <a:spLocks noGrp="1"/>
          </p:cNvSpPr>
          <p:nvPr>
            <p:ph type="body" sz="quarter" idx="14"/>
          </p:nvPr>
        </p:nvSpPr>
        <p:spPr>
          <a:xfrm>
            <a:off x="1089150" y="2742417"/>
            <a:ext cx="5500891" cy="880790"/>
          </a:xfrm>
        </p:spPr>
        <p:txBody>
          <a:bodyPr/>
          <a:lstStyle/>
          <a:p>
            <a:pPr eaLnBrk="1" hangingPunct="1">
              <a:spcBef>
                <a:spcPct val="0"/>
              </a:spcBef>
              <a:buFontTx/>
              <a:buNone/>
            </a:pPr>
            <a:r>
              <a:rPr lang="en-US" altLang="en-US" sz="1800">
                <a:latin typeface="Franklin Gothic Book" panose="020B0503020102020204" pitchFamily="34" charset="0"/>
              </a:rPr>
              <a:t>Purdue University On-Campus Writing Lab</a:t>
            </a:r>
          </a:p>
          <a:p>
            <a:pPr eaLnBrk="1" hangingPunct="1">
              <a:spcBef>
                <a:spcPct val="0"/>
              </a:spcBef>
              <a:buFontTx/>
              <a:buNone/>
            </a:pPr>
            <a:r>
              <a:rPr lang="en-US" altLang="en-US" sz="1800" err="1">
                <a:latin typeface="Franklin Gothic Book" panose="020B0503020102020204" pitchFamily="34" charset="0"/>
              </a:rPr>
              <a:t>Krach</a:t>
            </a:r>
            <a:r>
              <a:rPr lang="en-US" altLang="en-US" sz="1800">
                <a:latin typeface="Franklin Gothic Book" panose="020B0503020102020204" pitchFamily="34" charset="0"/>
              </a:rPr>
              <a:t> Leadership Center (2</a:t>
            </a:r>
            <a:r>
              <a:rPr lang="en-US" altLang="en-US" sz="1800" baseline="30000">
                <a:latin typeface="Franklin Gothic Book" panose="020B0503020102020204" pitchFamily="34" charset="0"/>
              </a:rPr>
              <a:t>nd</a:t>
            </a:r>
            <a:r>
              <a:rPr lang="en-US" altLang="en-US" sz="1800">
                <a:latin typeface="Franklin Gothic Book" panose="020B0503020102020204" pitchFamily="34" charset="0"/>
              </a:rPr>
              <a:t> Floor)</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buClr>
                <a:schemeClr val="tx1"/>
              </a:buClr>
              <a:buFontTx/>
              <a:buNone/>
            </a:pPr>
            <a:r>
              <a:rPr lang="en-US" altLang="en-US" sz="1800">
                <a:latin typeface="Franklin Gothic Book" panose="020B0503020102020204" pitchFamily="34" charset="0"/>
              </a:rPr>
              <a:t>Web:  </a:t>
            </a:r>
            <a:r>
              <a:rPr lang="en-US" altLang="en-US" sz="1800">
                <a:latin typeface="Franklin Gothic Book" panose="020B0503020102020204" pitchFamily="34" charset="0"/>
                <a:hlinkClick r:id="" action="ppaction://noaction"/>
              </a:rPr>
              <a:t>http://owl.english.purdue.edu/</a:t>
            </a:r>
            <a:endParaRPr lang="en-US" altLang="en-US" sz="1800">
              <a:latin typeface="Franklin Gothic Book" panose="020B0503020102020204" pitchFamily="34" charset="0"/>
            </a:endParaRPr>
          </a:p>
          <a:p>
            <a:pPr eaLnBrk="1" hangingPunct="1">
              <a:spcBef>
                <a:spcPct val="0"/>
              </a:spcBef>
              <a:buClr>
                <a:schemeClr val="tx1"/>
              </a:buClr>
              <a:buFontTx/>
              <a:buNone/>
            </a:pPr>
            <a:r>
              <a:rPr lang="en-US" altLang="en-US" sz="1800">
                <a:latin typeface="Franklin Gothic Book" panose="020B0503020102020204" pitchFamily="34" charset="0"/>
              </a:rPr>
              <a:t>Phone: (765) 494-3723</a:t>
            </a:r>
          </a:p>
          <a:p>
            <a:pPr eaLnBrk="1" hangingPunct="1">
              <a:spcBef>
                <a:spcPct val="0"/>
              </a:spcBef>
              <a:buClr>
                <a:schemeClr val="tx1"/>
              </a:buClr>
              <a:buFontTx/>
              <a:buNone/>
            </a:pPr>
            <a:r>
              <a:rPr lang="en-US" altLang="en-US" sz="1800">
                <a:latin typeface="Franklin Gothic Book" panose="020B0503020102020204" pitchFamily="34" charset="0"/>
              </a:rPr>
              <a:t>Email: writing.lab@purdue.edu</a:t>
            </a:r>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31</a:t>
            </a:fld>
            <a:endParaRPr lang="en-US"/>
          </a:p>
        </p:txBody>
      </p:sp>
      <p:pic>
        <p:nvPicPr>
          <p:cNvPr id="6" name="Purdue CoBrand">
            <a:extLst>
              <a:ext uri="{FF2B5EF4-FFF2-40B4-BE49-F238E27FC236}">
                <a16:creationId xmlns:a16="http://schemas.microsoft.com/office/drawing/2014/main" id="{7CDABF9C-5298-9848-8FAE-DD31CD5203A3}"/>
              </a:ext>
            </a:extLst>
          </p:cNvPr>
          <p:cNvPicPr>
            <a:picLocks noChangeAspect="1"/>
          </p:cNvPicPr>
          <p:nvPr/>
        </p:nvPicPr>
        <p:blipFill>
          <a:blip r:embed="rId4"/>
          <a:srcRect/>
          <a:stretch/>
        </p:blipFill>
        <p:spPr>
          <a:xfrm>
            <a:off x="462008" y="6072299"/>
            <a:ext cx="3370923" cy="365760"/>
          </a:xfrm>
          <a:prstGeom prst="rect">
            <a:avLst/>
          </a:prstGeom>
        </p:spPr>
      </p:pic>
    </p:spTree>
    <p:extLst>
      <p:ext uri="{BB962C8B-B14F-4D97-AF65-F5344CB8AC3E}">
        <p14:creationId xmlns:p14="http://schemas.microsoft.com/office/powerpoint/2010/main" val="68809897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a:xfrm>
            <a:off x="462008" y="215054"/>
            <a:ext cx="6925732" cy="683264"/>
          </a:xfrm>
        </p:spPr>
        <p:txBody>
          <a:bodyPr/>
          <a:lstStyle/>
          <a:p>
            <a:pPr eaLnBrk="1" hangingPunct="1"/>
            <a:r>
              <a:rPr lang="en-US" altLang="en-US" sz="4800"/>
              <a:t>Chicago Style (cont.)</a:t>
            </a:r>
            <a:endParaRPr lang="en-US" altLang="en-US" sz="540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4</a:t>
            </a:fld>
            <a:endParaRPr lang="en-US"/>
          </a:p>
        </p:txBody>
      </p:sp>
      <p:pic>
        <p:nvPicPr>
          <p:cNvPr id="8" name="Purdue CoBrand">
            <a:extLst>
              <a:ext uri="{FF2B5EF4-FFF2-40B4-BE49-F238E27FC236}">
                <a16:creationId xmlns:a16="http://schemas.microsoft.com/office/drawing/2014/main" id="{754856AD-9DF9-CD41-9919-48B69E294564}"/>
              </a:ext>
            </a:extLst>
          </p:cNvPr>
          <p:cNvPicPr>
            <a:picLocks noChangeAspect="1"/>
          </p:cNvPicPr>
          <p:nvPr/>
        </p:nvPicPr>
        <p:blipFill>
          <a:blip r:embed="rId3"/>
          <a:srcRect/>
          <a:stretch/>
        </p:blipFill>
        <p:spPr>
          <a:xfrm>
            <a:off x="462008" y="6072299"/>
            <a:ext cx="3370923" cy="365760"/>
          </a:xfrm>
          <a:prstGeom prst="rect">
            <a:avLst/>
          </a:prstGeom>
        </p:spPr>
      </p:pic>
      <p:pic>
        <p:nvPicPr>
          <p:cNvPr id="3" name="Picture 2">
            <a:extLst>
              <a:ext uri="{FF2B5EF4-FFF2-40B4-BE49-F238E27FC236}">
                <a16:creationId xmlns:a16="http://schemas.microsoft.com/office/drawing/2014/main" id="{98DACEB7-305E-E44A-F79D-A7ACDFEBC164}"/>
              </a:ext>
            </a:extLst>
          </p:cNvPr>
          <p:cNvPicPr>
            <a:picLocks noChangeAspect="1"/>
          </p:cNvPicPr>
          <p:nvPr/>
        </p:nvPicPr>
        <p:blipFill>
          <a:blip r:embed="rId4"/>
          <a:stretch>
            <a:fillRect/>
          </a:stretch>
        </p:blipFill>
        <p:spPr>
          <a:xfrm>
            <a:off x="5581915" y="1552091"/>
            <a:ext cx="3197219" cy="4520208"/>
          </a:xfrm>
          <a:prstGeom prst="rect">
            <a:avLst/>
          </a:prstGeom>
        </p:spPr>
      </p:pic>
      <p:sp>
        <p:nvSpPr>
          <p:cNvPr id="4" name="TextBox 5">
            <a:extLst>
              <a:ext uri="{FF2B5EF4-FFF2-40B4-BE49-F238E27FC236}">
                <a16:creationId xmlns:a16="http://schemas.microsoft.com/office/drawing/2014/main" id="{92D69504-8400-BBF3-ABB4-D5E07FFC7F7C}"/>
              </a:ext>
            </a:extLst>
          </p:cNvPr>
          <p:cNvSpPr txBox="1">
            <a:spLocks noChangeArrowheads="1"/>
          </p:cNvSpPr>
          <p:nvPr/>
        </p:nvSpPr>
        <p:spPr bwMode="auto">
          <a:xfrm>
            <a:off x="462008" y="1737827"/>
            <a:ext cx="487838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a:latin typeface="Franklin Gothic Book" panose="020B0503020102020204" pitchFamily="34" charset="0"/>
              </a:rPr>
              <a:t>Kate L. </a:t>
            </a:r>
            <a:r>
              <a:rPr lang="en-US" altLang="en-US" sz="1800" err="1">
                <a:latin typeface="Franklin Gothic Book" panose="020B0503020102020204" pitchFamily="34" charset="0"/>
              </a:rPr>
              <a:t>Turabian’s</a:t>
            </a:r>
            <a:r>
              <a:rPr lang="en-US" altLang="en-US" sz="1800">
                <a:latin typeface="Franklin Gothic Book" panose="020B0503020102020204" pitchFamily="34" charset="0"/>
              </a:rPr>
              <a:t> </a:t>
            </a:r>
            <a:r>
              <a:rPr lang="en-US" altLang="en-US" sz="1800" b="1" i="1">
                <a:solidFill>
                  <a:srgbClr val="000000"/>
                </a:solidFill>
                <a:latin typeface="Franklin Gothic Book" panose="020B0503020102020204" pitchFamily="34" charset="0"/>
              </a:rPr>
              <a:t>A Manual for Writers of Research Papers, Theses, and Dissertations </a:t>
            </a:r>
            <a:r>
              <a:rPr lang="en-US" altLang="en-US" sz="1800" b="1">
                <a:solidFill>
                  <a:srgbClr val="000000"/>
                </a:solidFill>
                <a:latin typeface="Franklin Gothic Book" panose="020B0503020102020204" pitchFamily="34" charset="0"/>
              </a:rPr>
              <a:t>(9</a:t>
            </a:r>
            <a:r>
              <a:rPr lang="en-US" altLang="en-US" sz="1800" b="1" baseline="30000">
                <a:solidFill>
                  <a:srgbClr val="000000"/>
                </a:solidFill>
                <a:latin typeface="Franklin Gothic Book" panose="020B0503020102020204" pitchFamily="34" charset="0"/>
              </a:rPr>
              <a:t>th</a:t>
            </a:r>
            <a:r>
              <a:rPr lang="en-US" altLang="en-US" sz="1800" b="1">
                <a:solidFill>
                  <a:srgbClr val="000000"/>
                </a:solidFill>
                <a:latin typeface="Franklin Gothic Book" panose="020B0503020102020204" pitchFamily="34" charset="0"/>
              </a:rPr>
              <a:t> ed.)</a:t>
            </a:r>
            <a:r>
              <a:rPr lang="en-US" altLang="en-US" sz="1800" b="1" i="1">
                <a:solidFill>
                  <a:srgbClr val="000000"/>
                </a:solidFill>
                <a:latin typeface="Franklin Gothic Book" panose="020B0503020102020204" pitchFamily="34" charset="0"/>
              </a:rPr>
              <a:t> </a:t>
            </a:r>
            <a:r>
              <a:rPr lang="en-US" altLang="en-US" sz="1800">
                <a:solidFill>
                  <a:srgbClr val="000000"/>
                </a:solidFill>
                <a:latin typeface="Franklin Gothic Book" panose="020B0503020102020204" pitchFamily="34" charset="0"/>
              </a:rPr>
              <a:t>offers more specific Chicago style information for students and researchers.</a:t>
            </a:r>
          </a:p>
          <a:p>
            <a:pPr eaLnBrk="1" hangingPunct="1">
              <a:spcBef>
                <a:spcPct val="0"/>
              </a:spcBef>
              <a:buFontTx/>
              <a:buNone/>
            </a:pPr>
            <a:endParaRPr lang="en-US" altLang="en-US" sz="1800">
              <a:latin typeface="Franklin Gothic Book" panose="020B0503020102020204" pitchFamily="34" charset="0"/>
            </a:endParaRPr>
          </a:p>
          <a:p>
            <a:pPr eaLnBrk="1" hangingPunct="1">
              <a:spcBef>
                <a:spcPct val="0"/>
              </a:spcBef>
              <a:buFont typeface="Arial" panose="020B0604020202020204" pitchFamily="34" charset="0"/>
              <a:buNone/>
            </a:pPr>
            <a:r>
              <a:rPr lang="en-US" altLang="en-US" sz="1800">
                <a:latin typeface="Franklin Gothic Book" panose="020B0503020102020204" pitchFamily="34" charset="0"/>
              </a:rPr>
              <a:t>This presentation draws on the 9</a:t>
            </a:r>
            <a:r>
              <a:rPr lang="en-US" altLang="en-US" sz="1800" baseline="30000">
                <a:latin typeface="Franklin Gothic Book" panose="020B0503020102020204" pitchFamily="34" charset="0"/>
              </a:rPr>
              <a:t>th</a:t>
            </a:r>
            <a:r>
              <a:rPr lang="en-US" altLang="en-US" sz="1800">
                <a:latin typeface="Franklin Gothic Book" panose="020B0503020102020204" pitchFamily="34" charset="0"/>
              </a:rPr>
              <a:t> edition of </a:t>
            </a:r>
            <a:r>
              <a:rPr lang="en-US" altLang="en-US" sz="1800" i="1">
                <a:latin typeface="Franklin Gothic Book" panose="020B0503020102020204" pitchFamily="34" charset="0"/>
              </a:rPr>
              <a:t>A Manual</a:t>
            </a:r>
            <a:r>
              <a:rPr lang="en-US" altLang="en-US" sz="1800">
                <a:latin typeface="Franklin Gothic Book" panose="020B0503020102020204" pitchFamily="34" charset="0"/>
              </a:rPr>
              <a:t>, as well as the most recent changes to the 18</a:t>
            </a:r>
            <a:r>
              <a:rPr lang="en-US" altLang="en-US" sz="1800" baseline="30000">
                <a:latin typeface="Franklin Gothic Book" panose="020B0503020102020204" pitchFamily="34" charset="0"/>
              </a:rPr>
              <a:t>th</a:t>
            </a:r>
            <a:r>
              <a:rPr lang="en-US" altLang="en-US" sz="1800">
                <a:latin typeface="Franklin Gothic Book" panose="020B0503020102020204" pitchFamily="34" charset="0"/>
              </a:rPr>
              <a:t> edition </a:t>
            </a:r>
            <a:r>
              <a:rPr lang="en-US" altLang="en-US" sz="1800" b="1" i="1">
                <a:latin typeface="Franklin Gothic Book" panose="020B0503020102020204" pitchFamily="34" charset="0"/>
              </a:rPr>
              <a:t>CMOS</a:t>
            </a:r>
            <a:r>
              <a:rPr lang="en-US" altLang="en-US" sz="1800">
                <a:latin typeface="Franklin Gothic Book" panose="020B0503020102020204" pitchFamily="34" charset="0"/>
              </a:rPr>
              <a:t>.</a:t>
            </a:r>
          </a:p>
          <a:p>
            <a:pPr eaLnBrk="1" hangingPunct="1">
              <a:spcBef>
                <a:spcPct val="0"/>
              </a:spcBef>
              <a:buFontTx/>
              <a:buNone/>
            </a:pPr>
            <a:endParaRPr lang="en-US" altLang="en-US" sz="1800">
              <a:latin typeface="+mn-lt"/>
            </a:endParaRPr>
          </a:p>
        </p:txBody>
      </p:sp>
    </p:spTree>
    <p:extLst>
      <p:ext uri="{BB962C8B-B14F-4D97-AF65-F5344CB8AC3E}">
        <p14:creationId xmlns:p14="http://schemas.microsoft.com/office/powerpoint/2010/main" val="31497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dirty="0"/>
              <a:t>Significant Changes in 18</a:t>
            </a:r>
            <a:r>
              <a:rPr lang="en-US" sz="4800" baseline="30000" dirty="0"/>
              <a:t>th</a:t>
            </a:r>
            <a:r>
              <a:rPr lang="en-US" sz="4800" dirty="0"/>
              <a:t> Ed.</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5</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4">
            <a:extLst>
              <a:ext uri="{FF2B5EF4-FFF2-40B4-BE49-F238E27FC236}">
                <a16:creationId xmlns:a16="http://schemas.microsoft.com/office/drawing/2014/main" id="{CD86AAF0-3BBC-B8FB-A828-EB6299E1F06C}"/>
              </a:ext>
            </a:extLst>
          </p:cNvPr>
          <p:cNvSpPr txBox="1">
            <a:spLocks noChangeArrowheads="1"/>
          </p:cNvSpPr>
          <p:nvPr/>
        </p:nvSpPr>
        <p:spPr bwMode="auto">
          <a:xfrm>
            <a:off x="462008" y="1231188"/>
            <a:ext cx="7804150" cy="45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FontTx/>
              <a:buNone/>
            </a:pPr>
            <a:r>
              <a:rPr lang="en-US" altLang="en-US" sz="1800" dirty="0">
                <a:latin typeface="Franklin Gothic Book" panose="020B0503020102020204" pitchFamily="34" charset="0"/>
              </a:rPr>
              <a:t>The </a:t>
            </a:r>
            <a:r>
              <a:rPr lang="en-US" altLang="en-US" sz="1800" b="1" dirty="0">
                <a:latin typeface="Franklin Gothic Book" panose="020B0503020102020204" pitchFamily="34" charset="0"/>
              </a:rPr>
              <a:t>18</a:t>
            </a:r>
            <a:r>
              <a:rPr lang="en-US" altLang="en-US" sz="1800" b="1" baseline="30000" dirty="0">
                <a:latin typeface="Franklin Gothic Book" panose="020B0503020102020204" pitchFamily="34" charset="0"/>
              </a:rPr>
              <a:t>th</a:t>
            </a:r>
            <a:r>
              <a:rPr lang="en-US" altLang="en-US" sz="1800" b="1" dirty="0">
                <a:latin typeface="Franklin Gothic Book" panose="020B0503020102020204" pitchFamily="34" charset="0"/>
              </a:rPr>
              <a:t> edition </a:t>
            </a:r>
            <a:r>
              <a:rPr lang="en-US" altLang="en-US" sz="1800" b="1" i="1" dirty="0">
                <a:latin typeface="Franklin Gothic Book" panose="020B0503020102020204" pitchFamily="34" charset="0"/>
              </a:rPr>
              <a:t>CMOS</a:t>
            </a:r>
            <a:r>
              <a:rPr lang="en-US" altLang="en-US" sz="1800" b="1" dirty="0">
                <a:latin typeface="Franklin Gothic Book" panose="020B0503020102020204" pitchFamily="34" charset="0"/>
              </a:rPr>
              <a:t> </a:t>
            </a:r>
            <a:r>
              <a:rPr lang="en-US" altLang="en-US" sz="1800" dirty="0">
                <a:latin typeface="Franklin Gothic Book" panose="020B0503020102020204" pitchFamily="34" charset="0"/>
              </a:rPr>
              <a:t>updates and adds to the 17</a:t>
            </a:r>
            <a:r>
              <a:rPr lang="en-US" altLang="en-US" sz="1800" baseline="30000" dirty="0">
                <a:latin typeface="Franklin Gothic Book" panose="020B0503020102020204" pitchFamily="34" charset="0"/>
              </a:rPr>
              <a:t>th</a:t>
            </a:r>
            <a:r>
              <a:rPr lang="en-US" altLang="en-US" sz="1800" dirty="0">
                <a:latin typeface="Franklin Gothic Book" panose="020B0503020102020204" pitchFamily="34" charset="0"/>
              </a:rPr>
              <a:t> edition. Here are some significant changes and additions:</a:t>
            </a:r>
          </a:p>
          <a:p>
            <a:pPr lvl="1" eaLnBrk="1" hangingPunct="1">
              <a:spcBef>
                <a:spcPct val="0"/>
              </a:spcBef>
              <a:buFontTx/>
              <a:buNone/>
            </a:pPr>
            <a:endParaRPr lang="en-US" altLang="en-US" sz="1800" dirty="0">
              <a:latin typeface="Franklin Gothic Book" panose="020B0503020102020204" pitchFamily="34" charset="0"/>
            </a:endParaRPr>
          </a:p>
          <a:p>
            <a:pPr lvl="1" eaLnBrk="1" hangingPunct="1">
              <a:lnSpc>
                <a:spcPct val="90000"/>
              </a:lnSpc>
              <a:spcBef>
                <a:spcPct val="0"/>
              </a:spcBef>
              <a:spcAft>
                <a:spcPts val="200"/>
              </a:spcAft>
              <a:buFontTx/>
              <a:buChar char="-"/>
            </a:pPr>
            <a:r>
              <a:rPr lang="en-US" altLang="en-US" sz="1800" dirty="0">
                <a:latin typeface="Franklin Gothic Book" panose="020B0503020102020204" pitchFamily="34" charset="0"/>
              </a:rPr>
              <a:t>Updated coverage of inclusive language and strategies for minimizing bias (5.255-67)</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a:p>
            <a:pPr lvl="1" eaLnBrk="1" hangingPunct="1">
              <a:lnSpc>
                <a:spcPct val="90000"/>
              </a:lnSpc>
              <a:spcBef>
                <a:spcPct val="0"/>
              </a:spcBef>
              <a:spcAft>
                <a:spcPts val="200"/>
              </a:spcAft>
              <a:buFontTx/>
              <a:buChar char="-"/>
            </a:pPr>
            <a:r>
              <a:rPr lang="en-US" altLang="en-US" sz="1800" dirty="0">
                <a:latin typeface="Franklin Gothic Book" panose="020B0503020102020204" pitchFamily="34" charset="0"/>
              </a:rPr>
              <a:t>The first letter of a complete sentence following a colon is now capitalized (6.67)</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a:p>
            <a:pPr lvl="1" eaLnBrk="1" hangingPunct="1">
              <a:lnSpc>
                <a:spcPct val="90000"/>
              </a:lnSpc>
              <a:spcBef>
                <a:spcPct val="0"/>
              </a:spcBef>
              <a:spcAft>
                <a:spcPts val="200"/>
              </a:spcAft>
              <a:buFontTx/>
              <a:buChar char="-"/>
            </a:pPr>
            <a:r>
              <a:rPr lang="en-US" altLang="en-US" sz="1800" dirty="0">
                <a:latin typeface="Franklin Gothic Book" panose="020B0503020102020204" pitchFamily="34" charset="0"/>
              </a:rPr>
              <a:t>The names of time zones are not capitalized (8.91)</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a:p>
            <a:pPr lvl="1" eaLnBrk="1" hangingPunct="1">
              <a:lnSpc>
                <a:spcPct val="90000"/>
              </a:lnSpc>
              <a:spcBef>
                <a:spcPct val="0"/>
              </a:spcBef>
              <a:spcAft>
                <a:spcPts val="200"/>
              </a:spcAft>
              <a:buFontTx/>
              <a:buChar char="-"/>
            </a:pPr>
            <a:r>
              <a:rPr lang="en-US" altLang="en-US" sz="1800" dirty="0">
                <a:latin typeface="Franklin Gothic Book" panose="020B0503020102020204" pitchFamily="34" charset="0"/>
              </a:rPr>
              <a:t>“Week may be abbreviated as “wk.” (10.76)</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a:p>
            <a:pPr lvl="1" eaLnBrk="1" hangingPunct="1">
              <a:lnSpc>
                <a:spcPct val="90000"/>
              </a:lnSpc>
              <a:spcBef>
                <a:spcPct val="0"/>
              </a:spcBef>
              <a:spcAft>
                <a:spcPts val="200"/>
              </a:spcAft>
              <a:buFontTx/>
              <a:buChar char="-"/>
            </a:pPr>
            <a:r>
              <a:rPr lang="en-US" altLang="en-US" sz="1800" dirty="0">
                <a:latin typeface="Franklin Gothic Book" panose="020B0503020102020204" pitchFamily="34" charset="0"/>
              </a:rPr>
              <a:t>Words from other languages used as part of the vocabulary of a multilingual author, narrator, or character no longer need to be italicized (11.4)</a:t>
            </a:r>
            <a:br>
              <a:rPr lang="en-US" altLang="en-US" sz="1800" dirty="0">
                <a:latin typeface="Franklin Gothic Book" panose="020B0503020102020204" pitchFamily="34" charset="0"/>
              </a:rPr>
            </a:br>
            <a:endParaRPr lang="en-US" altLang="en-US" sz="1800" dirty="0">
              <a:latin typeface="Franklin Gothic Book" panose="020B0503020102020204" pitchFamily="34" charset="0"/>
            </a:endParaRPr>
          </a:p>
        </p:txBody>
      </p:sp>
    </p:spTree>
    <p:extLst>
      <p:ext uri="{BB962C8B-B14F-4D97-AF65-F5344CB8AC3E}">
        <p14:creationId xmlns:p14="http://schemas.microsoft.com/office/powerpoint/2010/main" val="311003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8061506" cy="683264"/>
          </a:xfrm>
        </p:spPr>
        <p:txBody>
          <a:bodyPr/>
          <a:lstStyle/>
          <a:p>
            <a:pPr eaLnBrk="1" hangingPunct="1"/>
            <a:r>
              <a:rPr lang="en-US" altLang="en-US" sz="4800"/>
              <a:t>Caveat</a:t>
            </a:r>
            <a:endParaRPr lang="en-US" altLang="en-US" sz="2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6</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5">
            <a:extLst>
              <a:ext uri="{FF2B5EF4-FFF2-40B4-BE49-F238E27FC236}">
                <a16:creationId xmlns:a16="http://schemas.microsoft.com/office/drawing/2014/main" id="{23CB9FD4-DDB3-A998-9D94-16AAD57E521E}"/>
              </a:ext>
            </a:extLst>
          </p:cNvPr>
          <p:cNvSpPr txBox="1">
            <a:spLocks noChangeArrowheads="1"/>
          </p:cNvSpPr>
          <p:nvPr/>
        </p:nvSpPr>
        <p:spPr bwMode="auto">
          <a:xfrm>
            <a:off x="1557337" y="2179905"/>
            <a:ext cx="602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FontTx/>
              <a:buNone/>
            </a:pPr>
            <a:r>
              <a:rPr lang="en-US" altLang="en-US" sz="4000" b="1">
                <a:latin typeface="Franklin Gothic Book" panose="020B0503020102020204" pitchFamily="34" charset="0"/>
              </a:rPr>
              <a:t>Basic rule for any formatting style:</a:t>
            </a:r>
          </a:p>
          <a:p>
            <a:pPr eaLnBrk="1" hangingPunct="1">
              <a:spcBef>
                <a:spcPct val="0"/>
              </a:spcBef>
              <a:buFontTx/>
              <a:buNone/>
            </a:pPr>
            <a:endParaRPr lang="en-US" altLang="en-US" sz="4000">
              <a:latin typeface="Franklin Gothic Book" panose="020B0503020102020204" pitchFamily="34" charset="0"/>
            </a:endParaRPr>
          </a:p>
          <a:p>
            <a:pPr algn="ctr" eaLnBrk="1" hangingPunct="1">
              <a:spcBef>
                <a:spcPct val="0"/>
              </a:spcBef>
              <a:buFontTx/>
              <a:buNone/>
            </a:pPr>
            <a:r>
              <a:rPr lang="en-US" altLang="en-US" sz="4000" b="1">
                <a:solidFill>
                  <a:schemeClr val="tx2">
                    <a:lumMod val="75000"/>
                  </a:schemeClr>
                </a:solidFill>
                <a:latin typeface="Franklin Gothic Book" panose="020B0503020102020204" pitchFamily="34" charset="0"/>
              </a:rPr>
              <a:t>Always follow your instructor’</a:t>
            </a:r>
            <a:r>
              <a:rPr lang="en-US" altLang="ja-JP" sz="4000" b="1">
                <a:solidFill>
                  <a:schemeClr val="tx2">
                    <a:lumMod val="75000"/>
                  </a:schemeClr>
                </a:solidFill>
                <a:latin typeface="Franklin Gothic Book" panose="020B0503020102020204" pitchFamily="34" charset="0"/>
                <a:ea typeface="ＭＳ 明朝" panose="02020609040205080304" pitchFamily="49" charset="-128"/>
              </a:rPr>
              <a:t>s guidelines</a:t>
            </a:r>
            <a:endParaRPr lang="en-US" altLang="en-US" sz="4000" b="1">
              <a:solidFill>
                <a:schemeClr val="tx2">
                  <a:lumMod val="75000"/>
                </a:schemeClr>
              </a:solidFill>
              <a:latin typeface="Franklin Gothic Book" panose="020B0503020102020204" pitchFamily="34" charset="0"/>
              <a:ea typeface="ＭＳ 明朝" panose="02020609040205080304" pitchFamily="49" charset="-128"/>
            </a:endParaRPr>
          </a:p>
        </p:txBody>
      </p:sp>
    </p:spTree>
    <p:extLst>
      <p:ext uri="{BB962C8B-B14F-4D97-AF65-F5344CB8AC3E}">
        <p14:creationId xmlns:p14="http://schemas.microsoft.com/office/powerpoint/2010/main" val="189933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5"/>
            <a:ext cx="7549878" cy="683264"/>
          </a:xfrm>
        </p:spPr>
        <p:txBody>
          <a:bodyPr/>
          <a:lstStyle/>
          <a:p>
            <a:pPr eaLnBrk="1" hangingPunct="1"/>
            <a:r>
              <a:rPr lang="en-US" altLang="en-US" sz="4800"/>
              <a:t>Formatting: General Guidelines</a:t>
            </a:r>
            <a:endParaRPr lang="en-US" altLang="en-US" sz="2800"/>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7</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sp>
        <p:nvSpPr>
          <p:cNvPr id="3" name="TextBox 5">
            <a:extLst>
              <a:ext uri="{FF2B5EF4-FFF2-40B4-BE49-F238E27FC236}">
                <a16:creationId xmlns:a16="http://schemas.microsoft.com/office/drawing/2014/main" id="{B6298945-06DA-C954-D43C-E72534422A58}"/>
              </a:ext>
            </a:extLst>
          </p:cNvPr>
          <p:cNvSpPr txBox="1">
            <a:spLocks noChangeArrowheads="1"/>
          </p:cNvSpPr>
          <p:nvPr/>
        </p:nvSpPr>
        <p:spPr bwMode="auto">
          <a:xfrm>
            <a:off x="462008" y="1098731"/>
            <a:ext cx="7870825" cy="37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Book Antiqua" panose="02040602050305030304" pitchFamily="18" charset="0"/>
                <a:ea typeface="ＭＳ Ｐゴシック" panose="020B0600070205080204" pitchFamily="34" charset="-128"/>
              </a:defRPr>
            </a:lvl1pPr>
            <a:lvl2pPr marL="693738" indent="-236538">
              <a:spcBef>
                <a:spcPct val="20000"/>
              </a:spcBef>
              <a:buFont typeface="Arial" panose="020B0604020202020204" pitchFamily="34" charset="0"/>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lnSpc>
                <a:spcPct val="150000"/>
              </a:lnSpc>
              <a:spcBef>
                <a:spcPct val="0"/>
              </a:spcBef>
              <a:buFontTx/>
              <a:buNone/>
            </a:pPr>
            <a:r>
              <a:rPr lang="en-US" altLang="en-US" sz="1800" b="1">
                <a:latin typeface="Franklin Gothic Book" panose="020B0503020102020204" pitchFamily="34" charset="0"/>
                <a:ea typeface="ヒラギノ角ゴ Pro W3" panose="020B0300000000000000" pitchFamily="34" charset="-128"/>
              </a:rPr>
              <a:t>Chicago recommends:</a:t>
            </a:r>
          </a:p>
          <a:p>
            <a:pPr lvl="1" eaLnBrk="1" hangingPunct="1">
              <a:lnSpc>
                <a:spcPct val="150000"/>
              </a:lnSpc>
              <a:spcBef>
                <a:spcPct val="0"/>
              </a:spcBef>
              <a:buFont typeface="Arial" panose="020B0604020202020204" pitchFamily="34" charset="0"/>
              <a:buChar char="•"/>
            </a:pPr>
            <a:r>
              <a:rPr lang="en-US" altLang="en-US" sz="1800">
                <a:latin typeface="Franklin Gothic Book" panose="020B0503020102020204" pitchFamily="34" charset="0"/>
                <a:ea typeface="ヒラギノ角ゴ Pro W3" panose="020B0300000000000000" pitchFamily="34" charset="-128"/>
              </a:rPr>
              <a:t> Typing on white, standard-sized paper (8.5</a:t>
            </a:r>
            <a:r>
              <a:rPr lang="en-US" altLang="ja-JP" sz="1800">
                <a:latin typeface="Franklin Gothic Book" panose="020B0503020102020204" pitchFamily="34" charset="0"/>
                <a:ea typeface="ヒラギノ角ゴ Pro W3" panose="020B0300000000000000" pitchFamily="34" charset="-128"/>
              </a:rPr>
              <a:t>“ x 11“)</a:t>
            </a:r>
          </a:p>
          <a:p>
            <a:pPr lvl="1" eaLnBrk="1" hangingPunct="1">
              <a:lnSpc>
                <a:spcPct val="150000"/>
              </a:lnSpc>
              <a:spcBef>
                <a:spcPct val="0"/>
              </a:spcBef>
              <a:buFont typeface="Arial" panose="020B0604020202020204" pitchFamily="34" charset="0"/>
              <a:buChar char="•"/>
            </a:pPr>
            <a:r>
              <a:rPr lang="en-US" altLang="en-US" sz="1800">
                <a:latin typeface="Franklin Gothic Book" panose="020B0503020102020204" pitchFamily="34" charset="0"/>
                <a:ea typeface="ヒラギノ角ゴ Pro W3" panose="020B0300000000000000" pitchFamily="34" charset="-128"/>
              </a:rPr>
              <a:t>Using 1”-1.5” margins on all sides</a:t>
            </a:r>
          </a:p>
          <a:p>
            <a:pPr lvl="1" eaLnBrk="1" hangingPunct="1">
              <a:lnSpc>
                <a:spcPct val="150000"/>
              </a:lnSpc>
              <a:spcBef>
                <a:spcPct val="0"/>
              </a:spcBef>
              <a:buFont typeface="Arial" panose="020B0604020202020204" pitchFamily="34" charset="0"/>
              <a:buChar char="•"/>
            </a:pPr>
            <a:r>
              <a:rPr lang="en-US" altLang="en-US" sz="1800">
                <a:latin typeface="Franklin Gothic Book" panose="020B0503020102020204" pitchFamily="34" charset="0"/>
                <a:ea typeface="ヒラギノ角ゴ Pro W3" panose="020B0300000000000000" pitchFamily="34" charset="-128"/>
              </a:rPr>
              <a:t> Using a readable typeface (e.g., Times New Roman) at no less than 10 pt. font (preferably 12 pt.)</a:t>
            </a:r>
          </a:p>
          <a:p>
            <a:pPr lvl="1" eaLnBrk="1" hangingPunct="1">
              <a:lnSpc>
                <a:spcPct val="150000"/>
              </a:lnSpc>
              <a:spcBef>
                <a:spcPct val="0"/>
              </a:spcBef>
              <a:buFont typeface="Arial" panose="020B0604020202020204" pitchFamily="34" charset="0"/>
              <a:buChar char="•"/>
            </a:pPr>
            <a:r>
              <a:rPr lang="en-US" altLang="en-US" sz="1800">
                <a:latin typeface="Franklin Gothic Book" panose="020B0503020102020204" pitchFamily="34" charset="0"/>
                <a:ea typeface="ヒラギノ角ゴ Pro W3" panose="020B0300000000000000" pitchFamily="34" charset="-128"/>
              </a:rPr>
              <a:t> Double-spacing all text, with one space after punctuation between sentences</a:t>
            </a:r>
          </a:p>
          <a:p>
            <a:pPr lvl="1" eaLnBrk="1" hangingPunct="1">
              <a:lnSpc>
                <a:spcPct val="150000"/>
              </a:lnSpc>
              <a:spcBef>
                <a:spcPct val="0"/>
              </a:spcBef>
              <a:buFont typeface="Arial" panose="020B0604020202020204" pitchFamily="34" charset="0"/>
              <a:buChar char="•"/>
            </a:pPr>
            <a:r>
              <a:rPr lang="en-US" altLang="en-US" sz="1800">
                <a:latin typeface="Franklin Gothic Book" panose="020B0503020102020204" pitchFamily="34" charset="0"/>
                <a:ea typeface="ヒラギノ角ゴ Pro W3" panose="020B0300000000000000" pitchFamily="34" charset="-128"/>
              </a:rPr>
              <a:t> Numbering pages beginning with Arabic numeral “1” on the first page of text</a:t>
            </a:r>
          </a:p>
        </p:txBody>
      </p:sp>
    </p:spTree>
    <p:extLst>
      <p:ext uri="{BB962C8B-B14F-4D97-AF65-F5344CB8AC3E}">
        <p14:creationId xmlns:p14="http://schemas.microsoft.com/office/powerpoint/2010/main" val="1024873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24121" y="213977"/>
            <a:ext cx="8355013" cy="683264"/>
          </a:xfrm>
        </p:spPr>
        <p:txBody>
          <a:bodyPr/>
          <a:lstStyle/>
          <a:p>
            <a:pPr eaLnBrk="1" hangingPunct="1"/>
            <a:r>
              <a:rPr lang="en-US" altLang="en-US" sz="4800">
                <a:latin typeface="+mj-lt"/>
              </a:rPr>
              <a:t>Formatting: Title Page</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8</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pic>
        <p:nvPicPr>
          <p:cNvPr id="10" name="Picture 9" descr="A white cover page with black text&#10;&#10;AI-generated content may be incorrect.">
            <a:extLst>
              <a:ext uri="{FF2B5EF4-FFF2-40B4-BE49-F238E27FC236}">
                <a16:creationId xmlns:a16="http://schemas.microsoft.com/office/drawing/2014/main" id="{9F567487-986A-1A9D-0F8A-71A363B33AB4}"/>
              </a:ext>
            </a:extLst>
          </p:cNvPr>
          <p:cNvPicPr>
            <a:picLocks noChangeAspect="1"/>
          </p:cNvPicPr>
          <p:nvPr/>
        </p:nvPicPr>
        <p:blipFill>
          <a:blip r:embed="rId4"/>
          <a:stretch>
            <a:fillRect/>
          </a:stretch>
        </p:blipFill>
        <p:spPr>
          <a:xfrm>
            <a:off x="4635451" y="1397908"/>
            <a:ext cx="3520650" cy="4913435"/>
          </a:xfrm>
          <a:prstGeom prst="rect">
            <a:avLst/>
          </a:prstGeom>
          <a:ln>
            <a:solidFill>
              <a:schemeClr val="tx1"/>
            </a:solidFill>
          </a:ln>
        </p:spPr>
      </p:pic>
      <p:sp useBgFill="1">
        <p:nvSpPr>
          <p:cNvPr id="4" name="Rounded Rectangular Callout 3">
            <a:extLst>
              <a:ext uri="{FF2B5EF4-FFF2-40B4-BE49-F238E27FC236}">
                <a16:creationId xmlns:a16="http://schemas.microsoft.com/office/drawing/2014/main" id="{BE7744D9-C710-FE2D-1351-6B23CD7F536B}"/>
              </a:ext>
            </a:extLst>
          </p:cNvPr>
          <p:cNvSpPr/>
          <p:nvPr/>
        </p:nvSpPr>
        <p:spPr bwMode="auto">
          <a:xfrm flipH="1">
            <a:off x="6637552" y="2336445"/>
            <a:ext cx="2506448" cy="683265"/>
          </a:xfrm>
          <a:prstGeom prst="wedgeRoundRectCallout">
            <a:avLst>
              <a:gd name="adj1" fmla="val -17764"/>
              <a:gd name="adj2" fmla="val -77952"/>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fontAlgn="auto">
              <a:spcBef>
                <a:spcPts val="0"/>
              </a:spcBef>
              <a:spcAft>
                <a:spcPts val="0"/>
              </a:spcAft>
              <a:defRPr/>
            </a:pPr>
            <a:r>
              <a:rPr lang="en-US" sz="1800" b="0">
                <a:latin typeface="Franklin Gothic Book" panose="020B0503020102020204" pitchFamily="34" charset="0"/>
                <a:cs typeface="Arial" pitchFamily="34" charset="0"/>
              </a:rPr>
              <a:t>No page numbers </a:t>
            </a:r>
            <a:br>
              <a:rPr lang="en-US" sz="1800" b="0">
                <a:latin typeface="Franklin Gothic Book" panose="020B0503020102020204" pitchFamily="34" charset="0"/>
                <a:cs typeface="Arial" pitchFamily="34" charset="0"/>
              </a:rPr>
            </a:br>
            <a:r>
              <a:rPr lang="en-US" sz="1800" b="0">
                <a:latin typeface="Franklin Gothic Book" panose="020B0503020102020204" pitchFamily="34" charset="0"/>
                <a:cs typeface="Arial" pitchFamily="34" charset="0"/>
              </a:rPr>
              <a:t>on title page</a:t>
            </a:r>
          </a:p>
        </p:txBody>
      </p:sp>
      <p:sp useBgFill="1">
        <p:nvSpPr>
          <p:cNvPr id="5" name="Rounded Rectangular Callout 4">
            <a:extLst>
              <a:ext uri="{FF2B5EF4-FFF2-40B4-BE49-F238E27FC236}">
                <a16:creationId xmlns:a16="http://schemas.microsoft.com/office/drawing/2014/main" id="{DBBDEDDB-A5E7-E05F-EA1B-30870443BFD6}"/>
              </a:ext>
            </a:extLst>
          </p:cNvPr>
          <p:cNvSpPr/>
          <p:nvPr/>
        </p:nvSpPr>
        <p:spPr bwMode="auto">
          <a:xfrm>
            <a:off x="772974" y="1097574"/>
            <a:ext cx="3262313" cy="1042779"/>
          </a:xfrm>
          <a:prstGeom prst="wedgeRoundRectCallout">
            <a:avLst>
              <a:gd name="adj1" fmla="val 85463"/>
              <a:gd name="adj2" fmla="val 38325"/>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p>
            <a:pPr fontAlgn="auto">
              <a:spcBef>
                <a:spcPts val="0"/>
              </a:spcBef>
              <a:spcAft>
                <a:spcPts val="0"/>
              </a:spcAft>
              <a:defRPr/>
            </a:pPr>
            <a:r>
              <a:rPr lang="en-US">
                <a:latin typeface="Franklin Gothic Book" panose="020B0503020102020204" pitchFamily="34" charset="0"/>
                <a:cs typeface="Arial"/>
              </a:rPr>
              <a:t>Title is centered one-third of the way down the page and in bolded, double-sided text</a:t>
            </a:r>
          </a:p>
        </p:txBody>
      </p:sp>
      <p:sp useBgFill="1">
        <p:nvSpPr>
          <p:cNvPr id="6" name="Rounded Rectangular Callout 5">
            <a:extLst>
              <a:ext uri="{FF2B5EF4-FFF2-40B4-BE49-F238E27FC236}">
                <a16:creationId xmlns:a16="http://schemas.microsoft.com/office/drawing/2014/main" id="{1ACB898A-A1CB-2BA9-26FF-04409F6EAE5E}"/>
              </a:ext>
            </a:extLst>
          </p:cNvPr>
          <p:cNvSpPr/>
          <p:nvPr/>
        </p:nvSpPr>
        <p:spPr bwMode="auto">
          <a:xfrm>
            <a:off x="772974" y="4832645"/>
            <a:ext cx="3477238" cy="971101"/>
          </a:xfrm>
          <a:prstGeom prst="wedgeRoundRectCallout">
            <a:avLst>
              <a:gd name="adj1" fmla="val 92088"/>
              <a:gd name="adj2" fmla="val -52986"/>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fontAlgn="auto">
              <a:spcBef>
                <a:spcPts val="0"/>
              </a:spcBef>
              <a:spcAft>
                <a:spcPts val="0"/>
              </a:spcAft>
              <a:defRPr/>
            </a:pPr>
            <a:r>
              <a:rPr lang="en-US" sz="1800" b="0" dirty="0">
                <a:latin typeface="Franklin Gothic Book" panose="020B0503020102020204" pitchFamily="34" charset="0"/>
                <a:cs typeface="Arial" pitchFamily="34" charset="0"/>
              </a:rPr>
              <a:t>Name, course, and date follow several lines later, and are also centered.</a:t>
            </a:r>
          </a:p>
        </p:txBody>
      </p:sp>
    </p:spTree>
    <p:extLst>
      <p:ext uri="{BB962C8B-B14F-4D97-AF65-F5344CB8AC3E}">
        <p14:creationId xmlns:p14="http://schemas.microsoft.com/office/powerpoint/2010/main" val="192831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18CFB1-0CFB-7309-7819-778C0B6494E6}"/>
              </a:ext>
            </a:extLst>
          </p:cNvPr>
          <p:cNvSpPr>
            <a:spLocks noGrp="1"/>
          </p:cNvSpPr>
          <p:nvPr>
            <p:ph type="ctrTitle"/>
          </p:nvPr>
        </p:nvSpPr>
        <p:spPr>
          <a:xfrm>
            <a:off x="462008" y="255494"/>
            <a:ext cx="6925732" cy="683264"/>
          </a:xfrm>
        </p:spPr>
        <p:txBody>
          <a:bodyPr/>
          <a:lstStyle/>
          <a:p>
            <a:r>
              <a:rPr lang="en-US" sz="4800"/>
              <a:t>Formatting: Body Text</a:t>
            </a:r>
          </a:p>
        </p:txBody>
      </p:sp>
      <p:sp>
        <p:nvSpPr>
          <p:cNvPr id="7" name="Slide Number Placeholder 6">
            <a:extLst>
              <a:ext uri="{FF2B5EF4-FFF2-40B4-BE49-F238E27FC236}">
                <a16:creationId xmlns:a16="http://schemas.microsoft.com/office/drawing/2014/main" id="{78F0F2C2-1537-7730-8348-8DEBCD1A5053}"/>
              </a:ext>
            </a:extLst>
          </p:cNvPr>
          <p:cNvSpPr>
            <a:spLocks noGrp="1"/>
          </p:cNvSpPr>
          <p:nvPr>
            <p:ph type="sldNum" sz="quarter" idx="4"/>
          </p:nvPr>
        </p:nvSpPr>
        <p:spPr/>
        <p:txBody>
          <a:bodyPr/>
          <a:lstStyle/>
          <a:p>
            <a:fld id="{8A7A6979-0714-4377-B894-6BE4C2D6E202}" type="slidenum">
              <a:rPr lang="en-US" smtClean="0"/>
              <a:pPr/>
              <a:t>9</a:t>
            </a:fld>
            <a:endParaRPr lang="en-US"/>
          </a:p>
        </p:txBody>
      </p:sp>
      <p:pic>
        <p:nvPicPr>
          <p:cNvPr id="8" name="Purdue CoBrand">
            <a:extLst>
              <a:ext uri="{FF2B5EF4-FFF2-40B4-BE49-F238E27FC236}">
                <a16:creationId xmlns:a16="http://schemas.microsoft.com/office/drawing/2014/main" id="{48C54743-7575-7D4D-7AE8-AB5CFBF5512F}"/>
              </a:ext>
            </a:extLst>
          </p:cNvPr>
          <p:cNvPicPr>
            <a:picLocks noChangeAspect="1"/>
          </p:cNvPicPr>
          <p:nvPr/>
        </p:nvPicPr>
        <p:blipFill>
          <a:blip r:embed="rId3"/>
          <a:srcRect/>
          <a:stretch/>
        </p:blipFill>
        <p:spPr>
          <a:xfrm>
            <a:off x="462008" y="6072299"/>
            <a:ext cx="3370923" cy="365760"/>
          </a:xfrm>
          <a:prstGeom prst="rect">
            <a:avLst/>
          </a:prstGeom>
        </p:spPr>
      </p:pic>
      <p:pic>
        <p:nvPicPr>
          <p:cNvPr id="17" name="Picture 16" descr="Text&#10;&#10;Description automatically generated">
            <a:extLst>
              <a:ext uri="{FF2B5EF4-FFF2-40B4-BE49-F238E27FC236}">
                <a16:creationId xmlns:a16="http://schemas.microsoft.com/office/drawing/2014/main" id="{452CF11B-BA54-6429-A0E0-CE6B08341BA3}"/>
              </a:ext>
            </a:extLst>
          </p:cNvPr>
          <p:cNvPicPr>
            <a:picLocks noChangeAspect="1"/>
          </p:cNvPicPr>
          <p:nvPr/>
        </p:nvPicPr>
        <p:blipFill>
          <a:blip r:embed="rId4"/>
          <a:stretch>
            <a:fillRect/>
          </a:stretch>
        </p:blipFill>
        <p:spPr>
          <a:xfrm>
            <a:off x="4686301" y="1316575"/>
            <a:ext cx="3378200" cy="4635500"/>
          </a:xfrm>
          <a:prstGeom prst="rect">
            <a:avLst/>
          </a:prstGeom>
        </p:spPr>
      </p:pic>
      <p:sp useBgFill="1">
        <p:nvSpPr>
          <p:cNvPr id="15" name="Rounded Rectangular Callout 14">
            <a:extLst>
              <a:ext uri="{FF2B5EF4-FFF2-40B4-BE49-F238E27FC236}">
                <a16:creationId xmlns:a16="http://schemas.microsoft.com/office/drawing/2014/main" id="{60B1E1FB-FDD4-A77A-25D6-3E42D68D57A3}"/>
              </a:ext>
            </a:extLst>
          </p:cNvPr>
          <p:cNvSpPr/>
          <p:nvPr/>
        </p:nvSpPr>
        <p:spPr bwMode="auto">
          <a:xfrm>
            <a:off x="713838" y="4918798"/>
            <a:ext cx="3447706" cy="770475"/>
          </a:xfrm>
          <a:prstGeom prst="wedgeRoundRectCallout">
            <a:avLst>
              <a:gd name="adj1" fmla="val 75595"/>
              <a:gd name="adj2" fmla="val 18519"/>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fontAlgn="auto">
              <a:spcBef>
                <a:spcPts val="0"/>
              </a:spcBef>
              <a:spcAft>
                <a:spcPts val="0"/>
              </a:spcAft>
              <a:defRPr/>
            </a:pPr>
            <a:r>
              <a:rPr lang="en-US" sz="1800" b="0">
                <a:latin typeface="Franklin Gothic Book" panose="020B0503020102020204" pitchFamily="34" charset="0"/>
                <a:cs typeface="Arial" pitchFamily="34" charset="0"/>
              </a:rPr>
              <a:t>Footnotes and endnotes are single-spaced.</a:t>
            </a:r>
          </a:p>
        </p:txBody>
      </p:sp>
      <p:sp useBgFill="1">
        <p:nvSpPr>
          <p:cNvPr id="14" name="Rounded Rectangular Callout 13">
            <a:extLst>
              <a:ext uri="{FF2B5EF4-FFF2-40B4-BE49-F238E27FC236}">
                <a16:creationId xmlns:a16="http://schemas.microsoft.com/office/drawing/2014/main" id="{9B3FDC03-FCA4-D767-B85D-F9ED338D41D3}"/>
              </a:ext>
            </a:extLst>
          </p:cNvPr>
          <p:cNvSpPr/>
          <p:nvPr/>
        </p:nvSpPr>
        <p:spPr bwMode="auto">
          <a:xfrm>
            <a:off x="713838" y="2286829"/>
            <a:ext cx="3447706" cy="1142171"/>
          </a:xfrm>
          <a:prstGeom prst="wedgeRoundRectCallout">
            <a:avLst>
              <a:gd name="adj1" fmla="val 77070"/>
              <a:gd name="adj2" fmla="val 29807"/>
              <a:gd name="adj3" fmla="val 16667"/>
            </a:avLst>
          </a:prstGeom>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p>
            <a:pPr fontAlgn="auto">
              <a:spcBef>
                <a:spcPts val="0"/>
              </a:spcBef>
              <a:spcAft>
                <a:spcPts val="0"/>
              </a:spcAft>
              <a:defRPr/>
            </a:pPr>
            <a:r>
              <a:rPr lang="en-US">
                <a:latin typeface="Franklin Gothic Book" panose="020B0503020102020204" pitchFamily="34" charset="0"/>
                <a:cs typeface="Arial"/>
              </a:rPr>
              <a:t>Body text should be double-spaced, with no break between paragraphs or sections.</a:t>
            </a:r>
          </a:p>
        </p:txBody>
      </p:sp>
    </p:spTree>
    <p:extLst>
      <p:ext uri="{BB962C8B-B14F-4D97-AF65-F5344CB8AC3E}">
        <p14:creationId xmlns:p14="http://schemas.microsoft.com/office/powerpoint/2010/main" val="81423872"/>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APA7" id="{CFD221FE-DC11-1A44-93DF-4072066653C9}" vid="{082BE858-20A1-CD42-9BD4-A54A3D6D7A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496</TotalTime>
  <Words>3558</Words>
  <Application>Microsoft Macintosh PowerPoint</Application>
  <PresentationFormat>On-screen Show (4:3)</PresentationFormat>
  <Paragraphs>310</Paragraphs>
  <Slides>31</Slides>
  <Notes>31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United Sans Rg Md</vt:lpstr>
      <vt:lpstr>Acumin Pro Semibold</vt:lpstr>
      <vt:lpstr>Acumin Pro</vt:lpstr>
      <vt:lpstr>Franklin Gothic Medium Cond</vt:lpstr>
      <vt:lpstr>Acumin Pro SemiCondensed</vt:lpstr>
      <vt:lpstr>Acumin Pro ExtraCondensed</vt:lpstr>
      <vt:lpstr>Optima</vt:lpstr>
      <vt:lpstr>United Sans Cd Md</vt:lpstr>
      <vt:lpstr>Acumin Pro ExtraCondensed Smbd</vt:lpstr>
      <vt:lpstr>Wingdings</vt:lpstr>
      <vt:lpstr>Calibri</vt:lpstr>
      <vt:lpstr>Franklin Gothic Book</vt:lpstr>
      <vt:lpstr>Acumin Pro Medium</vt:lpstr>
      <vt:lpstr>ＭＳ Ｐゴシック</vt:lpstr>
      <vt:lpstr>Arial Black</vt:lpstr>
      <vt:lpstr>Arial</vt:lpstr>
      <vt:lpstr>Purdue1</vt:lpstr>
      <vt:lpstr>The Chicago manual of style (18th edition)</vt:lpstr>
      <vt:lpstr>Overview</vt:lpstr>
      <vt:lpstr>What is Chicago Style?</vt:lpstr>
      <vt:lpstr>Chicago Style (cont.)</vt:lpstr>
      <vt:lpstr>Significant Changes in 18th Ed.</vt:lpstr>
      <vt:lpstr>Caveat</vt:lpstr>
      <vt:lpstr>Formatting: General Guidelines</vt:lpstr>
      <vt:lpstr>Formatting: Title Page</vt:lpstr>
      <vt:lpstr>Formatting: Body Text</vt:lpstr>
      <vt:lpstr>Formatting: Section Heading</vt:lpstr>
      <vt:lpstr>Formatting: Headings (cont.)</vt:lpstr>
      <vt:lpstr>Formatting: Quotes</vt:lpstr>
      <vt:lpstr>Formatting: Tables and Figures</vt:lpstr>
      <vt:lpstr>Formatting: Tables and Figures (cont.)</vt:lpstr>
      <vt:lpstr>Formatting: Tables and Figures (con’t)</vt:lpstr>
      <vt:lpstr>Formatting: Bibliography</vt:lpstr>
      <vt:lpstr>Source Citations: The Basics</vt:lpstr>
      <vt:lpstr>Source Citations: Bibliography</vt:lpstr>
      <vt:lpstr>Source Citations: Bibliography (cont.)</vt:lpstr>
      <vt:lpstr>Source Citations: Bibliography (cont.)</vt:lpstr>
      <vt:lpstr>Source Citations: Bibliography (cont.)</vt:lpstr>
      <vt:lpstr>Source Citations: Bibliography (cont.)</vt:lpstr>
      <vt:lpstr>Source Citations: In-Text NB</vt:lpstr>
      <vt:lpstr>Source Citations: In-Text NB (cont.)</vt:lpstr>
      <vt:lpstr>Source Citations: In-Text NB (cont.)</vt:lpstr>
      <vt:lpstr>Source Citations: In-Text NB (cont.)</vt:lpstr>
      <vt:lpstr>Source Citations: In-Text NB (cont.)</vt:lpstr>
      <vt:lpstr>Source Citations: In-Text NB (cont.)</vt:lpstr>
      <vt:lpstr>Source Citations: In-Text NB (cont.)</vt:lpstr>
      <vt:lpstr>The End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Chicago manual of style 17th edition</dc:title>
  <dc:creator>Colon, Garrett Ivan</dc:creator>
  <cp:lastModifiedBy>Juan Carlos Montoya Lopez</cp:lastModifiedBy>
  <cp:revision>2</cp:revision>
  <dcterms:created xsi:type="dcterms:W3CDTF">2022-12-20T21:29:49Z</dcterms:created>
  <dcterms:modified xsi:type="dcterms:W3CDTF">2025-10-24T15:35:14Z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2025-06-03T22:15:50Z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386d681e-16fd-49fd-ad24-f41bd96f7c2e</vt:lpwstr>
  </property>
  <property fmtid="{D5CDD505-2E9C-101B-9397-08002B2CF9AE}" pid="8" name="MSIP_Label_f7606f69-b0ae-4874-be30-7d43a3c7be10_ContentBits">
    <vt:lpwstr>0</vt:lpwstr>
  </property>
  <property fmtid="{D5CDD505-2E9C-101B-9397-08002B2CF9AE}" pid="9" name="MSIP_Label_f7606f69-b0ae-4874-be30-7d43a3c7be10_Tag">
    <vt:lpwstr>10, 3, 0, 1</vt:lpwstr>
  </property>
</Properties>
</file>