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45"/>
  </p:notesMasterIdLst>
  <p:sldIdLst>
    <p:sldId id="267" r:id="rId5"/>
    <p:sldId id="295" r:id="rId6"/>
    <p:sldId id="298" r:id="rId7"/>
    <p:sldId id="299" r:id="rId8"/>
    <p:sldId id="300" r:id="rId9"/>
    <p:sldId id="304" r:id="rId10"/>
    <p:sldId id="303" r:id="rId11"/>
    <p:sldId id="301" r:id="rId12"/>
    <p:sldId id="302" r:id="rId13"/>
    <p:sldId id="305" r:id="rId14"/>
    <p:sldId id="307" r:id="rId15"/>
    <p:sldId id="308" r:id="rId16"/>
    <p:sldId id="309" r:id="rId17"/>
    <p:sldId id="310"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11" r:id="rId44"/>
  </p:sldIdLst>
  <p:sldSz cx="9144000" cy="6858000" type="screen4x3"/>
  <p:notesSz cx="6858000" cy="9144000"/>
  <p:embeddedFontLst>
    <p:embeddedFont>
      <p:font typeface="ＭＳ Ｐゴシック" panose="020B0600070205080204" pitchFamily="34" charset="-128"/>
      <p:regular r:id="rId46"/>
    </p:embeddedFont>
    <p:embeddedFont>
      <p:font typeface="Franklin Gothic Book" panose="020B0503020102020204" pitchFamily="34" charset="0"/>
      <p:regular r:id="rId47"/>
      <p:italic r:id="rId48"/>
    </p:embeddedFont>
    <p:embeddedFont>
      <p:font typeface="Franklin Gothic Medium" panose="020B0603020102020204" pitchFamily="34" charset="0"/>
      <p:regular r:id="rId49"/>
      <p:italic r:id="rId50"/>
    </p:embeddedFont>
    <p:embeddedFont>
      <p:font typeface="Franklin Gothic Medium Cond" panose="020B0606030402020204" pitchFamily="34" charset="0"/>
      <p:regular r:id="rId51"/>
    </p:embeddedFont>
    <p:embeddedFont>
      <p:font typeface="Tahoma" panose="020B0604030504040204" pitchFamily="34" charset="0"/>
      <p:regular r:id="rId52"/>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 id="{DBBF791F-FBA3-73BE-3D34-1B3757F82BFB}" name="Juan Carlos Montoya Lopez" initials="JL" userId="S::montoy22@purdue.edu::3b7bc414-966c-4b3a-ba73-e493cfafdf0c" providerId="AD"/>
  <p188:author id="{A2C20292-1269-8752-9885-665D82EF48BB}" name="Ghada Seif Eddine" initials="MOU" userId="Ghada Seif Eddi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B945"/>
    <a:srgbClr val="CFB991"/>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4"/>
    <p:restoredTop sz="76657"/>
  </p:normalViewPr>
  <p:slideViewPr>
    <p:cSldViewPr snapToGrid="0">
      <p:cViewPr varScale="1">
        <p:scale>
          <a:sx n="82" d="100"/>
          <a:sy n="82" d="100"/>
        </p:scale>
        <p:origin x="2376" y="168"/>
      </p:cViewPr>
      <p:guideLst>
        <p:guide orient="horz" pos="108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19336-841D-45E9-9075-B534C90FCDE1}" type="doc">
      <dgm:prSet loTypeId="urn:microsoft.com/office/officeart/2018/5/layout/CenteredIconLabelDescriptionList" loCatId="icon" qsTypeId="urn:microsoft.com/office/officeart/2005/8/quickstyle/simple3" qsCatId="simple" csTypeId="urn:microsoft.com/office/officeart/2005/8/colors/accent1_2" csCatId="accent1" phldr="1"/>
      <dgm:spPr/>
      <dgm:t>
        <a:bodyPr/>
        <a:lstStyle/>
        <a:p>
          <a:endParaRPr lang="en-US"/>
        </a:p>
      </dgm:t>
    </dgm:pt>
    <dgm:pt modelId="{BF83015F-AA6D-4165-9B82-FE0E58AF6DF9}">
      <dgm:prSet custT="1"/>
      <dgm:spPr/>
      <dgm:t>
        <a:bodyPr/>
        <a:lstStyle/>
        <a:p>
          <a:pPr>
            <a:lnSpc>
              <a:spcPct val="100000"/>
            </a:lnSpc>
            <a:defRPr b="1"/>
          </a:pPr>
          <a:r>
            <a:rPr lang="en-US" sz="1800" b="1"/>
            <a:t>Literature Review</a:t>
          </a:r>
          <a:endParaRPr lang="en-US" sz="1800"/>
        </a:p>
      </dgm:t>
    </dgm:pt>
    <dgm:pt modelId="{3493187A-C203-4051-88AC-690FD5373374}" type="parTrans" cxnId="{8B926DD9-B020-448C-9FA0-9283A79A1AD2}">
      <dgm:prSet/>
      <dgm:spPr/>
      <dgm:t>
        <a:bodyPr/>
        <a:lstStyle/>
        <a:p>
          <a:endParaRPr lang="en-US" sz="1800"/>
        </a:p>
      </dgm:t>
    </dgm:pt>
    <dgm:pt modelId="{7A3C5C88-E57D-4C86-8DDC-4F929BE3ABBA}" type="sibTrans" cxnId="{8B926DD9-B020-448C-9FA0-9283A79A1AD2}">
      <dgm:prSet/>
      <dgm:spPr/>
      <dgm:t>
        <a:bodyPr/>
        <a:lstStyle/>
        <a:p>
          <a:endParaRPr lang="en-US" sz="1800"/>
        </a:p>
      </dgm:t>
    </dgm:pt>
    <dgm:pt modelId="{99DA7211-9677-444C-B3B2-F0D5B0A715E2}">
      <dgm:prSet custT="1"/>
      <dgm:spPr/>
      <dgm:t>
        <a:bodyPr/>
        <a:lstStyle/>
        <a:p>
          <a:pPr>
            <a:lnSpc>
              <a:spcPct val="100000"/>
            </a:lnSpc>
          </a:pPr>
          <a:r>
            <a:rPr lang="en-US" sz="1800" dirty="0"/>
            <a:t>Summarizes, analyzes, and synthesizes existing research on a topic.</a:t>
          </a:r>
        </a:p>
      </dgm:t>
    </dgm:pt>
    <dgm:pt modelId="{C72AD366-73B9-4A91-A185-E7231B922680}" type="parTrans" cxnId="{247EB840-623C-451B-9374-28A6B1802304}">
      <dgm:prSet/>
      <dgm:spPr/>
      <dgm:t>
        <a:bodyPr/>
        <a:lstStyle/>
        <a:p>
          <a:endParaRPr lang="en-US" sz="1800"/>
        </a:p>
      </dgm:t>
    </dgm:pt>
    <dgm:pt modelId="{CEEA8D80-A16D-4DBD-B9A5-AA5D72357B3F}" type="sibTrans" cxnId="{247EB840-623C-451B-9374-28A6B1802304}">
      <dgm:prSet/>
      <dgm:spPr/>
      <dgm:t>
        <a:bodyPr/>
        <a:lstStyle/>
        <a:p>
          <a:endParaRPr lang="en-US" sz="1800"/>
        </a:p>
      </dgm:t>
    </dgm:pt>
    <dgm:pt modelId="{A8B7DB01-34D7-443E-AE76-174D91B16544}">
      <dgm:prSet custT="1"/>
      <dgm:spPr/>
      <dgm:t>
        <a:bodyPr/>
        <a:lstStyle/>
        <a:p>
          <a:pPr>
            <a:lnSpc>
              <a:spcPct val="100000"/>
            </a:lnSpc>
            <a:defRPr b="1"/>
          </a:pPr>
          <a:r>
            <a:rPr lang="en-US" sz="1800" b="1"/>
            <a:t>Experimental / Empirical Paper</a:t>
          </a:r>
          <a:endParaRPr lang="en-US" sz="1800"/>
        </a:p>
      </dgm:t>
    </dgm:pt>
    <dgm:pt modelId="{C565A044-867B-425B-8F67-6ABE3CAA1D88}" type="parTrans" cxnId="{3AEDDC41-54DE-4BF5-B03C-E5D717FCFC5F}">
      <dgm:prSet/>
      <dgm:spPr/>
      <dgm:t>
        <a:bodyPr/>
        <a:lstStyle/>
        <a:p>
          <a:endParaRPr lang="en-US" sz="1800"/>
        </a:p>
      </dgm:t>
    </dgm:pt>
    <dgm:pt modelId="{2420B975-FBD1-405C-8DD2-D24B4BCD664E}" type="sibTrans" cxnId="{3AEDDC41-54DE-4BF5-B03C-E5D717FCFC5F}">
      <dgm:prSet/>
      <dgm:spPr/>
      <dgm:t>
        <a:bodyPr/>
        <a:lstStyle/>
        <a:p>
          <a:endParaRPr lang="en-US" sz="1800"/>
        </a:p>
      </dgm:t>
    </dgm:pt>
    <dgm:pt modelId="{BC7381FD-EE83-47C9-868E-4A82A18C6750}">
      <dgm:prSet custT="1"/>
      <dgm:spPr/>
      <dgm:t>
        <a:bodyPr/>
        <a:lstStyle/>
        <a:p>
          <a:pPr>
            <a:lnSpc>
              <a:spcPct val="100000"/>
            </a:lnSpc>
          </a:pPr>
          <a:r>
            <a:rPr lang="en-US" sz="1800" dirty="0"/>
            <a:t>Reports original research (e.g., methods, results, discussion).</a:t>
          </a:r>
        </a:p>
      </dgm:t>
    </dgm:pt>
    <dgm:pt modelId="{27DA5BD5-C461-4FD8-8EAC-A0C96DAB12C9}" type="parTrans" cxnId="{9BAF5A8E-5BD8-41BE-A70C-EDD4B3836275}">
      <dgm:prSet/>
      <dgm:spPr/>
      <dgm:t>
        <a:bodyPr/>
        <a:lstStyle/>
        <a:p>
          <a:endParaRPr lang="en-US" sz="1800"/>
        </a:p>
      </dgm:t>
    </dgm:pt>
    <dgm:pt modelId="{8DB72A51-1E6E-493D-BFBA-8D89B2EBD188}" type="sibTrans" cxnId="{9BAF5A8E-5BD8-41BE-A70C-EDD4B3836275}">
      <dgm:prSet/>
      <dgm:spPr/>
      <dgm:t>
        <a:bodyPr/>
        <a:lstStyle/>
        <a:p>
          <a:endParaRPr lang="en-US" sz="1800"/>
        </a:p>
      </dgm:t>
    </dgm:pt>
    <dgm:pt modelId="{DB51AF4A-1A27-4DCA-8ED0-6C656A172FE9}">
      <dgm:prSet custT="1"/>
      <dgm:spPr/>
      <dgm:t>
        <a:bodyPr/>
        <a:lstStyle/>
        <a:p>
          <a:pPr>
            <a:lnSpc>
              <a:spcPct val="100000"/>
            </a:lnSpc>
            <a:defRPr b="1"/>
          </a:pPr>
          <a:r>
            <a:rPr lang="en-US" sz="1800" b="1"/>
            <a:t>Theoretical Paper</a:t>
          </a:r>
          <a:endParaRPr lang="en-US" sz="1800"/>
        </a:p>
      </dgm:t>
    </dgm:pt>
    <dgm:pt modelId="{36E0FC52-2688-4F62-BE9A-2966E392ADAA}" type="parTrans" cxnId="{29344F7D-C527-4311-B40C-789710A66EA8}">
      <dgm:prSet/>
      <dgm:spPr/>
      <dgm:t>
        <a:bodyPr/>
        <a:lstStyle/>
        <a:p>
          <a:endParaRPr lang="en-US" sz="1800"/>
        </a:p>
      </dgm:t>
    </dgm:pt>
    <dgm:pt modelId="{7B1C578F-F3DB-483A-8E48-62C1A1978E9B}" type="sibTrans" cxnId="{29344F7D-C527-4311-B40C-789710A66EA8}">
      <dgm:prSet/>
      <dgm:spPr/>
      <dgm:t>
        <a:bodyPr/>
        <a:lstStyle/>
        <a:p>
          <a:endParaRPr lang="en-US" sz="1800"/>
        </a:p>
      </dgm:t>
    </dgm:pt>
    <dgm:pt modelId="{093285CB-DF74-4901-8F72-FFCF895817D5}">
      <dgm:prSet custT="1"/>
      <dgm:spPr/>
      <dgm:t>
        <a:bodyPr/>
        <a:lstStyle/>
        <a:p>
          <a:pPr>
            <a:lnSpc>
              <a:spcPct val="100000"/>
            </a:lnSpc>
          </a:pPr>
          <a:r>
            <a:rPr lang="en-US" sz="1800" dirty="0"/>
            <a:t>Examines existing research to develop new theories or expand on concepts.</a:t>
          </a:r>
        </a:p>
      </dgm:t>
    </dgm:pt>
    <dgm:pt modelId="{CBA5DCF9-A998-495B-A5D6-B628F43E09D4}" type="parTrans" cxnId="{194A2DF7-01F7-4A25-85C0-7D0C3386EACC}">
      <dgm:prSet/>
      <dgm:spPr/>
      <dgm:t>
        <a:bodyPr/>
        <a:lstStyle/>
        <a:p>
          <a:endParaRPr lang="en-US" sz="1800"/>
        </a:p>
      </dgm:t>
    </dgm:pt>
    <dgm:pt modelId="{3C6D3DA7-D108-4CE4-B3F9-A686DCCF2BEB}" type="sibTrans" cxnId="{194A2DF7-01F7-4A25-85C0-7D0C3386EACC}">
      <dgm:prSet/>
      <dgm:spPr/>
      <dgm:t>
        <a:bodyPr/>
        <a:lstStyle/>
        <a:p>
          <a:endParaRPr lang="en-US" sz="1800"/>
        </a:p>
      </dgm:t>
    </dgm:pt>
    <dgm:pt modelId="{3FEE0A64-F3B6-4CB8-8C09-18BF23451303}">
      <dgm:prSet custT="1"/>
      <dgm:spPr/>
      <dgm:t>
        <a:bodyPr/>
        <a:lstStyle/>
        <a:p>
          <a:pPr>
            <a:lnSpc>
              <a:spcPct val="100000"/>
            </a:lnSpc>
            <a:defRPr b="1"/>
          </a:pPr>
          <a:r>
            <a:rPr lang="en-US" sz="1800" b="1"/>
            <a:t>Methodological Paper</a:t>
          </a:r>
          <a:endParaRPr lang="en-US" sz="1800"/>
        </a:p>
      </dgm:t>
    </dgm:pt>
    <dgm:pt modelId="{CA829321-FD07-4EC1-A5C9-ADBD7BB0BC0D}" type="parTrans" cxnId="{06A7B9C2-57CD-489B-88F1-B86A6865C79D}">
      <dgm:prSet/>
      <dgm:spPr/>
      <dgm:t>
        <a:bodyPr/>
        <a:lstStyle/>
        <a:p>
          <a:endParaRPr lang="en-US" sz="1800"/>
        </a:p>
      </dgm:t>
    </dgm:pt>
    <dgm:pt modelId="{7C8CB4C6-0F99-4B94-8135-01DCE6E17835}" type="sibTrans" cxnId="{06A7B9C2-57CD-489B-88F1-B86A6865C79D}">
      <dgm:prSet/>
      <dgm:spPr/>
      <dgm:t>
        <a:bodyPr/>
        <a:lstStyle/>
        <a:p>
          <a:endParaRPr lang="en-US" sz="1800"/>
        </a:p>
      </dgm:t>
    </dgm:pt>
    <dgm:pt modelId="{BC81645E-AB0E-49E9-A8F8-1B91140BCD28}">
      <dgm:prSet custT="1"/>
      <dgm:spPr/>
      <dgm:t>
        <a:bodyPr/>
        <a:lstStyle/>
        <a:p>
          <a:pPr>
            <a:lnSpc>
              <a:spcPct val="100000"/>
            </a:lnSpc>
          </a:pPr>
          <a:r>
            <a:rPr lang="en-US" sz="1800"/>
            <a:t>Presents new methods, tests existing ones, or discusses methodological approaches.</a:t>
          </a:r>
        </a:p>
      </dgm:t>
    </dgm:pt>
    <dgm:pt modelId="{0C8AED8F-27BF-4F4C-993D-DDEBD36F6CBD}" type="parTrans" cxnId="{37BAC0F7-17E0-4FB0-A3DF-A7E11B0BF314}">
      <dgm:prSet/>
      <dgm:spPr/>
      <dgm:t>
        <a:bodyPr/>
        <a:lstStyle/>
        <a:p>
          <a:endParaRPr lang="en-US" sz="1800"/>
        </a:p>
      </dgm:t>
    </dgm:pt>
    <dgm:pt modelId="{EA8FAAA0-355B-4909-9B56-A429A3DEAB9F}" type="sibTrans" cxnId="{37BAC0F7-17E0-4FB0-A3DF-A7E11B0BF314}">
      <dgm:prSet/>
      <dgm:spPr/>
      <dgm:t>
        <a:bodyPr/>
        <a:lstStyle/>
        <a:p>
          <a:endParaRPr lang="en-US" sz="1800"/>
        </a:p>
      </dgm:t>
    </dgm:pt>
    <dgm:pt modelId="{DC94B7CE-5E52-44E1-BAAC-577EC9A93F2D}">
      <dgm:prSet custT="1"/>
      <dgm:spPr/>
      <dgm:t>
        <a:bodyPr/>
        <a:lstStyle/>
        <a:p>
          <a:pPr>
            <a:lnSpc>
              <a:spcPct val="100000"/>
            </a:lnSpc>
          </a:pPr>
          <a:endParaRPr lang="en-US" sz="1800" dirty="0"/>
        </a:p>
      </dgm:t>
    </dgm:pt>
    <dgm:pt modelId="{CD434465-5E96-4AC3-928D-CB4D5397AC06}" type="parTrans" cxnId="{FBED762E-3E42-4C04-A58F-7AA1F7D3E606}">
      <dgm:prSet/>
      <dgm:spPr/>
      <dgm:t>
        <a:bodyPr/>
        <a:lstStyle/>
        <a:p>
          <a:endParaRPr lang="en-US" sz="1800"/>
        </a:p>
      </dgm:t>
    </dgm:pt>
    <dgm:pt modelId="{9456E830-84D6-4AC0-981E-0615616A071E}" type="sibTrans" cxnId="{FBED762E-3E42-4C04-A58F-7AA1F7D3E606}">
      <dgm:prSet/>
      <dgm:spPr/>
      <dgm:t>
        <a:bodyPr/>
        <a:lstStyle/>
        <a:p>
          <a:endParaRPr lang="en-US" sz="1800"/>
        </a:p>
      </dgm:t>
    </dgm:pt>
    <dgm:pt modelId="{BB2532DA-8321-4118-BB3B-AC592131EA85}" type="pres">
      <dgm:prSet presAssocID="{27E19336-841D-45E9-9075-B534C90FCDE1}" presName="root" presStyleCnt="0">
        <dgm:presLayoutVars>
          <dgm:dir/>
          <dgm:resizeHandles val="exact"/>
        </dgm:presLayoutVars>
      </dgm:prSet>
      <dgm:spPr/>
    </dgm:pt>
    <dgm:pt modelId="{60001EC4-8277-49C9-8D0F-A3ABE5250E2E}" type="pres">
      <dgm:prSet presAssocID="{BF83015F-AA6D-4165-9B82-FE0E58AF6DF9}" presName="compNode" presStyleCnt="0"/>
      <dgm:spPr/>
    </dgm:pt>
    <dgm:pt modelId="{14FD59B5-FCF1-45D2-AC2C-5433036A999D}" type="pres">
      <dgm:prSet presAssocID="{BF83015F-AA6D-4165-9B82-FE0E58AF6D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on Shelf"/>
        </a:ext>
      </dgm:extLst>
    </dgm:pt>
    <dgm:pt modelId="{89914F2C-B0F6-4D30-8DC6-E6DE7C576286}" type="pres">
      <dgm:prSet presAssocID="{BF83015F-AA6D-4165-9B82-FE0E58AF6DF9}" presName="iconSpace" presStyleCnt="0"/>
      <dgm:spPr/>
    </dgm:pt>
    <dgm:pt modelId="{19990535-EDB5-4CE8-9782-EFD550AC0E4B}" type="pres">
      <dgm:prSet presAssocID="{BF83015F-AA6D-4165-9B82-FE0E58AF6DF9}" presName="parTx" presStyleLbl="revTx" presStyleIdx="0" presStyleCnt="8">
        <dgm:presLayoutVars>
          <dgm:chMax val="0"/>
          <dgm:chPref val="0"/>
        </dgm:presLayoutVars>
      </dgm:prSet>
      <dgm:spPr/>
    </dgm:pt>
    <dgm:pt modelId="{2033A5CF-DC68-43AB-B1C2-622EECB4D5C2}" type="pres">
      <dgm:prSet presAssocID="{BF83015F-AA6D-4165-9B82-FE0E58AF6DF9}" presName="txSpace" presStyleCnt="0"/>
      <dgm:spPr/>
    </dgm:pt>
    <dgm:pt modelId="{50AB0A26-8F84-422D-80FB-F64C453A3C69}" type="pres">
      <dgm:prSet presAssocID="{BF83015F-AA6D-4165-9B82-FE0E58AF6DF9}" presName="desTx" presStyleLbl="revTx" presStyleIdx="1" presStyleCnt="8">
        <dgm:presLayoutVars/>
      </dgm:prSet>
      <dgm:spPr/>
    </dgm:pt>
    <dgm:pt modelId="{FD7301CB-601A-401C-A97C-A68204D981C1}" type="pres">
      <dgm:prSet presAssocID="{7A3C5C88-E57D-4C86-8DDC-4F929BE3ABBA}" presName="sibTrans" presStyleCnt="0"/>
      <dgm:spPr/>
    </dgm:pt>
    <dgm:pt modelId="{EA4AFD95-632A-45D9-8F57-D44CC61F1A02}" type="pres">
      <dgm:prSet presAssocID="{A8B7DB01-34D7-443E-AE76-174D91B16544}" presName="compNode" presStyleCnt="0"/>
      <dgm:spPr/>
    </dgm:pt>
    <dgm:pt modelId="{09C4E96E-9C7C-4B2E-A9A7-ED94EF79B2C5}" type="pres">
      <dgm:prSet presAssocID="{A8B7DB01-34D7-443E-AE76-174D91B165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0EA0A58B-FA61-4958-940D-FB19A552863A}" type="pres">
      <dgm:prSet presAssocID="{A8B7DB01-34D7-443E-AE76-174D91B16544}" presName="iconSpace" presStyleCnt="0"/>
      <dgm:spPr/>
    </dgm:pt>
    <dgm:pt modelId="{5808A9DA-6075-420E-AA06-253917E6F17F}" type="pres">
      <dgm:prSet presAssocID="{A8B7DB01-34D7-443E-AE76-174D91B16544}" presName="parTx" presStyleLbl="revTx" presStyleIdx="2" presStyleCnt="8">
        <dgm:presLayoutVars>
          <dgm:chMax val="0"/>
          <dgm:chPref val="0"/>
        </dgm:presLayoutVars>
      </dgm:prSet>
      <dgm:spPr/>
    </dgm:pt>
    <dgm:pt modelId="{AEEC2C9A-59EF-4F3F-998D-00A02E45D77E}" type="pres">
      <dgm:prSet presAssocID="{A8B7DB01-34D7-443E-AE76-174D91B16544}" presName="txSpace" presStyleCnt="0"/>
      <dgm:spPr/>
    </dgm:pt>
    <dgm:pt modelId="{09848AB3-F34A-4493-8DDC-96B7E5F8A774}" type="pres">
      <dgm:prSet presAssocID="{A8B7DB01-34D7-443E-AE76-174D91B16544}" presName="desTx" presStyleLbl="revTx" presStyleIdx="3" presStyleCnt="8">
        <dgm:presLayoutVars/>
      </dgm:prSet>
      <dgm:spPr/>
    </dgm:pt>
    <dgm:pt modelId="{490E1C21-7512-4F99-BF60-FE23F442F271}" type="pres">
      <dgm:prSet presAssocID="{2420B975-FBD1-405C-8DD2-D24B4BCD664E}" presName="sibTrans" presStyleCnt="0"/>
      <dgm:spPr/>
    </dgm:pt>
    <dgm:pt modelId="{5689C62C-4412-4174-BFEC-CB2CAF36A003}" type="pres">
      <dgm:prSet presAssocID="{DB51AF4A-1A27-4DCA-8ED0-6C656A172FE9}" presName="compNode" presStyleCnt="0"/>
      <dgm:spPr/>
    </dgm:pt>
    <dgm:pt modelId="{C9AFAF26-4F52-4707-BF23-5A6C808288C6}" type="pres">
      <dgm:prSet presAssocID="{DB51AF4A-1A27-4DCA-8ED0-6C656A172F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417C5DC6-2F3B-4A01-8DCD-7F2249352781}" type="pres">
      <dgm:prSet presAssocID="{DB51AF4A-1A27-4DCA-8ED0-6C656A172FE9}" presName="iconSpace" presStyleCnt="0"/>
      <dgm:spPr/>
    </dgm:pt>
    <dgm:pt modelId="{60F5C394-F5A6-4344-BFA2-7DAD1693C78F}" type="pres">
      <dgm:prSet presAssocID="{DB51AF4A-1A27-4DCA-8ED0-6C656A172FE9}" presName="parTx" presStyleLbl="revTx" presStyleIdx="4" presStyleCnt="8">
        <dgm:presLayoutVars>
          <dgm:chMax val="0"/>
          <dgm:chPref val="0"/>
        </dgm:presLayoutVars>
      </dgm:prSet>
      <dgm:spPr/>
    </dgm:pt>
    <dgm:pt modelId="{613977C5-2305-4BC0-94A2-35E315692CC1}" type="pres">
      <dgm:prSet presAssocID="{DB51AF4A-1A27-4DCA-8ED0-6C656A172FE9}" presName="txSpace" presStyleCnt="0"/>
      <dgm:spPr/>
    </dgm:pt>
    <dgm:pt modelId="{DDD10A09-584A-4F66-8253-4BFFB400550A}" type="pres">
      <dgm:prSet presAssocID="{DB51AF4A-1A27-4DCA-8ED0-6C656A172FE9}" presName="desTx" presStyleLbl="revTx" presStyleIdx="5" presStyleCnt="8">
        <dgm:presLayoutVars/>
      </dgm:prSet>
      <dgm:spPr/>
    </dgm:pt>
    <dgm:pt modelId="{C8014C6F-372A-4A4A-8ABA-AFCDE37219AF}" type="pres">
      <dgm:prSet presAssocID="{7B1C578F-F3DB-483A-8E48-62C1A1978E9B}" presName="sibTrans" presStyleCnt="0"/>
      <dgm:spPr/>
    </dgm:pt>
    <dgm:pt modelId="{B8BC3A20-BC86-47C8-92CA-27815976A1C6}" type="pres">
      <dgm:prSet presAssocID="{3FEE0A64-F3B6-4CB8-8C09-18BF23451303}" presName="compNode" presStyleCnt="0"/>
      <dgm:spPr/>
    </dgm:pt>
    <dgm:pt modelId="{24FDD093-4DE5-44BA-992E-2EF851ED0799}" type="pres">
      <dgm:prSet presAssocID="{3FEE0A64-F3B6-4CB8-8C09-18BF234513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icroscope"/>
        </a:ext>
      </dgm:extLst>
    </dgm:pt>
    <dgm:pt modelId="{0571BB6A-91F5-45DB-A38F-29D72F3B5E00}" type="pres">
      <dgm:prSet presAssocID="{3FEE0A64-F3B6-4CB8-8C09-18BF23451303}" presName="iconSpace" presStyleCnt="0"/>
      <dgm:spPr/>
    </dgm:pt>
    <dgm:pt modelId="{0AC231AE-9175-4726-A0BE-0E67FE8EB034}" type="pres">
      <dgm:prSet presAssocID="{3FEE0A64-F3B6-4CB8-8C09-18BF23451303}" presName="parTx" presStyleLbl="revTx" presStyleIdx="6" presStyleCnt="8">
        <dgm:presLayoutVars>
          <dgm:chMax val="0"/>
          <dgm:chPref val="0"/>
        </dgm:presLayoutVars>
      </dgm:prSet>
      <dgm:spPr/>
    </dgm:pt>
    <dgm:pt modelId="{DA4E6B03-3F70-4CD1-8D12-F95C1ACB603E}" type="pres">
      <dgm:prSet presAssocID="{3FEE0A64-F3B6-4CB8-8C09-18BF23451303}" presName="txSpace" presStyleCnt="0"/>
      <dgm:spPr/>
    </dgm:pt>
    <dgm:pt modelId="{F45F04F1-32F2-435A-B9A0-0C258A79B634}" type="pres">
      <dgm:prSet presAssocID="{3FEE0A64-F3B6-4CB8-8C09-18BF23451303}" presName="desTx" presStyleLbl="revTx" presStyleIdx="7" presStyleCnt="8">
        <dgm:presLayoutVars/>
      </dgm:prSet>
      <dgm:spPr/>
    </dgm:pt>
  </dgm:ptLst>
  <dgm:cxnLst>
    <dgm:cxn modelId="{AAEA6317-5F0D-461D-BBF8-533C6B77F1DE}" type="presOf" srcId="{BF83015F-AA6D-4165-9B82-FE0E58AF6DF9}" destId="{19990535-EDB5-4CE8-9782-EFD550AC0E4B}" srcOrd="0" destOrd="0" presId="urn:microsoft.com/office/officeart/2018/5/layout/CenteredIconLabelDescriptionList"/>
    <dgm:cxn modelId="{FBED762E-3E42-4C04-A58F-7AA1F7D3E606}" srcId="{3FEE0A64-F3B6-4CB8-8C09-18BF23451303}" destId="{DC94B7CE-5E52-44E1-BAAC-577EC9A93F2D}" srcOrd="1" destOrd="0" parTransId="{CD434465-5E96-4AC3-928D-CB4D5397AC06}" sibTransId="{9456E830-84D6-4AC0-981E-0615616A071E}"/>
    <dgm:cxn modelId="{45E7D42F-264E-4E0B-917B-0FC3DF047742}" type="presOf" srcId="{27E19336-841D-45E9-9075-B534C90FCDE1}" destId="{BB2532DA-8321-4118-BB3B-AC592131EA85}" srcOrd="0" destOrd="0" presId="urn:microsoft.com/office/officeart/2018/5/layout/CenteredIconLabelDescriptionList"/>
    <dgm:cxn modelId="{247EB840-623C-451B-9374-28A6B1802304}" srcId="{BF83015F-AA6D-4165-9B82-FE0E58AF6DF9}" destId="{99DA7211-9677-444C-B3B2-F0D5B0A715E2}" srcOrd="0" destOrd="0" parTransId="{C72AD366-73B9-4A91-A185-E7231B922680}" sibTransId="{CEEA8D80-A16D-4DBD-B9A5-AA5D72357B3F}"/>
    <dgm:cxn modelId="{3AEDDC41-54DE-4BF5-B03C-E5D717FCFC5F}" srcId="{27E19336-841D-45E9-9075-B534C90FCDE1}" destId="{A8B7DB01-34D7-443E-AE76-174D91B16544}" srcOrd="1" destOrd="0" parTransId="{C565A044-867B-425B-8F67-6ABE3CAA1D88}" sibTransId="{2420B975-FBD1-405C-8DD2-D24B4BCD664E}"/>
    <dgm:cxn modelId="{6B23CF49-6A08-43AF-BA67-04F3D2CCDDF3}" type="presOf" srcId="{3FEE0A64-F3B6-4CB8-8C09-18BF23451303}" destId="{0AC231AE-9175-4726-A0BE-0E67FE8EB034}" srcOrd="0" destOrd="0" presId="urn:microsoft.com/office/officeart/2018/5/layout/CenteredIconLabelDescriptionList"/>
    <dgm:cxn modelId="{CEF1CE5F-E419-4A97-A97D-7629E7DADB8E}" type="presOf" srcId="{A8B7DB01-34D7-443E-AE76-174D91B16544}" destId="{5808A9DA-6075-420E-AA06-253917E6F17F}" srcOrd="0" destOrd="0" presId="urn:microsoft.com/office/officeart/2018/5/layout/CenteredIconLabelDescriptionList"/>
    <dgm:cxn modelId="{076AA678-25F9-4F10-9843-1D1E03CEF15B}" type="presOf" srcId="{BC81645E-AB0E-49E9-A8F8-1B91140BCD28}" destId="{F45F04F1-32F2-435A-B9A0-0C258A79B634}" srcOrd="0" destOrd="0" presId="urn:microsoft.com/office/officeart/2018/5/layout/CenteredIconLabelDescriptionList"/>
    <dgm:cxn modelId="{29344F7D-C527-4311-B40C-789710A66EA8}" srcId="{27E19336-841D-45E9-9075-B534C90FCDE1}" destId="{DB51AF4A-1A27-4DCA-8ED0-6C656A172FE9}" srcOrd="2" destOrd="0" parTransId="{36E0FC52-2688-4F62-BE9A-2966E392ADAA}" sibTransId="{7B1C578F-F3DB-483A-8E48-62C1A1978E9B}"/>
    <dgm:cxn modelId="{A7C2328C-50AF-4865-B487-1C403E1A2D00}" type="presOf" srcId="{DC94B7CE-5E52-44E1-BAAC-577EC9A93F2D}" destId="{F45F04F1-32F2-435A-B9A0-0C258A79B634}" srcOrd="0" destOrd="1" presId="urn:microsoft.com/office/officeart/2018/5/layout/CenteredIconLabelDescriptionList"/>
    <dgm:cxn modelId="{9BAF5A8E-5BD8-41BE-A70C-EDD4B3836275}" srcId="{A8B7DB01-34D7-443E-AE76-174D91B16544}" destId="{BC7381FD-EE83-47C9-868E-4A82A18C6750}" srcOrd="0" destOrd="0" parTransId="{27DA5BD5-C461-4FD8-8EAC-A0C96DAB12C9}" sibTransId="{8DB72A51-1E6E-493D-BFBA-8D89B2EBD188}"/>
    <dgm:cxn modelId="{46F54EBF-D137-44E0-9584-CD5C6583C968}" type="presOf" srcId="{093285CB-DF74-4901-8F72-FFCF895817D5}" destId="{DDD10A09-584A-4F66-8253-4BFFB400550A}" srcOrd="0" destOrd="0" presId="urn:microsoft.com/office/officeart/2018/5/layout/CenteredIconLabelDescriptionList"/>
    <dgm:cxn modelId="{06A7B9C2-57CD-489B-88F1-B86A6865C79D}" srcId="{27E19336-841D-45E9-9075-B534C90FCDE1}" destId="{3FEE0A64-F3B6-4CB8-8C09-18BF23451303}" srcOrd="3" destOrd="0" parTransId="{CA829321-FD07-4EC1-A5C9-ADBD7BB0BC0D}" sibTransId="{7C8CB4C6-0F99-4B94-8135-01DCE6E17835}"/>
    <dgm:cxn modelId="{7330D7C4-FFE6-43CE-B979-132F0BD0144C}" type="presOf" srcId="{99DA7211-9677-444C-B3B2-F0D5B0A715E2}" destId="{50AB0A26-8F84-422D-80FB-F64C453A3C69}" srcOrd="0" destOrd="0" presId="urn:microsoft.com/office/officeart/2018/5/layout/CenteredIconLabelDescriptionList"/>
    <dgm:cxn modelId="{82BB2EC7-4BF1-4283-B1B9-69661DF52771}" type="presOf" srcId="{DB51AF4A-1A27-4DCA-8ED0-6C656A172FE9}" destId="{60F5C394-F5A6-4344-BFA2-7DAD1693C78F}" srcOrd="0" destOrd="0" presId="urn:microsoft.com/office/officeart/2018/5/layout/CenteredIconLabelDescriptionList"/>
    <dgm:cxn modelId="{5F7D6CC7-15E8-41CD-96C7-D99C386BCE20}" type="presOf" srcId="{BC7381FD-EE83-47C9-868E-4A82A18C6750}" destId="{09848AB3-F34A-4493-8DDC-96B7E5F8A774}" srcOrd="0" destOrd="0" presId="urn:microsoft.com/office/officeart/2018/5/layout/CenteredIconLabelDescriptionList"/>
    <dgm:cxn modelId="{8B926DD9-B020-448C-9FA0-9283A79A1AD2}" srcId="{27E19336-841D-45E9-9075-B534C90FCDE1}" destId="{BF83015F-AA6D-4165-9B82-FE0E58AF6DF9}" srcOrd="0" destOrd="0" parTransId="{3493187A-C203-4051-88AC-690FD5373374}" sibTransId="{7A3C5C88-E57D-4C86-8DDC-4F929BE3ABBA}"/>
    <dgm:cxn modelId="{194A2DF7-01F7-4A25-85C0-7D0C3386EACC}" srcId="{DB51AF4A-1A27-4DCA-8ED0-6C656A172FE9}" destId="{093285CB-DF74-4901-8F72-FFCF895817D5}" srcOrd="0" destOrd="0" parTransId="{CBA5DCF9-A998-495B-A5D6-B628F43E09D4}" sibTransId="{3C6D3DA7-D108-4CE4-B3F9-A686DCCF2BEB}"/>
    <dgm:cxn modelId="{37BAC0F7-17E0-4FB0-A3DF-A7E11B0BF314}" srcId="{3FEE0A64-F3B6-4CB8-8C09-18BF23451303}" destId="{BC81645E-AB0E-49E9-A8F8-1B91140BCD28}" srcOrd="0" destOrd="0" parTransId="{0C8AED8F-27BF-4F4C-993D-DDEBD36F6CBD}" sibTransId="{EA8FAAA0-355B-4909-9B56-A429A3DEAB9F}"/>
    <dgm:cxn modelId="{11CEFCCB-A2A9-4DE3-96C9-C113CD5EDD70}" type="presParOf" srcId="{BB2532DA-8321-4118-BB3B-AC592131EA85}" destId="{60001EC4-8277-49C9-8D0F-A3ABE5250E2E}" srcOrd="0" destOrd="0" presId="urn:microsoft.com/office/officeart/2018/5/layout/CenteredIconLabelDescriptionList"/>
    <dgm:cxn modelId="{BCAD2B0E-D713-4E00-8F42-6DEB5E85BFF3}" type="presParOf" srcId="{60001EC4-8277-49C9-8D0F-A3ABE5250E2E}" destId="{14FD59B5-FCF1-45D2-AC2C-5433036A999D}" srcOrd="0" destOrd="0" presId="urn:microsoft.com/office/officeart/2018/5/layout/CenteredIconLabelDescriptionList"/>
    <dgm:cxn modelId="{0249B83B-CE42-49DC-8042-04AA7D1B892A}" type="presParOf" srcId="{60001EC4-8277-49C9-8D0F-A3ABE5250E2E}" destId="{89914F2C-B0F6-4D30-8DC6-E6DE7C576286}" srcOrd="1" destOrd="0" presId="urn:microsoft.com/office/officeart/2018/5/layout/CenteredIconLabelDescriptionList"/>
    <dgm:cxn modelId="{3EA742FB-062D-4146-87AD-565D790F56FF}" type="presParOf" srcId="{60001EC4-8277-49C9-8D0F-A3ABE5250E2E}" destId="{19990535-EDB5-4CE8-9782-EFD550AC0E4B}" srcOrd="2" destOrd="0" presId="urn:microsoft.com/office/officeart/2018/5/layout/CenteredIconLabelDescriptionList"/>
    <dgm:cxn modelId="{A9927956-C486-44A6-A9E5-513A1260DFC9}" type="presParOf" srcId="{60001EC4-8277-49C9-8D0F-A3ABE5250E2E}" destId="{2033A5CF-DC68-43AB-B1C2-622EECB4D5C2}" srcOrd="3" destOrd="0" presId="urn:microsoft.com/office/officeart/2018/5/layout/CenteredIconLabelDescriptionList"/>
    <dgm:cxn modelId="{AB69ADCF-F480-4146-9459-1B86390425F1}" type="presParOf" srcId="{60001EC4-8277-49C9-8D0F-A3ABE5250E2E}" destId="{50AB0A26-8F84-422D-80FB-F64C453A3C69}" srcOrd="4" destOrd="0" presId="urn:microsoft.com/office/officeart/2018/5/layout/CenteredIconLabelDescriptionList"/>
    <dgm:cxn modelId="{51C4BF81-FB9B-456F-BA77-EFA92CD2009A}" type="presParOf" srcId="{BB2532DA-8321-4118-BB3B-AC592131EA85}" destId="{FD7301CB-601A-401C-A97C-A68204D981C1}" srcOrd="1" destOrd="0" presId="urn:microsoft.com/office/officeart/2018/5/layout/CenteredIconLabelDescriptionList"/>
    <dgm:cxn modelId="{4FDBF591-B4A8-4AB4-B92A-DF35650D9E4D}" type="presParOf" srcId="{BB2532DA-8321-4118-BB3B-AC592131EA85}" destId="{EA4AFD95-632A-45D9-8F57-D44CC61F1A02}" srcOrd="2" destOrd="0" presId="urn:microsoft.com/office/officeart/2018/5/layout/CenteredIconLabelDescriptionList"/>
    <dgm:cxn modelId="{8F42C86D-5FB5-4B95-87B3-5B32CE92A767}" type="presParOf" srcId="{EA4AFD95-632A-45D9-8F57-D44CC61F1A02}" destId="{09C4E96E-9C7C-4B2E-A9A7-ED94EF79B2C5}" srcOrd="0" destOrd="0" presId="urn:microsoft.com/office/officeart/2018/5/layout/CenteredIconLabelDescriptionList"/>
    <dgm:cxn modelId="{688703CB-0E22-433A-BCFA-F9ADBC4185AB}" type="presParOf" srcId="{EA4AFD95-632A-45D9-8F57-D44CC61F1A02}" destId="{0EA0A58B-FA61-4958-940D-FB19A552863A}" srcOrd="1" destOrd="0" presId="urn:microsoft.com/office/officeart/2018/5/layout/CenteredIconLabelDescriptionList"/>
    <dgm:cxn modelId="{9C4C79FC-456A-4A26-A138-DD2ED38BC43F}" type="presParOf" srcId="{EA4AFD95-632A-45D9-8F57-D44CC61F1A02}" destId="{5808A9DA-6075-420E-AA06-253917E6F17F}" srcOrd="2" destOrd="0" presId="urn:microsoft.com/office/officeart/2018/5/layout/CenteredIconLabelDescriptionList"/>
    <dgm:cxn modelId="{3594B6EA-F683-43AB-9204-A9D112E7ECE9}" type="presParOf" srcId="{EA4AFD95-632A-45D9-8F57-D44CC61F1A02}" destId="{AEEC2C9A-59EF-4F3F-998D-00A02E45D77E}" srcOrd="3" destOrd="0" presId="urn:microsoft.com/office/officeart/2018/5/layout/CenteredIconLabelDescriptionList"/>
    <dgm:cxn modelId="{FD3FE9CF-2019-4541-93F9-75B1391D6202}" type="presParOf" srcId="{EA4AFD95-632A-45D9-8F57-D44CC61F1A02}" destId="{09848AB3-F34A-4493-8DDC-96B7E5F8A774}" srcOrd="4" destOrd="0" presId="urn:microsoft.com/office/officeart/2018/5/layout/CenteredIconLabelDescriptionList"/>
    <dgm:cxn modelId="{176FA7C2-3D79-46DE-911F-DD6C0FE577C6}" type="presParOf" srcId="{BB2532DA-8321-4118-BB3B-AC592131EA85}" destId="{490E1C21-7512-4F99-BF60-FE23F442F271}" srcOrd="3" destOrd="0" presId="urn:microsoft.com/office/officeart/2018/5/layout/CenteredIconLabelDescriptionList"/>
    <dgm:cxn modelId="{10AD3407-DAA4-4748-954B-EFAAF8239767}" type="presParOf" srcId="{BB2532DA-8321-4118-BB3B-AC592131EA85}" destId="{5689C62C-4412-4174-BFEC-CB2CAF36A003}" srcOrd="4" destOrd="0" presId="urn:microsoft.com/office/officeart/2018/5/layout/CenteredIconLabelDescriptionList"/>
    <dgm:cxn modelId="{717D2FAC-55F5-4FC9-85F7-92FFFFDA0466}" type="presParOf" srcId="{5689C62C-4412-4174-BFEC-CB2CAF36A003}" destId="{C9AFAF26-4F52-4707-BF23-5A6C808288C6}" srcOrd="0" destOrd="0" presId="urn:microsoft.com/office/officeart/2018/5/layout/CenteredIconLabelDescriptionList"/>
    <dgm:cxn modelId="{7F6C6515-9821-43FB-802F-C22E805E491E}" type="presParOf" srcId="{5689C62C-4412-4174-BFEC-CB2CAF36A003}" destId="{417C5DC6-2F3B-4A01-8DCD-7F2249352781}" srcOrd="1" destOrd="0" presId="urn:microsoft.com/office/officeart/2018/5/layout/CenteredIconLabelDescriptionList"/>
    <dgm:cxn modelId="{2E4D9380-11E3-4AE9-8BE8-745EB294DF41}" type="presParOf" srcId="{5689C62C-4412-4174-BFEC-CB2CAF36A003}" destId="{60F5C394-F5A6-4344-BFA2-7DAD1693C78F}" srcOrd="2" destOrd="0" presId="urn:microsoft.com/office/officeart/2018/5/layout/CenteredIconLabelDescriptionList"/>
    <dgm:cxn modelId="{C030F419-9C8D-421E-A07B-4EFAB911F590}" type="presParOf" srcId="{5689C62C-4412-4174-BFEC-CB2CAF36A003}" destId="{613977C5-2305-4BC0-94A2-35E315692CC1}" srcOrd="3" destOrd="0" presId="urn:microsoft.com/office/officeart/2018/5/layout/CenteredIconLabelDescriptionList"/>
    <dgm:cxn modelId="{4C691ED4-9319-46EA-A555-CA8A8FAE2262}" type="presParOf" srcId="{5689C62C-4412-4174-BFEC-CB2CAF36A003}" destId="{DDD10A09-584A-4F66-8253-4BFFB400550A}" srcOrd="4" destOrd="0" presId="urn:microsoft.com/office/officeart/2018/5/layout/CenteredIconLabelDescriptionList"/>
    <dgm:cxn modelId="{02E247E8-073A-4AB6-AAAA-4D8EC83AFB57}" type="presParOf" srcId="{BB2532DA-8321-4118-BB3B-AC592131EA85}" destId="{C8014C6F-372A-4A4A-8ABA-AFCDE37219AF}" srcOrd="5" destOrd="0" presId="urn:microsoft.com/office/officeart/2018/5/layout/CenteredIconLabelDescriptionList"/>
    <dgm:cxn modelId="{F13B386A-7A47-4B10-AC5B-58096F31482B}" type="presParOf" srcId="{BB2532DA-8321-4118-BB3B-AC592131EA85}" destId="{B8BC3A20-BC86-47C8-92CA-27815976A1C6}" srcOrd="6" destOrd="0" presId="urn:microsoft.com/office/officeart/2018/5/layout/CenteredIconLabelDescriptionList"/>
    <dgm:cxn modelId="{9C4C6B34-B400-4E2F-BA08-58981E04042A}" type="presParOf" srcId="{B8BC3A20-BC86-47C8-92CA-27815976A1C6}" destId="{24FDD093-4DE5-44BA-992E-2EF851ED0799}" srcOrd="0" destOrd="0" presId="urn:microsoft.com/office/officeart/2018/5/layout/CenteredIconLabelDescriptionList"/>
    <dgm:cxn modelId="{2910AD75-05F8-4F46-9B27-ED9EC989E55C}" type="presParOf" srcId="{B8BC3A20-BC86-47C8-92CA-27815976A1C6}" destId="{0571BB6A-91F5-45DB-A38F-29D72F3B5E00}" srcOrd="1" destOrd="0" presId="urn:microsoft.com/office/officeart/2018/5/layout/CenteredIconLabelDescriptionList"/>
    <dgm:cxn modelId="{70F72490-74E3-4217-9AD3-A6D8FFE65E0E}" type="presParOf" srcId="{B8BC3A20-BC86-47C8-92CA-27815976A1C6}" destId="{0AC231AE-9175-4726-A0BE-0E67FE8EB034}" srcOrd="2" destOrd="0" presId="urn:microsoft.com/office/officeart/2018/5/layout/CenteredIconLabelDescriptionList"/>
    <dgm:cxn modelId="{1432A00F-3746-42D5-B636-D9F197B19C13}" type="presParOf" srcId="{B8BC3A20-BC86-47C8-92CA-27815976A1C6}" destId="{DA4E6B03-3F70-4CD1-8D12-F95C1ACB603E}" srcOrd="3" destOrd="0" presId="urn:microsoft.com/office/officeart/2018/5/layout/CenteredIconLabelDescriptionList"/>
    <dgm:cxn modelId="{6A808DC2-F9F7-43F7-AFCB-F4AFAB705422}" type="presParOf" srcId="{B8BC3A20-BC86-47C8-92CA-27815976A1C6}" destId="{F45F04F1-32F2-435A-B9A0-0C258A79B63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D59B5-FCF1-45D2-AC2C-5433036A999D}">
      <dsp:nvSpPr>
        <dsp:cNvPr id="0" name=""/>
        <dsp:cNvSpPr/>
      </dsp:nvSpPr>
      <dsp:spPr>
        <a:xfrm>
          <a:off x="608099" y="293216"/>
          <a:ext cx="653378" cy="6533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990535-EDB5-4CE8-9782-EFD550AC0E4B}">
      <dsp:nvSpPr>
        <dsp:cNvPr id="0" name=""/>
        <dsp:cNvSpPr/>
      </dsp:nvSpPr>
      <dsp:spPr>
        <a:xfrm>
          <a:off x="1390" y="1088753"/>
          <a:ext cx="1866796" cy="52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Literature Review</a:t>
          </a:r>
          <a:endParaRPr lang="en-US" sz="1800" kern="1200"/>
        </a:p>
      </dsp:txBody>
      <dsp:txXfrm>
        <a:off x="1390" y="1088753"/>
        <a:ext cx="1866796" cy="525036"/>
      </dsp:txXfrm>
    </dsp:sp>
    <dsp:sp modelId="{50AB0A26-8F84-422D-80FB-F64C453A3C69}">
      <dsp:nvSpPr>
        <dsp:cNvPr id="0" name=""/>
        <dsp:cNvSpPr/>
      </dsp:nvSpPr>
      <dsp:spPr>
        <a:xfrm>
          <a:off x="1390" y="1679910"/>
          <a:ext cx="1866796" cy="191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Summarizes, analyzes, and synthesizes existing research on a topic.</a:t>
          </a:r>
        </a:p>
      </dsp:txBody>
      <dsp:txXfrm>
        <a:off x="1390" y="1679910"/>
        <a:ext cx="1866796" cy="1919305"/>
      </dsp:txXfrm>
    </dsp:sp>
    <dsp:sp modelId="{09C4E96E-9C7C-4B2E-A9A7-ED94EF79B2C5}">
      <dsp:nvSpPr>
        <dsp:cNvPr id="0" name=""/>
        <dsp:cNvSpPr/>
      </dsp:nvSpPr>
      <dsp:spPr>
        <a:xfrm>
          <a:off x="2801585" y="293216"/>
          <a:ext cx="653378" cy="6533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08A9DA-6075-420E-AA06-253917E6F17F}">
      <dsp:nvSpPr>
        <dsp:cNvPr id="0" name=""/>
        <dsp:cNvSpPr/>
      </dsp:nvSpPr>
      <dsp:spPr>
        <a:xfrm>
          <a:off x="2194876" y="1088753"/>
          <a:ext cx="1866796" cy="52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Experimental / Empirical Paper</a:t>
          </a:r>
          <a:endParaRPr lang="en-US" sz="1800" kern="1200"/>
        </a:p>
      </dsp:txBody>
      <dsp:txXfrm>
        <a:off x="2194876" y="1088753"/>
        <a:ext cx="1866796" cy="525036"/>
      </dsp:txXfrm>
    </dsp:sp>
    <dsp:sp modelId="{09848AB3-F34A-4493-8DDC-96B7E5F8A774}">
      <dsp:nvSpPr>
        <dsp:cNvPr id="0" name=""/>
        <dsp:cNvSpPr/>
      </dsp:nvSpPr>
      <dsp:spPr>
        <a:xfrm>
          <a:off x="2194876" y="1679910"/>
          <a:ext cx="1866796" cy="191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Reports original research (e.g., methods, results, discussion).</a:t>
          </a:r>
        </a:p>
      </dsp:txBody>
      <dsp:txXfrm>
        <a:off x="2194876" y="1679910"/>
        <a:ext cx="1866796" cy="1919305"/>
      </dsp:txXfrm>
    </dsp:sp>
    <dsp:sp modelId="{C9AFAF26-4F52-4707-BF23-5A6C808288C6}">
      <dsp:nvSpPr>
        <dsp:cNvPr id="0" name=""/>
        <dsp:cNvSpPr/>
      </dsp:nvSpPr>
      <dsp:spPr>
        <a:xfrm>
          <a:off x="4995071" y="293216"/>
          <a:ext cx="653378" cy="6533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F5C394-F5A6-4344-BFA2-7DAD1693C78F}">
      <dsp:nvSpPr>
        <dsp:cNvPr id="0" name=""/>
        <dsp:cNvSpPr/>
      </dsp:nvSpPr>
      <dsp:spPr>
        <a:xfrm>
          <a:off x="4388362" y="1088753"/>
          <a:ext cx="1866796" cy="52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Theoretical Paper</a:t>
          </a:r>
          <a:endParaRPr lang="en-US" sz="1800" kern="1200"/>
        </a:p>
      </dsp:txBody>
      <dsp:txXfrm>
        <a:off x="4388362" y="1088753"/>
        <a:ext cx="1866796" cy="525036"/>
      </dsp:txXfrm>
    </dsp:sp>
    <dsp:sp modelId="{DDD10A09-584A-4F66-8253-4BFFB400550A}">
      <dsp:nvSpPr>
        <dsp:cNvPr id="0" name=""/>
        <dsp:cNvSpPr/>
      </dsp:nvSpPr>
      <dsp:spPr>
        <a:xfrm>
          <a:off x="4388362" y="1679910"/>
          <a:ext cx="1866796" cy="191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Examines existing research to develop new theories or expand on concepts.</a:t>
          </a:r>
        </a:p>
      </dsp:txBody>
      <dsp:txXfrm>
        <a:off x="4388362" y="1679910"/>
        <a:ext cx="1866796" cy="1919305"/>
      </dsp:txXfrm>
    </dsp:sp>
    <dsp:sp modelId="{24FDD093-4DE5-44BA-992E-2EF851ED0799}">
      <dsp:nvSpPr>
        <dsp:cNvPr id="0" name=""/>
        <dsp:cNvSpPr/>
      </dsp:nvSpPr>
      <dsp:spPr>
        <a:xfrm>
          <a:off x="7188558" y="293216"/>
          <a:ext cx="653378" cy="6533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C231AE-9175-4726-A0BE-0E67FE8EB034}">
      <dsp:nvSpPr>
        <dsp:cNvPr id="0" name=""/>
        <dsp:cNvSpPr/>
      </dsp:nvSpPr>
      <dsp:spPr>
        <a:xfrm>
          <a:off x="6581849" y="1088753"/>
          <a:ext cx="1866796" cy="52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Methodological Paper</a:t>
          </a:r>
          <a:endParaRPr lang="en-US" sz="1800" kern="1200"/>
        </a:p>
      </dsp:txBody>
      <dsp:txXfrm>
        <a:off x="6581849" y="1088753"/>
        <a:ext cx="1866796" cy="525036"/>
      </dsp:txXfrm>
    </dsp:sp>
    <dsp:sp modelId="{F45F04F1-32F2-435A-B9A0-0C258A79B634}">
      <dsp:nvSpPr>
        <dsp:cNvPr id="0" name=""/>
        <dsp:cNvSpPr/>
      </dsp:nvSpPr>
      <dsp:spPr>
        <a:xfrm>
          <a:off x="6581849" y="1679910"/>
          <a:ext cx="1866796" cy="191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Presents new methods, tests existing ones, or discusses methodological approaches.</a:t>
          </a:r>
        </a:p>
        <a:p>
          <a:pPr marL="0" lvl="0" indent="0" algn="ctr" defTabSz="800100">
            <a:lnSpc>
              <a:spcPct val="100000"/>
            </a:lnSpc>
            <a:spcBef>
              <a:spcPct val="0"/>
            </a:spcBef>
            <a:spcAft>
              <a:spcPct val="35000"/>
            </a:spcAft>
            <a:buNone/>
          </a:pPr>
          <a:endParaRPr lang="en-US" sz="1800" kern="1200" dirty="0"/>
        </a:p>
      </dsp:txBody>
      <dsp:txXfrm>
        <a:off x="6581849" y="1679910"/>
        <a:ext cx="1866796" cy="191930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9/12/25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index.html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93E0-D05B-92FA-A8AF-5306F8BCD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B3231-4CA2-9C71-7E8C-927076E4E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7C5C4-17A6-C4BE-E1CF-9CC75CE9275D}"/>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p:txBody>
      </p:sp>
      <p:sp>
        <p:nvSpPr>
          <p:cNvPr id="4" name="Slide Number Placeholder 3">
            <a:extLst>
              <a:ext uri="{FF2B5EF4-FFF2-40B4-BE49-F238E27FC236}">
                <a16:creationId xmlns:a16="http://schemas.microsoft.com/office/drawing/2014/main" id="{A66F4277-8885-E8EF-60F4-05B36829290B}"/>
              </a:ext>
            </a:extLst>
          </p:cNvPr>
          <p:cNvSpPr>
            <a:spLocks noGrp="1"/>
          </p:cNvSpPr>
          <p:nvPr>
            <p:ph type="sldNum" sz="quarter" idx="5"/>
          </p:nvPr>
        </p:nvSpPr>
        <p:spPr/>
        <p:txBody>
          <a:bodyPr/>
          <a:lstStyle/>
          <a:p>
            <a:fld id="{237BF745-0557-B241-863F-056113C7032A}" type="slidenum">
              <a:rPr lang="en-US" smtClean="0"/>
              <a:t>10</a:t>
            </a:fld>
            <a:endParaRPr lang="en-US"/>
          </a:p>
        </p:txBody>
      </p:sp>
    </p:spTree>
    <p:extLst>
      <p:ext uri="{BB962C8B-B14F-4D97-AF65-F5344CB8AC3E}">
        <p14:creationId xmlns:p14="http://schemas.microsoft.com/office/powerpoint/2010/main" val="411538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AF0A1-DE85-2528-5AB2-D0340DCE5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7DF54-69BB-1949-BF8C-57AF6B53E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A431F-D556-87A7-EB26-DD1135C2F49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p:txBody>
      </p:sp>
      <p:sp>
        <p:nvSpPr>
          <p:cNvPr id="4" name="Slide Number Placeholder 3">
            <a:extLst>
              <a:ext uri="{FF2B5EF4-FFF2-40B4-BE49-F238E27FC236}">
                <a16:creationId xmlns:a16="http://schemas.microsoft.com/office/drawing/2014/main" id="{F8FCDD12-DCB2-8776-E8BF-1B9D0BEBF99E}"/>
              </a:ext>
            </a:extLst>
          </p:cNvPr>
          <p:cNvSpPr>
            <a:spLocks noGrp="1"/>
          </p:cNvSpPr>
          <p:nvPr>
            <p:ph type="sldNum" sz="quarter" idx="5"/>
          </p:nvPr>
        </p:nvSpPr>
        <p:spPr/>
        <p:txBody>
          <a:bodyPr/>
          <a:lstStyle/>
          <a:p>
            <a:fld id="{237BF745-0557-B241-863F-056113C7032A}" type="slidenum">
              <a:rPr lang="en-US" smtClean="0"/>
              <a:t>11</a:t>
            </a:fld>
            <a:endParaRPr lang="en-US"/>
          </a:p>
        </p:txBody>
      </p:sp>
    </p:spTree>
    <p:extLst>
      <p:ext uri="{BB962C8B-B14F-4D97-AF65-F5344CB8AC3E}">
        <p14:creationId xmlns:p14="http://schemas.microsoft.com/office/powerpoint/2010/main" val="57327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C6D7-120B-DB63-740E-6A7BA70EC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51B93-7341-A441-BC2D-52F874E83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414A8-8F2F-9304-356D-4582AD7B6C41}"/>
              </a:ext>
            </a:extLst>
          </p:cNvPr>
          <p:cNvSpPr>
            <a:spLocks noGrp="1"/>
          </p:cNvSpPr>
          <p:nvPr>
            <p:ph type="body" idx="1"/>
          </p:nvPr>
        </p:nvSpPr>
        <p:spPr/>
        <p:txBody>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 reference list. An abstract page and list of references are titled as Abstract and References,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shortened version of the title and page number.  </a:t>
            </a:r>
          </a:p>
          <a:p>
            <a:pPr eaLnBrk="1" hangingPunct="1">
              <a:lnSpc>
                <a:spcPct val="90000"/>
              </a:lnSpc>
              <a:spcBef>
                <a:spcPct val="0"/>
              </a:spcBef>
              <a:defRPr/>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general_format.html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2885A78-227B-EB4A-5284-B0A0A74C5B60}"/>
              </a:ext>
            </a:extLst>
          </p:cNvPr>
          <p:cNvSpPr>
            <a:spLocks noGrp="1"/>
          </p:cNvSpPr>
          <p:nvPr>
            <p:ph type="sldNum" sz="quarter" idx="5"/>
          </p:nvPr>
        </p:nvSpPr>
        <p:spPr/>
        <p:txBody>
          <a:bodyPr/>
          <a:lstStyle/>
          <a:p>
            <a:fld id="{237BF745-0557-B241-863F-056113C7032A}" type="slidenum">
              <a:rPr lang="en-US" smtClean="0"/>
              <a:t>12</a:t>
            </a:fld>
            <a:endParaRPr lang="en-US"/>
          </a:p>
        </p:txBody>
      </p:sp>
    </p:spTree>
    <p:extLst>
      <p:ext uri="{BB962C8B-B14F-4D97-AF65-F5344CB8AC3E}">
        <p14:creationId xmlns:p14="http://schemas.microsoft.com/office/powerpoint/2010/main" val="324192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A6ADF-F36C-5DCD-1B81-38584C502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8F3BB-78BE-A751-009E-EEC86F6A3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083F1-4B46-19D9-251D-2E0C6EEAF8FD}"/>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informs readers that APA 7 distinguishes between professional and student papers in terms of paper formatting. It notes that most of the differences extend only to the title page and the running header and explains that these differences will be illustrated in the following few slides.</a:t>
            </a:r>
          </a:p>
        </p:txBody>
      </p:sp>
      <p:sp>
        <p:nvSpPr>
          <p:cNvPr id="4" name="Slide Number Placeholder 3">
            <a:extLst>
              <a:ext uri="{FF2B5EF4-FFF2-40B4-BE49-F238E27FC236}">
                <a16:creationId xmlns:a16="http://schemas.microsoft.com/office/drawing/2014/main" id="{128E0022-701C-9FB8-3B99-8EA781CF7CCC}"/>
              </a:ext>
            </a:extLst>
          </p:cNvPr>
          <p:cNvSpPr>
            <a:spLocks noGrp="1"/>
          </p:cNvSpPr>
          <p:nvPr>
            <p:ph type="sldNum" sz="quarter" idx="5"/>
          </p:nvPr>
        </p:nvSpPr>
        <p:spPr/>
        <p:txBody>
          <a:bodyPr/>
          <a:lstStyle/>
          <a:p>
            <a:fld id="{237BF745-0557-B241-863F-056113C7032A}" type="slidenum">
              <a:rPr lang="en-US" smtClean="0"/>
              <a:t>13</a:t>
            </a:fld>
            <a:endParaRPr lang="en-US"/>
          </a:p>
        </p:txBody>
      </p:sp>
    </p:spTree>
    <p:extLst>
      <p:ext uri="{BB962C8B-B14F-4D97-AF65-F5344CB8AC3E}">
        <p14:creationId xmlns:p14="http://schemas.microsoft.com/office/powerpoint/2010/main" val="176177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student paper.</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Student papers require no headers other than a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general_format.html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37BF745-0557-B241-863F-056113C7032A}" type="slidenum">
              <a:rPr lang="en-US" smtClean="0"/>
              <a:t>14</a:t>
            </a:fld>
            <a:endParaRPr lang="en-US"/>
          </a:p>
        </p:txBody>
      </p:sp>
    </p:spTree>
    <p:extLst>
      <p:ext uri="{BB962C8B-B14F-4D97-AF65-F5344CB8AC3E}">
        <p14:creationId xmlns:p14="http://schemas.microsoft.com/office/powerpoint/2010/main" val="428778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8CC2-BC63-16D3-99D7-4BE96E46E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08BCB-F4C8-A6B5-AA60-3C306E53D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615EC-E5CC-14CC-A087-1C907DA6B591}"/>
              </a:ext>
            </a:extLst>
          </p:cNvPr>
          <p:cNvSpPr>
            <a:spLocks noGrp="1"/>
          </p:cNvSpPr>
          <p:nvPr>
            <p:ph type="body" idx="1"/>
          </p:nvPr>
        </p:nvSpPr>
        <p:spPr/>
        <p:txBody>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professional paper. Type a shortened form of the paper’s title in all capitals in the page header flush left with the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This slide can be supplemented by the “General Format” page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general_format.html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C395DFF-943E-D939-4DE4-CD40E7171267}"/>
              </a:ext>
            </a:extLst>
          </p:cNvPr>
          <p:cNvSpPr>
            <a:spLocks noGrp="1"/>
          </p:cNvSpPr>
          <p:nvPr>
            <p:ph type="sldNum" sz="quarter" idx="5"/>
          </p:nvPr>
        </p:nvSpPr>
        <p:spPr/>
        <p:txBody>
          <a:bodyPr/>
          <a:lstStyle/>
          <a:p>
            <a:fld id="{237BF745-0557-B241-863F-056113C7032A}" type="slidenum">
              <a:rPr lang="en-US" smtClean="0"/>
              <a:t>15</a:t>
            </a:fld>
            <a:endParaRPr lang="en-US"/>
          </a:p>
        </p:txBody>
      </p:sp>
    </p:spTree>
    <p:extLst>
      <p:ext uri="{BB962C8B-B14F-4D97-AF65-F5344CB8AC3E}">
        <p14:creationId xmlns:p14="http://schemas.microsoft.com/office/powerpoint/2010/main" val="161545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5F204-6C9D-2EE1-58D4-48D59D7CF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8FDA6-CB8C-2795-C8B4-E990BB899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7E929-BB27-0E8F-9977-D6821BB12A48}"/>
              </a:ext>
            </a:extLst>
          </p:cNvPr>
          <p:cNvSpPr>
            <a:spLocks noGrp="1"/>
          </p:cNvSpPr>
          <p:nvPr>
            <p:ph type="body" idx="1"/>
          </p:nvPr>
        </p:nvSpPr>
        <p:spPr/>
        <p:txBody>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provides a visual example for the proper placement of the author note on the cover page of a professional paper. Label the note with the words “Author Note,” bolded and centered. Following this, you may provide any or all of the following:</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Links to ORCID iDs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Affiliation changes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Any special disclosures or acknowledgments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Contact info for the corresponding author</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Omit any items that are irrelevant. </a:t>
            </a:r>
          </a:p>
          <a:p>
            <a:pPr eaLnBrk="1" hangingPunct="1">
              <a:lnSpc>
                <a:spcPct val="90000"/>
              </a:lnSpc>
              <a:spcBef>
                <a:spcPct val="0"/>
              </a:spcBef>
              <a:defRPr/>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general_format.html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261EB2D-592F-2E04-9028-C67764DF6FB6}"/>
              </a:ext>
            </a:extLst>
          </p:cNvPr>
          <p:cNvSpPr>
            <a:spLocks noGrp="1"/>
          </p:cNvSpPr>
          <p:nvPr>
            <p:ph type="sldNum" sz="quarter" idx="5"/>
          </p:nvPr>
        </p:nvSpPr>
        <p:spPr/>
        <p:txBody>
          <a:bodyPr/>
          <a:lstStyle/>
          <a:p>
            <a:fld id="{237BF745-0557-B241-863F-056113C7032A}" type="slidenum">
              <a:rPr lang="en-US" smtClean="0"/>
              <a:t>16</a:t>
            </a:fld>
            <a:endParaRPr lang="en-US"/>
          </a:p>
        </p:txBody>
      </p:sp>
    </p:spTree>
    <p:extLst>
      <p:ext uri="{BB962C8B-B14F-4D97-AF65-F5344CB8AC3E}">
        <p14:creationId xmlns:p14="http://schemas.microsoft.com/office/powerpoint/2010/main" val="362770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E8AC-E7CA-698B-2CFE-8B0C22C36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9AE7C-374E-1C00-8B92-A6A4DACE7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39CF1-063D-03F0-48A8-5BC04014BD86}"/>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provides a visual example of an abstract page, which consists of a page header, a heading (labeled Abstract), and a brief summary of the paper accurately presenting its contents. </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Professional papers should contain a running head in the header (flush left) and a page number (flush right). Student papers should contain only the page number.</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findings.</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A short list of keywords (labeled with “Keywords” in italics, written in line with the text) should follow the abstract. These are terms and concepts that might help readers find your work via a search engine.</a:t>
            </a:r>
          </a:p>
        </p:txBody>
      </p:sp>
      <p:sp>
        <p:nvSpPr>
          <p:cNvPr id="4" name="Slide Number Placeholder 3">
            <a:extLst>
              <a:ext uri="{FF2B5EF4-FFF2-40B4-BE49-F238E27FC236}">
                <a16:creationId xmlns:a16="http://schemas.microsoft.com/office/drawing/2014/main" id="{07CD24A9-EB1A-F8AC-E04E-FDDF86450B10}"/>
              </a:ext>
            </a:extLst>
          </p:cNvPr>
          <p:cNvSpPr>
            <a:spLocks noGrp="1"/>
          </p:cNvSpPr>
          <p:nvPr>
            <p:ph type="sldNum" sz="quarter" idx="5"/>
          </p:nvPr>
        </p:nvSpPr>
        <p:spPr/>
        <p:txBody>
          <a:bodyPr/>
          <a:lstStyle/>
          <a:p>
            <a:fld id="{237BF745-0557-B241-863F-056113C7032A}" type="slidenum">
              <a:rPr lang="en-US" smtClean="0"/>
              <a:t>17</a:t>
            </a:fld>
            <a:endParaRPr lang="en-US"/>
          </a:p>
        </p:txBody>
      </p:sp>
    </p:spTree>
    <p:extLst>
      <p:ext uri="{BB962C8B-B14F-4D97-AF65-F5344CB8AC3E}">
        <p14:creationId xmlns:p14="http://schemas.microsoft.com/office/powerpoint/2010/main" val="273639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2994-8266-F454-D325-4D1055649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54436-422D-46E0-CDB6-7E6751369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351D6-666D-DA1F-8648-0DC3391A7D84}"/>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dirty="0">
                <a:latin typeface="Arial" panose="020B0604020202020204" pitchFamily="34" charset="0"/>
              </a:rPr>
              <a:t> Make sure that the first text page is page number 3 (page #1 is a title page, page #2 is an abstract page).</a:t>
            </a:r>
          </a:p>
          <a:p>
            <a:pPr eaLnBrk="1" hangingPunct="1">
              <a:lnSpc>
                <a:spcPct val="90000"/>
              </a:lnSpc>
              <a:spcBef>
                <a:spcPct val="0"/>
              </a:spcBef>
              <a:buFontTx/>
              <a:buAutoNum type="arabicParenR"/>
            </a:pPr>
            <a:r>
              <a:rPr lang="en-US" altLang="en-US" dirty="0">
                <a:latin typeface="Arial" panose="020B0604020202020204" pitchFamily="34" charset="0"/>
              </a:rPr>
              <a:t> Start with typing the essay title centered and bolded at the top of the page.</a:t>
            </a:r>
          </a:p>
          <a:p>
            <a:pPr eaLnBrk="1" hangingPunct="1">
              <a:lnSpc>
                <a:spcPct val="90000"/>
              </a:lnSpc>
              <a:spcBef>
                <a:spcPct val="0"/>
              </a:spcBef>
              <a:buFontTx/>
              <a:buAutoNum type="arabicParenR"/>
            </a:pPr>
            <a:r>
              <a:rPr lang="en-US" altLang="en-US" dirty="0">
                <a:latin typeface="Arial" panose="020B0604020202020204" pitchFamily="34" charset="0"/>
              </a:rPr>
              <a:t> Type the text double-space with all sections following each other without a break. Do not use blank space between paragraphs. </a:t>
            </a:r>
          </a:p>
          <a:p>
            <a:pPr eaLnBrk="1" hangingPunct="1">
              <a:lnSpc>
                <a:spcPct val="90000"/>
              </a:lnSpc>
              <a:spcBef>
                <a:spcPct val="0"/>
              </a:spcBef>
              <a:buFontTx/>
              <a:buAutoNum type="arabicParenR"/>
            </a:pPr>
            <a:r>
              <a:rPr lang="en-US" altLang="en-US" dirty="0">
                <a:latin typeface="Arial" panose="020B0604020202020204" pitchFamily="34" charset="0"/>
              </a:rPr>
              <a:t> Create in-text citations to identify the sources used in the paper.</a:t>
            </a:r>
          </a:p>
          <a:p>
            <a:pPr eaLnBrk="1" hangingPunct="1">
              <a:lnSpc>
                <a:spcPct val="90000"/>
              </a:lnSpc>
              <a:spcBef>
                <a:spcPct val="0"/>
              </a:spcBef>
              <a:buFontTx/>
              <a:buAutoNum type="arabicParenR"/>
            </a:pPr>
            <a:r>
              <a:rPr lang="en-US" altLang="en-US" dirty="0">
                <a:latin typeface="Arial" panose="020B0604020202020204" pitchFamily="34" charset="0"/>
              </a:rPr>
              <a:t> Format tables and figures.</a:t>
            </a:r>
          </a:p>
          <a:p>
            <a:pPr eaLnBrk="1" hangingPunct="1">
              <a:lnSpc>
                <a:spcPct val="90000"/>
              </a:lnSpc>
              <a:spcBef>
                <a:spcPct val="0"/>
              </a:spcBef>
              <a:buFontTx/>
              <a:buAutoNum type="arabicParenR"/>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following slides introduce APA formatting of references, in-text citations, and tables and figures. </a:t>
            </a:r>
          </a:p>
        </p:txBody>
      </p:sp>
      <p:sp>
        <p:nvSpPr>
          <p:cNvPr id="4" name="Slide Number Placeholder 3">
            <a:extLst>
              <a:ext uri="{FF2B5EF4-FFF2-40B4-BE49-F238E27FC236}">
                <a16:creationId xmlns:a16="http://schemas.microsoft.com/office/drawing/2014/main" id="{C9EAF7B2-DC3D-FB6F-E20E-68C4C184CF9E}"/>
              </a:ext>
            </a:extLst>
          </p:cNvPr>
          <p:cNvSpPr>
            <a:spLocks noGrp="1"/>
          </p:cNvSpPr>
          <p:nvPr>
            <p:ph type="sldNum" sz="quarter" idx="5"/>
          </p:nvPr>
        </p:nvSpPr>
        <p:spPr/>
        <p:txBody>
          <a:bodyPr/>
          <a:lstStyle/>
          <a:p>
            <a:fld id="{237BF745-0557-B241-863F-056113C7032A}" type="slidenum">
              <a:rPr lang="en-US" smtClean="0"/>
              <a:t>18</a:t>
            </a:fld>
            <a:endParaRPr lang="en-US"/>
          </a:p>
        </p:txBody>
      </p:sp>
    </p:spTree>
    <p:extLst>
      <p:ext uri="{BB962C8B-B14F-4D97-AF65-F5344CB8AC3E}">
        <p14:creationId xmlns:p14="http://schemas.microsoft.com/office/powerpoint/2010/main" val="264946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1EA5-D022-9F0C-D8AC-28993FB2F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23C06-B91B-53DB-2521-22D97FA01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B82D3-33BA-888E-CD99-757D641B6A8E}"/>
              </a:ext>
            </a:extLst>
          </p:cNvPr>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 center and bold the heading—References—at the top of the page; </a:t>
            </a:r>
          </a:p>
          <a:p>
            <a:pPr eaLnBrk="1" hangingPunct="1">
              <a:spcBef>
                <a:spcPct val="0"/>
              </a:spcBef>
              <a:buFontTx/>
              <a:buAutoNum type="arabicParenR"/>
            </a:pPr>
            <a:r>
              <a:rPr lang="en-US" altLang="en-US" dirty="0">
                <a:latin typeface="Arial" panose="020B0604020202020204" pitchFamily="34" charset="0"/>
              </a:rPr>
              <a:t> double-space reference entries; </a:t>
            </a:r>
          </a:p>
          <a:p>
            <a:pPr eaLnBrk="1" hangingPunct="1">
              <a:spcBef>
                <a:spcPct val="0"/>
              </a:spcBef>
              <a:buFontTx/>
              <a:buAutoNum type="arabicParenR"/>
            </a:pPr>
            <a:r>
              <a:rPr lang="en-US" altLang="en-US" dirty="0">
                <a:latin typeface="Arial" panose="020B0604020202020204" pitchFamily="34" charset="0"/>
              </a:rPr>
              <a:t> flush left the first line of the entry and indent subsequent lines. To use </a:t>
            </a:r>
            <a:r>
              <a:rPr lang="ja-JP" altLang="en-US">
                <a:latin typeface="Arial" panose="020B0604020202020204" pitchFamily="34" charset="0"/>
              </a:rPr>
              <a:t>“</a:t>
            </a:r>
            <a:r>
              <a:rPr lang="en-US" altLang="ja-JP" dirty="0">
                <a:latin typeface="Arial" panose="020B0604020202020204" pitchFamily="34" charset="0"/>
              </a:rPr>
              <a:t>hanging</a:t>
            </a:r>
            <a:r>
              <a:rPr lang="ja-JP" altLang="en-US">
                <a:latin typeface="Arial" panose="020B0604020202020204" pitchFamily="34" charset="0"/>
              </a:rPr>
              <a:t>”</a:t>
            </a:r>
            <a:r>
              <a:rPr lang="en-US" altLang="ja-JP" dirty="0">
                <a:latin typeface="Arial" panose="020B0604020202020204" pitchFamily="34" charset="0"/>
              </a:rPr>
              <a:t> feature of </a:t>
            </a:r>
            <a:r>
              <a:rPr lang="ja-JP" altLang="en-US">
                <a:latin typeface="Arial" panose="020B0604020202020204" pitchFamily="34" charset="0"/>
              </a:rPr>
              <a:t>“</a:t>
            </a:r>
            <a:r>
              <a:rPr lang="en-US" altLang="ja-JP" dirty="0">
                <a:latin typeface="Arial" panose="020B0604020202020204" pitchFamily="34" charset="0"/>
              </a:rPr>
              <a:t>Indent and Space</a:t>
            </a:r>
            <a:r>
              <a:rPr lang="ja-JP" altLang="en-US">
                <a:latin typeface="Arial" panose="020B0604020202020204" pitchFamily="34" charset="0"/>
              </a:rPr>
              <a:t>”</a:t>
            </a:r>
            <a:r>
              <a:rPr lang="en-US" altLang="ja-JP" dirty="0">
                <a:latin typeface="Arial" panose="020B0604020202020204" pitchFamily="34" charset="0"/>
              </a:rPr>
              <a:t> tab, go to </a:t>
            </a:r>
            <a:r>
              <a:rPr lang="ja-JP" altLang="en-US">
                <a:latin typeface="Arial" panose="020B0604020202020204" pitchFamily="34" charset="0"/>
              </a:rPr>
              <a:t>“</a:t>
            </a:r>
            <a:r>
              <a:rPr lang="en-US" altLang="ja-JP" dirty="0">
                <a:latin typeface="Arial" panose="020B0604020202020204" pitchFamily="34" charset="0"/>
              </a:rPr>
              <a:t>Paragraph</a:t>
            </a:r>
            <a:r>
              <a:rPr lang="ja-JP" altLang="en-US">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 Order entries alphabetically by the author</a:t>
            </a:r>
            <a:r>
              <a:rPr lang="ja-JP" altLang="en-US">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a:latin typeface="Arial" panose="020B0604020202020204" pitchFamily="34" charset="0"/>
              </a:rPr>
              <a:t>“</a:t>
            </a:r>
            <a:r>
              <a:rPr lang="en-US" altLang="ja-JP" dirty="0">
                <a:latin typeface="Arial" panose="020B0604020202020204" pitchFamily="34" charset="0"/>
              </a:rPr>
              <a:t>recoverable data</a:t>
            </a:r>
            <a:r>
              <a:rPr lang="ja-JP" altLang="en-US">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For specific information about entries in the reference list, go to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apastyle.apa.org</a:t>
            </a:r>
            <a:r>
              <a:rPr lang="en-US" sz="1200" kern="1200" dirty="0">
                <a:solidFill>
                  <a:schemeClr val="tx1"/>
                </a:solidFill>
                <a:effectLst/>
                <a:latin typeface="+mn-lt"/>
                <a:ea typeface="+mn-ea"/>
                <a:cs typeface="+mn-cs"/>
              </a:rPr>
              <a:t>/style-grammar-guidelines/paper-format/sample-papers</a:t>
            </a:r>
          </a:p>
        </p:txBody>
      </p:sp>
      <p:sp>
        <p:nvSpPr>
          <p:cNvPr id="4" name="Slide Number Placeholder 3">
            <a:extLst>
              <a:ext uri="{FF2B5EF4-FFF2-40B4-BE49-F238E27FC236}">
                <a16:creationId xmlns:a16="http://schemas.microsoft.com/office/drawing/2014/main" id="{67BCD335-EB40-C609-1916-4E1FA83D1C0B}"/>
              </a:ext>
            </a:extLst>
          </p:cNvPr>
          <p:cNvSpPr>
            <a:spLocks noGrp="1"/>
          </p:cNvSpPr>
          <p:nvPr>
            <p:ph type="sldNum" sz="quarter" idx="5"/>
          </p:nvPr>
        </p:nvSpPr>
        <p:spPr/>
        <p:txBody>
          <a:bodyPr/>
          <a:lstStyle/>
          <a:p>
            <a:fld id="{237BF745-0557-B241-863F-056113C7032A}" type="slidenum">
              <a:rPr lang="en-US" smtClean="0"/>
              <a:t>19</a:t>
            </a:fld>
            <a:endParaRPr lang="en-US"/>
          </a:p>
        </p:txBody>
      </p:sp>
    </p:spTree>
    <p:extLst>
      <p:ext uri="{BB962C8B-B14F-4D97-AF65-F5344CB8AC3E}">
        <p14:creationId xmlns:p14="http://schemas.microsoft.com/office/powerpoint/2010/main" val="175811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7</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a:t>
            </a:r>
            <a:r>
              <a:rPr lang="en-US" altLang="en-US" dirty="0" err="1">
                <a:latin typeface="Arial" panose="020B0604020202020204" pitchFamily="34" charset="0"/>
              </a:rPr>
              <a:t>www.apastyle.org</a:t>
            </a:r>
            <a:r>
              <a:rPr lang="en-US" altLang="en-US" dirty="0">
                <a:latin typeface="Arial" panose="020B0604020202020204" pitchFamily="34" charset="0"/>
              </a:rPr>
              <a:t>.</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2</a:t>
            </a:fld>
            <a:endParaRPr lang="en-US"/>
          </a:p>
        </p:txBody>
      </p:sp>
    </p:spTree>
    <p:extLst>
      <p:ext uri="{BB962C8B-B14F-4D97-AF65-F5344CB8AC3E}">
        <p14:creationId xmlns:p14="http://schemas.microsoft.com/office/powerpoint/2010/main" val="129179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085EF-D3B4-FE5D-7F50-61B8C4FC2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338DD-9C85-6854-FD52-14E37ECA8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48A6F-E20B-8483-CBAA-4F54CAED341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This slide provides basic rules related to creating references entries. </a:t>
            </a:r>
          </a:p>
        </p:txBody>
      </p:sp>
      <p:sp>
        <p:nvSpPr>
          <p:cNvPr id="4" name="Slide Number Placeholder 3">
            <a:extLst>
              <a:ext uri="{FF2B5EF4-FFF2-40B4-BE49-F238E27FC236}">
                <a16:creationId xmlns:a16="http://schemas.microsoft.com/office/drawing/2014/main" id="{CB91C2FC-6097-5E41-166F-2BD33F46B2B4}"/>
              </a:ext>
            </a:extLst>
          </p:cNvPr>
          <p:cNvSpPr>
            <a:spLocks noGrp="1"/>
          </p:cNvSpPr>
          <p:nvPr>
            <p:ph type="sldNum" sz="quarter" idx="5"/>
          </p:nvPr>
        </p:nvSpPr>
        <p:spPr/>
        <p:txBody>
          <a:bodyPr/>
          <a:lstStyle/>
          <a:p>
            <a:fld id="{237BF745-0557-B241-863F-056113C7032A}" type="slidenum">
              <a:rPr lang="en-US" smtClean="0"/>
              <a:t>20</a:t>
            </a:fld>
            <a:endParaRPr lang="en-US"/>
          </a:p>
        </p:txBody>
      </p:sp>
    </p:spTree>
    <p:extLst>
      <p:ext uri="{BB962C8B-B14F-4D97-AF65-F5344CB8AC3E}">
        <p14:creationId xmlns:p14="http://schemas.microsoft.com/office/powerpoint/2010/main" val="3810745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D0EE-B6B3-5141-56B5-5AC2B675C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71253-1F7E-C241-884D-4DF95B730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D2E7D-26B7-E062-8B60-1FBB8D40A9A1}"/>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This slide provides basic rules related to creating references entries. </a:t>
            </a:r>
          </a:p>
        </p:txBody>
      </p:sp>
      <p:sp>
        <p:nvSpPr>
          <p:cNvPr id="4" name="Slide Number Placeholder 3">
            <a:extLst>
              <a:ext uri="{FF2B5EF4-FFF2-40B4-BE49-F238E27FC236}">
                <a16:creationId xmlns:a16="http://schemas.microsoft.com/office/drawing/2014/main" id="{8A2425C0-F0E9-9302-27EC-5CC32640E57A}"/>
              </a:ext>
            </a:extLst>
          </p:cNvPr>
          <p:cNvSpPr>
            <a:spLocks noGrp="1"/>
          </p:cNvSpPr>
          <p:nvPr>
            <p:ph type="sldNum" sz="quarter" idx="5"/>
          </p:nvPr>
        </p:nvSpPr>
        <p:spPr/>
        <p:txBody>
          <a:bodyPr/>
          <a:lstStyle/>
          <a:p>
            <a:fld id="{237BF745-0557-B241-863F-056113C7032A}" type="slidenum">
              <a:rPr lang="en-US" smtClean="0"/>
              <a:t>21</a:t>
            </a:fld>
            <a:endParaRPr lang="en-US"/>
          </a:p>
        </p:txBody>
      </p:sp>
    </p:spTree>
    <p:extLst>
      <p:ext uri="{BB962C8B-B14F-4D97-AF65-F5344CB8AC3E}">
        <p14:creationId xmlns:p14="http://schemas.microsoft.com/office/powerpoint/2010/main" val="19053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9055-16D4-2F9D-B35B-D0347948E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E6DA1-3BA2-EABE-4748-50181FF49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D24ED-A0AD-2B8D-7A11-7BF842E8709D}"/>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/apa7_style/</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general_format.html</a:t>
            </a:r>
            <a:br>
              <a:rPr lang="en-US" dirty="0">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a:t>
            </a:r>
            <a:r>
              <a:rPr lang="en-US" altLang="en-US" dirty="0" err="1">
                <a:latin typeface="Arial" panose="020B0604020202020204" pitchFamily="34" charset="0"/>
              </a:rPr>
              <a:t>Proquest</a:t>
            </a:r>
            <a:r>
              <a:rPr lang="en-US" altLang="en-US" dirty="0">
                <a:latin typeface="Arial" panose="020B0604020202020204" pitchFamily="34" charset="0"/>
              </a:rPr>
              <a: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CADB8F57-1A75-4689-C3A8-E29D158977C1}"/>
              </a:ext>
            </a:extLst>
          </p:cNvPr>
          <p:cNvSpPr>
            <a:spLocks noGrp="1"/>
          </p:cNvSpPr>
          <p:nvPr>
            <p:ph type="sldNum" sz="quarter" idx="5"/>
          </p:nvPr>
        </p:nvSpPr>
        <p:spPr/>
        <p:txBody>
          <a:bodyPr/>
          <a:lstStyle/>
          <a:p>
            <a:fld id="{237BF745-0557-B241-863F-056113C7032A}" type="slidenum">
              <a:rPr lang="en-US" smtClean="0"/>
              <a:t>22</a:t>
            </a:fld>
            <a:endParaRPr lang="en-US"/>
          </a:p>
        </p:txBody>
      </p:sp>
    </p:spTree>
    <p:extLst>
      <p:ext uri="{BB962C8B-B14F-4D97-AF65-F5344CB8AC3E}">
        <p14:creationId xmlns:p14="http://schemas.microsoft.com/office/powerpoint/2010/main" val="1969615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73A1B-4AE8-E977-E5B8-CDD2F2FEF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C7685-02E6-51A7-ED41-6279B9049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44D55-E07F-9CA1-3FA9-86CF43EAC9D7}"/>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To avoid plagiarism, also provide a page number (in  p. 3 / pp. 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dirty="0">
                <a:latin typeface="Arial" panose="020B0604020202020204" pitchFamily="34" charset="0"/>
              </a:rPr>
              <a:t>This slide can be supplemented by the “In-Text Citations: The Basics” resource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in_text_citations_the_basics.html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742545B-8136-6733-E40F-8CFB8C0CDF78}"/>
              </a:ext>
            </a:extLst>
          </p:cNvPr>
          <p:cNvSpPr>
            <a:spLocks noGrp="1"/>
          </p:cNvSpPr>
          <p:nvPr>
            <p:ph type="sldNum" sz="quarter" idx="5"/>
          </p:nvPr>
        </p:nvSpPr>
        <p:spPr/>
        <p:txBody>
          <a:bodyPr/>
          <a:lstStyle/>
          <a:p>
            <a:fld id="{237BF745-0557-B241-863F-056113C7032A}" type="slidenum">
              <a:rPr lang="en-US" smtClean="0"/>
              <a:t>23</a:t>
            </a:fld>
            <a:endParaRPr lang="en-US"/>
          </a:p>
        </p:txBody>
      </p:sp>
    </p:spTree>
    <p:extLst>
      <p:ext uri="{BB962C8B-B14F-4D97-AF65-F5344CB8AC3E}">
        <p14:creationId xmlns:p14="http://schemas.microsoft.com/office/powerpoint/2010/main" val="3596161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69093-9468-1EF9-1630-44F1D9EC1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1B17A-1581-9041-ACF6-16BA3FCE0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A7699-272D-D14B-3DAC-700A3F704EB7}"/>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resource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in_text_citations_the_basics.html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AD0B406-86C2-F9BD-CB0A-1052B4D2E8CF}"/>
              </a:ext>
            </a:extLst>
          </p:cNvPr>
          <p:cNvSpPr>
            <a:spLocks noGrp="1"/>
          </p:cNvSpPr>
          <p:nvPr>
            <p:ph type="sldNum" sz="quarter" idx="5"/>
          </p:nvPr>
        </p:nvSpPr>
        <p:spPr/>
        <p:txBody>
          <a:bodyPr/>
          <a:lstStyle/>
          <a:p>
            <a:fld id="{237BF745-0557-B241-863F-056113C7032A}" type="slidenum">
              <a:rPr lang="en-US" smtClean="0"/>
              <a:t>24</a:t>
            </a:fld>
            <a:endParaRPr lang="en-US"/>
          </a:p>
        </p:txBody>
      </p:sp>
    </p:spTree>
    <p:extLst>
      <p:ext uri="{BB962C8B-B14F-4D97-AF65-F5344CB8AC3E}">
        <p14:creationId xmlns:p14="http://schemas.microsoft.com/office/powerpoint/2010/main" val="123873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CE55-CE77-87AD-2BC4-7F31DFC85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A2C00-14DD-EEBD-5B87-E56B8C481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413BA-8BFE-F908-8915-B7C85922FA86}"/>
              </a:ext>
            </a:extLst>
          </p:cNvPr>
          <p:cNvSpPr>
            <a:spLocks noGrp="1"/>
          </p:cNvSpPr>
          <p:nvPr>
            <p:ph type="body" idx="1"/>
          </p:nvPr>
        </p:nvSpPr>
        <p:spPr/>
        <p:txBody>
          <a:bodyPr/>
          <a:lstStyle/>
          <a:p>
            <a:pPr eaLnBrk="1" hangingPunct="1">
              <a:lnSpc>
                <a:spcPct val="90000"/>
              </a:lnSpc>
              <a:spcBef>
                <a:spcPct val="0"/>
              </a:spcBef>
              <a:defRPr/>
            </a:pPr>
            <a:r>
              <a:rPr lang="en-US" altLang="en-US" dirty="0">
                <a:latin typeface="Arial" panose="020B0604020202020204" pitchFamily="34" charset="0"/>
              </a:rPr>
              <a:t>This slide provides information on how to properly construct in-text citations for summaries and paraphrases.</a:t>
            </a:r>
          </a:p>
          <a:p>
            <a:pPr eaLnBrk="1" hangingPunct="1">
              <a:lnSpc>
                <a:spcPct val="90000"/>
              </a:lnSpc>
              <a:spcBef>
                <a:spcPct val="0"/>
              </a:spcBef>
              <a:defRPr/>
            </a:pPr>
            <a:endParaRPr lang="en-US" altLang="en-US" dirty="0">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dirty="0">
                <a:latin typeface="Arial" panose="020B0604020202020204" pitchFamily="34" charset="0"/>
              </a:rPr>
              <a:t>This slide can be supplemented by the “In-Text Citations: The Basics” resource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in_text_citations_the_basics.html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4E98C8D-E834-5190-FF7B-FA44B01E0350}"/>
              </a:ext>
            </a:extLst>
          </p:cNvPr>
          <p:cNvSpPr>
            <a:spLocks noGrp="1"/>
          </p:cNvSpPr>
          <p:nvPr>
            <p:ph type="sldNum" sz="quarter" idx="5"/>
          </p:nvPr>
        </p:nvSpPr>
        <p:spPr/>
        <p:txBody>
          <a:bodyPr/>
          <a:lstStyle/>
          <a:p>
            <a:fld id="{237BF745-0557-B241-863F-056113C7032A}" type="slidenum">
              <a:rPr lang="en-US" smtClean="0"/>
              <a:t>25</a:t>
            </a:fld>
            <a:endParaRPr lang="en-US"/>
          </a:p>
        </p:txBody>
      </p:sp>
    </p:spTree>
    <p:extLst>
      <p:ext uri="{BB962C8B-B14F-4D97-AF65-F5344CB8AC3E}">
        <p14:creationId xmlns:p14="http://schemas.microsoft.com/office/powerpoint/2010/main" val="2674322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ACB85-3177-F540-B160-888AD610E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938DF-368B-A5F8-6F8F-23857AC78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B52ED-5E7D-4965-6ECD-158847AF6333}"/>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4" name="Slide Number Placeholder 3">
            <a:extLst>
              <a:ext uri="{FF2B5EF4-FFF2-40B4-BE49-F238E27FC236}">
                <a16:creationId xmlns:a16="http://schemas.microsoft.com/office/drawing/2014/main" id="{5164BA83-6216-0FA5-7CA3-B404FD2D20B0}"/>
              </a:ext>
            </a:extLst>
          </p:cNvPr>
          <p:cNvSpPr>
            <a:spLocks noGrp="1"/>
          </p:cNvSpPr>
          <p:nvPr>
            <p:ph type="sldNum" sz="quarter" idx="5"/>
          </p:nvPr>
        </p:nvSpPr>
        <p:spPr/>
        <p:txBody>
          <a:bodyPr/>
          <a:lstStyle/>
          <a:p>
            <a:fld id="{237BF745-0557-B241-863F-056113C7032A}" type="slidenum">
              <a:rPr lang="en-US" smtClean="0"/>
              <a:t>26</a:t>
            </a:fld>
            <a:endParaRPr lang="en-US"/>
          </a:p>
        </p:txBody>
      </p:sp>
    </p:spTree>
    <p:extLst>
      <p:ext uri="{BB962C8B-B14F-4D97-AF65-F5344CB8AC3E}">
        <p14:creationId xmlns:p14="http://schemas.microsoft.com/office/powerpoint/2010/main" val="2602329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5929-9564-2A07-E8B5-C294D0504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115F7-F6DC-A19F-2E45-31156C2D9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E5894-0EA6-EB6B-1FD0-58236FF2FB9C}"/>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a:t>
            </a:r>
            <a:r>
              <a:rPr lang="en-US" altLang="ja-JP" dirty="0" err="1">
                <a:latin typeface="Arial" panose="020B0604020202020204" pitchFamily="34" charset="0"/>
              </a:rPr>
              <a:t>owl.purdue.edu</a:t>
            </a:r>
            <a:r>
              <a:rPr lang="en-US" altLang="ja-JP" dirty="0">
                <a:latin typeface="Arial" panose="020B0604020202020204" pitchFamily="34" charset="0"/>
              </a:rPr>
              <a:t>/owl/</a:t>
            </a:r>
            <a:r>
              <a:rPr lang="en-US" altLang="ja-JP" dirty="0" err="1">
                <a:latin typeface="Arial" panose="020B0604020202020204" pitchFamily="34" charset="0"/>
              </a:rPr>
              <a:t>research_and_citation</a:t>
            </a:r>
            <a:r>
              <a:rPr lang="en-US" altLang="ja-JP" dirty="0">
                <a:latin typeface="Arial" panose="020B0604020202020204" pitchFamily="34" charset="0"/>
              </a:rPr>
              <a:t>/apa7_style/</a:t>
            </a:r>
            <a:r>
              <a:rPr lang="en-US" altLang="ja-JP" dirty="0" err="1">
                <a:latin typeface="Arial" panose="020B0604020202020204" pitchFamily="34" charset="0"/>
              </a:rPr>
              <a:t>apa_formatting_and_style_guide</a:t>
            </a:r>
            <a:r>
              <a:rPr lang="en-US" altLang="ja-JP" dirty="0">
                <a:latin typeface="Arial" panose="020B0604020202020204" pitchFamily="34" charset="0"/>
              </a:rPr>
              <a:t>/</a:t>
            </a:r>
            <a:r>
              <a:rPr lang="en-US" altLang="ja-JP" dirty="0" err="1">
                <a:latin typeface="Arial" panose="020B0604020202020204" pitchFamily="34" charset="0"/>
              </a:rPr>
              <a:t>in_text_citations_author_authors.html</a:t>
            </a:r>
            <a:endParaRPr lang="en-US" altLang="ja-JP" dirty="0">
              <a:latin typeface="Arial" panose="020B0604020202020204" pitchFamily="34" charset="0"/>
            </a:endParaRPr>
          </a:p>
        </p:txBody>
      </p:sp>
      <p:sp>
        <p:nvSpPr>
          <p:cNvPr id="4" name="Slide Number Placeholder 3">
            <a:extLst>
              <a:ext uri="{FF2B5EF4-FFF2-40B4-BE49-F238E27FC236}">
                <a16:creationId xmlns:a16="http://schemas.microsoft.com/office/drawing/2014/main" id="{B2951AB6-52F4-E959-6E4F-5DFDC5FA090C}"/>
              </a:ext>
            </a:extLst>
          </p:cNvPr>
          <p:cNvSpPr>
            <a:spLocks noGrp="1"/>
          </p:cNvSpPr>
          <p:nvPr>
            <p:ph type="sldNum" sz="quarter" idx="5"/>
          </p:nvPr>
        </p:nvSpPr>
        <p:spPr/>
        <p:txBody>
          <a:bodyPr/>
          <a:lstStyle/>
          <a:p>
            <a:fld id="{237BF745-0557-B241-863F-056113C7032A}" type="slidenum">
              <a:rPr lang="en-US" smtClean="0"/>
              <a:t>27</a:t>
            </a:fld>
            <a:endParaRPr lang="en-US"/>
          </a:p>
        </p:txBody>
      </p:sp>
    </p:spTree>
    <p:extLst>
      <p:ext uri="{BB962C8B-B14F-4D97-AF65-F5344CB8AC3E}">
        <p14:creationId xmlns:p14="http://schemas.microsoft.com/office/powerpoint/2010/main" val="270627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9203-A4D0-30CC-7B31-4343CA658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EC7C1-63CC-8478-11D2-541279E2F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73ABE-BD85-E1AD-CC32-80C03A9BF1F3}"/>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a:t>
            </a:r>
            <a:r>
              <a:rPr lang="en-US" altLang="ja-JP" dirty="0" err="1">
                <a:latin typeface="Arial" panose="020B0604020202020204" pitchFamily="34" charset="0"/>
              </a:rPr>
              <a:t>owl.purdue.edu</a:t>
            </a:r>
            <a:r>
              <a:rPr lang="en-US" altLang="ja-JP" dirty="0">
                <a:latin typeface="Arial" panose="020B0604020202020204" pitchFamily="34" charset="0"/>
              </a:rPr>
              <a:t>/owl/</a:t>
            </a:r>
            <a:r>
              <a:rPr lang="en-US" altLang="ja-JP" dirty="0" err="1">
                <a:latin typeface="Arial" panose="020B0604020202020204" pitchFamily="34" charset="0"/>
              </a:rPr>
              <a:t>research_and_citation</a:t>
            </a:r>
            <a:r>
              <a:rPr lang="en-US" altLang="ja-JP" dirty="0">
                <a:latin typeface="Arial" panose="020B0604020202020204" pitchFamily="34" charset="0"/>
              </a:rPr>
              <a:t>/apa7_style/</a:t>
            </a:r>
            <a:r>
              <a:rPr lang="en-US" altLang="ja-JP" dirty="0" err="1">
                <a:latin typeface="Arial" panose="020B0604020202020204" pitchFamily="34" charset="0"/>
              </a:rPr>
              <a:t>apa_formatting_and_style_guide</a:t>
            </a:r>
            <a:r>
              <a:rPr lang="en-US" altLang="ja-JP" dirty="0">
                <a:latin typeface="Arial" panose="020B0604020202020204" pitchFamily="34" charset="0"/>
              </a:rPr>
              <a:t>/</a:t>
            </a:r>
            <a:r>
              <a:rPr lang="en-US" altLang="ja-JP" dirty="0" err="1">
                <a:latin typeface="Arial" panose="020B0604020202020204" pitchFamily="34" charset="0"/>
              </a:rPr>
              <a:t>in_text_citations_author_authors.html</a:t>
            </a:r>
            <a:endParaRPr lang="en-US" altLang="ja-JP" dirty="0">
              <a:latin typeface="Arial" panose="020B0604020202020204" pitchFamily="34" charset="0"/>
            </a:endParaRPr>
          </a:p>
        </p:txBody>
      </p:sp>
      <p:sp>
        <p:nvSpPr>
          <p:cNvPr id="4" name="Slide Number Placeholder 3">
            <a:extLst>
              <a:ext uri="{FF2B5EF4-FFF2-40B4-BE49-F238E27FC236}">
                <a16:creationId xmlns:a16="http://schemas.microsoft.com/office/drawing/2014/main" id="{A4016D54-9B8D-5B86-7744-D26F5CB54CEA}"/>
              </a:ext>
            </a:extLst>
          </p:cNvPr>
          <p:cNvSpPr>
            <a:spLocks noGrp="1"/>
          </p:cNvSpPr>
          <p:nvPr>
            <p:ph type="sldNum" sz="quarter" idx="5"/>
          </p:nvPr>
        </p:nvSpPr>
        <p:spPr/>
        <p:txBody>
          <a:bodyPr/>
          <a:lstStyle/>
          <a:p>
            <a:fld id="{237BF745-0557-B241-863F-056113C7032A}" type="slidenum">
              <a:rPr lang="en-US" smtClean="0"/>
              <a:t>28</a:t>
            </a:fld>
            <a:endParaRPr lang="en-US"/>
          </a:p>
        </p:txBody>
      </p:sp>
    </p:spTree>
    <p:extLst>
      <p:ext uri="{BB962C8B-B14F-4D97-AF65-F5344CB8AC3E}">
        <p14:creationId xmlns:p14="http://schemas.microsoft.com/office/powerpoint/2010/main" val="3357931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21F0B-DE35-A0B8-0A2F-7F3C0EC13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452AE-A402-4E94-1C9E-FF4C0C38F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53FD6-1A4D-BB6B-CF72-2253D113C7BE}"/>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a:t>
            </a:r>
            <a:r>
              <a:rPr lang="en-US" altLang="ja-JP" dirty="0" err="1">
                <a:latin typeface="Arial" panose="020B0604020202020204" pitchFamily="34" charset="0"/>
              </a:rPr>
              <a:t>owl.purdue.edu</a:t>
            </a:r>
            <a:r>
              <a:rPr lang="en-US" altLang="ja-JP" dirty="0">
                <a:latin typeface="Arial" panose="020B0604020202020204" pitchFamily="34" charset="0"/>
              </a:rPr>
              <a:t>/owl/</a:t>
            </a:r>
            <a:r>
              <a:rPr lang="en-US" altLang="ja-JP" dirty="0" err="1">
                <a:latin typeface="Arial" panose="020B0604020202020204" pitchFamily="34" charset="0"/>
              </a:rPr>
              <a:t>research_and_citation</a:t>
            </a:r>
            <a:r>
              <a:rPr lang="en-US" altLang="ja-JP" dirty="0">
                <a:latin typeface="Arial" panose="020B0604020202020204" pitchFamily="34" charset="0"/>
              </a:rPr>
              <a:t>/apa7_style/</a:t>
            </a:r>
            <a:r>
              <a:rPr lang="en-US" altLang="ja-JP" dirty="0" err="1">
                <a:latin typeface="Arial" panose="020B0604020202020204" pitchFamily="34" charset="0"/>
              </a:rPr>
              <a:t>apa_formatting_and_style_guide</a:t>
            </a:r>
            <a:r>
              <a:rPr lang="en-US" altLang="ja-JP" dirty="0">
                <a:latin typeface="Arial" panose="020B0604020202020204" pitchFamily="34" charset="0"/>
              </a:rPr>
              <a:t>/</a:t>
            </a:r>
            <a:r>
              <a:rPr lang="en-US" altLang="ja-JP" dirty="0" err="1">
                <a:latin typeface="Arial" panose="020B0604020202020204" pitchFamily="34" charset="0"/>
              </a:rPr>
              <a:t>in_text_citations_author_authors.html</a:t>
            </a:r>
            <a:endParaRPr lang="en-US" altLang="ja-JP" dirty="0">
              <a:latin typeface="Arial" panose="020B0604020202020204" pitchFamily="34" charset="0"/>
            </a:endParaRPr>
          </a:p>
        </p:txBody>
      </p:sp>
      <p:sp>
        <p:nvSpPr>
          <p:cNvPr id="4" name="Slide Number Placeholder 3">
            <a:extLst>
              <a:ext uri="{FF2B5EF4-FFF2-40B4-BE49-F238E27FC236}">
                <a16:creationId xmlns:a16="http://schemas.microsoft.com/office/drawing/2014/main" id="{22E01441-2F99-21DF-C04C-2BDA9EB51451}"/>
              </a:ext>
            </a:extLst>
          </p:cNvPr>
          <p:cNvSpPr>
            <a:spLocks noGrp="1"/>
          </p:cNvSpPr>
          <p:nvPr>
            <p:ph type="sldNum" sz="quarter" idx="5"/>
          </p:nvPr>
        </p:nvSpPr>
        <p:spPr/>
        <p:txBody>
          <a:bodyPr/>
          <a:lstStyle/>
          <a:p>
            <a:fld id="{237BF745-0557-B241-863F-056113C7032A}" type="slidenum">
              <a:rPr lang="en-US" smtClean="0"/>
              <a:t>29</a:t>
            </a:fld>
            <a:endParaRPr lang="en-US"/>
          </a:p>
        </p:txBody>
      </p:sp>
    </p:spTree>
    <p:extLst>
      <p:ext uri="{BB962C8B-B14F-4D97-AF65-F5344CB8AC3E}">
        <p14:creationId xmlns:p14="http://schemas.microsoft.com/office/powerpoint/2010/main" val="317383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 name="Slide Number Placeholder 3"/>
          <p:cNvSpPr>
            <a:spLocks noGrp="1"/>
          </p:cNvSpPr>
          <p:nvPr>
            <p:ph type="sldNum" sz="quarter" idx="5"/>
          </p:nvPr>
        </p:nvSpPr>
        <p:spPr/>
        <p:txBody>
          <a:bodyPr/>
          <a:lstStyle/>
          <a:p>
            <a:fld id="{237BF745-0557-B241-863F-056113C7032A}" type="slidenum">
              <a:rPr lang="en-US" smtClean="0"/>
              <a:t>3</a:t>
            </a:fld>
            <a:endParaRPr lang="en-US"/>
          </a:p>
        </p:txBody>
      </p:sp>
    </p:spTree>
    <p:extLst>
      <p:ext uri="{BB962C8B-B14F-4D97-AF65-F5344CB8AC3E}">
        <p14:creationId xmlns:p14="http://schemas.microsoft.com/office/powerpoint/2010/main" val="3287934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7183B-1795-DEB0-C5B5-4C0E9C373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3B038-C29C-CC37-8783-62D6F9DB8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C0714-4074-0ED4-75CF-DBAA826D89C6}"/>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in_text_citations_author_authors.html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5E737C2-07D6-C1BD-B784-261EDF3B4172}"/>
              </a:ext>
            </a:extLst>
          </p:cNvPr>
          <p:cNvSpPr>
            <a:spLocks noGrp="1"/>
          </p:cNvSpPr>
          <p:nvPr>
            <p:ph type="sldNum" sz="quarter" idx="5"/>
          </p:nvPr>
        </p:nvSpPr>
        <p:spPr/>
        <p:txBody>
          <a:bodyPr/>
          <a:lstStyle/>
          <a:p>
            <a:fld id="{237BF745-0557-B241-863F-056113C7032A}" type="slidenum">
              <a:rPr lang="en-US" smtClean="0"/>
              <a:t>30</a:t>
            </a:fld>
            <a:endParaRPr lang="en-US"/>
          </a:p>
        </p:txBody>
      </p:sp>
    </p:spTree>
    <p:extLst>
      <p:ext uri="{BB962C8B-B14F-4D97-AF65-F5344CB8AC3E}">
        <p14:creationId xmlns:p14="http://schemas.microsoft.com/office/powerpoint/2010/main" val="2049453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5EB6-DE3B-6C72-3046-E6BB7BB16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A889E-F43C-0FCF-F693-312D72A78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15901-A911-4E12-6D79-336D9C7F0CC1}"/>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in_text_citations_author_authors.html</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altLang="ja-JP" dirty="0">
              <a:latin typeface="Arial" panose="020B0604020202020204" pitchFamily="34" charset="0"/>
            </a:endParaRPr>
          </a:p>
        </p:txBody>
      </p:sp>
      <p:sp>
        <p:nvSpPr>
          <p:cNvPr id="4" name="Slide Number Placeholder 3">
            <a:extLst>
              <a:ext uri="{FF2B5EF4-FFF2-40B4-BE49-F238E27FC236}">
                <a16:creationId xmlns:a16="http://schemas.microsoft.com/office/drawing/2014/main" id="{9F176E65-F342-5F00-5C08-438017404D33}"/>
              </a:ext>
            </a:extLst>
          </p:cNvPr>
          <p:cNvSpPr>
            <a:spLocks noGrp="1"/>
          </p:cNvSpPr>
          <p:nvPr>
            <p:ph type="sldNum" sz="quarter" idx="5"/>
          </p:nvPr>
        </p:nvSpPr>
        <p:spPr/>
        <p:txBody>
          <a:bodyPr/>
          <a:lstStyle/>
          <a:p>
            <a:fld id="{237BF745-0557-B241-863F-056113C7032A}" type="slidenum">
              <a:rPr lang="en-US" smtClean="0"/>
              <a:t>31</a:t>
            </a:fld>
            <a:endParaRPr lang="en-US"/>
          </a:p>
        </p:txBody>
      </p:sp>
    </p:spTree>
    <p:extLst>
      <p:ext uri="{BB962C8B-B14F-4D97-AF65-F5344CB8AC3E}">
        <p14:creationId xmlns:p14="http://schemas.microsoft.com/office/powerpoint/2010/main" val="1898281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09E8A-E1B0-7F4D-0B36-72E0D6DEB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7AAE5-C315-BA0D-18EC-97CECE5CE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DC2C7-1604-C66A-03B4-861DA4C456C0}"/>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in_text_citations_author_authors.html</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altLang="ja-JP" dirty="0">
              <a:latin typeface="Arial" panose="020B0604020202020204" pitchFamily="34" charset="0"/>
            </a:endParaRPr>
          </a:p>
        </p:txBody>
      </p:sp>
      <p:sp>
        <p:nvSpPr>
          <p:cNvPr id="4" name="Slide Number Placeholder 3">
            <a:extLst>
              <a:ext uri="{FF2B5EF4-FFF2-40B4-BE49-F238E27FC236}">
                <a16:creationId xmlns:a16="http://schemas.microsoft.com/office/drawing/2014/main" id="{2F2F3307-AC2A-869C-FD34-6B62DEE5B565}"/>
              </a:ext>
            </a:extLst>
          </p:cNvPr>
          <p:cNvSpPr>
            <a:spLocks noGrp="1"/>
          </p:cNvSpPr>
          <p:nvPr>
            <p:ph type="sldNum" sz="quarter" idx="5"/>
          </p:nvPr>
        </p:nvSpPr>
        <p:spPr/>
        <p:txBody>
          <a:bodyPr/>
          <a:lstStyle/>
          <a:p>
            <a:fld id="{237BF745-0557-B241-863F-056113C7032A}" type="slidenum">
              <a:rPr lang="en-US" smtClean="0"/>
              <a:t>32</a:t>
            </a:fld>
            <a:endParaRPr lang="en-US"/>
          </a:p>
        </p:txBody>
      </p:sp>
    </p:spTree>
    <p:extLst>
      <p:ext uri="{BB962C8B-B14F-4D97-AF65-F5344CB8AC3E}">
        <p14:creationId xmlns:p14="http://schemas.microsoft.com/office/powerpoint/2010/main" val="2267084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149DE-3EB6-EE6E-2111-14599F953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4F3A9-6BA2-08D4-8390-203E0030C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3DA65-90B4-E427-2E2C-7CA9409E1717}"/>
              </a:ext>
            </a:extLst>
          </p:cNvPr>
          <p:cNvSpPr>
            <a:spLocks noGrp="1"/>
          </p:cNvSpPr>
          <p:nvPr>
            <p:ph type="body" idx="1"/>
          </p:nvPr>
        </p:nvSpPr>
        <p:spPr/>
        <p:txBody>
          <a:bodyPr/>
          <a:lstStyle/>
          <a:p>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in_text_citations_author_authors.html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D68ECCE-77DC-6184-FF2C-B4B3A270A033}"/>
              </a:ext>
            </a:extLst>
          </p:cNvPr>
          <p:cNvSpPr>
            <a:spLocks noGrp="1"/>
          </p:cNvSpPr>
          <p:nvPr>
            <p:ph type="sldNum" sz="quarter" idx="5"/>
          </p:nvPr>
        </p:nvSpPr>
        <p:spPr/>
        <p:txBody>
          <a:bodyPr/>
          <a:lstStyle/>
          <a:p>
            <a:fld id="{237BF745-0557-B241-863F-056113C7032A}" type="slidenum">
              <a:rPr lang="en-US" smtClean="0"/>
              <a:t>33</a:t>
            </a:fld>
            <a:endParaRPr lang="en-US"/>
          </a:p>
        </p:txBody>
      </p:sp>
    </p:spTree>
    <p:extLst>
      <p:ext uri="{BB962C8B-B14F-4D97-AF65-F5344CB8AC3E}">
        <p14:creationId xmlns:p14="http://schemas.microsoft.com/office/powerpoint/2010/main" val="140932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239A-646D-B09D-71A0-A300C882B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4EAB1-E107-D34C-0FA0-69629060E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D2781-4676-4747-9BEC-D287BA526528}"/>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a:t>
            </a:r>
            <a:r>
              <a:rPr lang="en-US" altLang="ja-JP" dirty="0" err="1">
                <a:latin typeface="Arial" panose="020B0604020202020204" pitchFamily="34" charset="0"/>
              </a:rPr>
              <a:t>owl.purdue.edu</a:t>
            </a:r>
            <a:r>
              <a:rPr lang="en-US" altLang="ja-JP" dirty="0">
                <a:latin typeface="Arial" panose="020B0604020202020204" pitchFamily="34" charset="0"/>
              </a:rPr>
              <a:t>/owl/</a:t>
            </a:r>
            <a:r>
              <a:rPr lang="en-US" altLang="ja-JP" dirty="0" err="1">
                <a:latin typeface="Arial" panose="020B0604020202020204" pitchFamily="34" charset="0"/>
              </a:rPr>
              <a:t>research_and_citation</a:t>
            </a:r>
            <a:r>
              <a:rPr lang="en-US" altLang="ja-JP" dirty="0">
                <a:latin typeface="Arial" panose="020B0604020202020204" pitchFamily="34" charset="0"/>
              </a:rPr>
              <a:t>/apa7_style/</a:t>
            </a:r>
            <a:r>
              <a:rPr lang="en-US" altLang="ja-JP" dirty="0" err="1">
                <a:latin typeface="Arial" panose="020B0604020202020204" pitchFamily="34" charset="0"/>
              </a:rPr>
              <a:t>apa_formatting_and_style_guide</a:t>
            </a:r>
            <a:r>
              <a:rPr lang="en-US" altLang="ja-JP" dirty="0">
                <a:latin typeface="Arial" panose="020B0604020202020204" pitchFamily="34" charset="0"/>
              </a:rPr>
              <a:t>/</a:t>
            </a:r>
            <a:r>
              <a:rPr lang="en-US" altLang="ja-JP" dirty="0" err="1">
                <a:latin typeface="Arial" panose="020B0604020202020204" pitchFamily="34" charset="0"/>
              </a:rPr>
              <a:t>in_text_citations_author_authors.html</a:t>
            </a:r>
            <a:endParaRPr lang="en-US" altLang="ja-JP" dirty="0">
              <a:latin typeface="Arial" panose="020B0604020202020204" pitchFamily="34" charset="0"/>
            </a:endParaRPr>
          </a:p>
        </p:txBody>
      </p:sp>
      <p:sp>
        <p:nvSpPr>
          <p:cNvPr id="4" name="Slide Number Placeholder 3">
            <a:extLst>
              <a:ext uri="{FF2B5EF4-FFF2-40B4-BE49-F238E27FC236}">
                <a16:creationId xmlns:a16="http://schemas.microsoft.com/office/drawing/2014/main" id="{990B636D-B31D-6BF0-E30A-C7AA9916B0BB}"/>
              </a:ext>
            </a:extLst>
          </p:cNvPr>
          <p:cNvSpPr>
            <a:spLocks noGrp="1"/>
          </p:cNvSpPr>
          <p:nvPr>
            <p:ph type="sldNum" sz="quarter" idx="5"/>
          </p:nvPr>
        </p:nvSpPr>
        <p:spPr/>
        <p:txBody>
          <a:bodyPr/>
          <a:lstStyle/>
          <a:p>
            <a:fld id="{237BF745-0557-B241-863F-056113C7032A}" type="slidenum">
              <a:rPr lang="en-US" smtClean="0"/>
              <a:t>34</a:t>
            </a:fld>
            <a:endParaRPr lang="en-US"/>
          </a:p>
        </p:txBody>
      </p:sp>
    </p:spTree>
    <p:extLst>
      <p:ext uri="{BB962C8B-B14F-4D97-AF65-F5344CB8AC3E}">
        <p14:creationId xmlns:p14="http://schemas.microsoft.com/office/powerpoint/2010/main" val="2322135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owl.purdue.edu</a:t>
            </a:r>
            <a:r>
              <a:rPr lang="en-US" sz="1200" kern="1200" dirty="0">
                <a:solidFill>
                  <a:schemeClr val="tx1"/>
                </a:solidFill>
                <a:effectLst/>
                <a:latin typeface="+mn-lt"/>
                <a:ea typeface="+mn-ea"/>
                <a:cs typeface="+mn-cs"/>
              </a:rPr>
              <a:t>/owl/</a:t>
            </a:r>
            <a:r>
              <a:rPr lang="en-US" sz="1200" kern="1200" dirty="0" err="1">
                <a:solidFill>
                  <a:schemeClr val="tx1"/>
                </a:solidFill>
                <a:effectLst/>
                <a:latin typeface="+mn-lt"/>
                <a:ea typeface="+mn-ea"/>
                <a:cs typeface="+mn-cs"/>
              </a:rPr>
              <a:t>research_and_citation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apa_style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apa_formatting_and_style_guide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apa_headings_and_seriation.html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35</a:t>
            </a:fld>
            <a:endParaRPr lang="en-US"/>
          </a:p>
        </p:txBody>
      </p:sp>
    </p:spTree>
    <p:extLst>
      <p:ext uri="{BB962C8B-B14F-4D97-AF65-F5344CB8AC3E}">
        <p14:creationId xmlns:p14="http://schemas.microsoft.com/office/powerpoint/2010/main" val="633076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This slide includes a visual example of the five-level heading system.</a:t>
            </a:r>
          </a:p>
        </p:txBody>
      </p:sp>
      <p:sp>
        <p:nvSpPr>
          <p:cNvPr id="4" name="Slide Number Placeholder 3"/>
          <p:cNvSpPr>
            <a:spLocks noGrp="1"/>
          </p:cNvSpPr>
          <p:nvPr>
            <p:ph type="sldNum" sz="quarter" idx="5"/>
          </p:nvPr>
        </p:nvSpPr>
        <p:spPr/>
        <p:txBody>
          <a:bodyPr/>
          <a:lstStyle/>
          <a:p>
            <a:fld id="{237BF745-0557-B241-863F-056113C7032A}" type="slidenum">
              <a:rPr lang="en-US" smtClean="0"/>
              <a:t>36</a:t>
            </a:fld>
            <a:endParaRPr lang="en-US"/>
          </a:p>
        </p:txBody>
      </p:sp>
    </p:spTree>
    <p:extLst>
      <p:ext uri="{BB962C8B-B14F-4D97-AF65-F5344CB8AC3E}">
        <p14:creationId xmlns:p14="http://schemas.microsoft.com/office/powerpoint/2010/main" val="2101653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592B-BD50-F245-3001-CE7F796E5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6B566-B7E1-9C4A-7DB9-956C6D1C6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CB0B1-53FE-3C96-EBD6-46F1DD2C2346}"/>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quantitative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7C10BA2B-2947-3575-B8F1-56FAC29AA50D}"/>
              </a:ext>
            </a:extLst>
          </p:cNvPr>
          <p:cNvSpPr>
            <a:spLocks noGrp="1"/>
          </p:cNvSpPr>
          <p:nvPr>
            <p:ph type="sldNum" sz="quarter" idx="5"/>
          </p:nvPr>
        </p:nvSpPr>
        <p:spPr/>
        <p:txBody>
          <a:bodyPr/>
          <a:lstStyle/>
          <a:p>
            <a:fld id="{237BF745-0557-B241-863F-056113C7032A}" type="slidenum">
              <a:rPr lang="en-US" smtClean="0"/>
              <a:t>37</a:t>
            </a:fld>
            <a:endParaRPr lang="en-US"/>
          </a:p>
        </p:txBody>
      </p:sp>
    </p:spTree>
    <p:extLst>
      <p:ext uri="{BB962C8B-B14F-4D97-AF65-F5344CB8AC3E}">
        <p14:creationId xmlns:p14="http://schemas.microsoft.com/office/powerpoint/2010/main" val="868288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1AC9-2AED-0825-4138-0E039A511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7FD0E-273C-11C6-4152-64B306509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5AC17-4FA6-0BE7-CDF9-EBC8706892E5}"/>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p:txBody>
      </p:sp>
      <p:sp>
        <p:nvSpPr>
          <p:cNvPr id="4" name="Slide Number Placeholder 3">
            <a:extLst>
              <a:ext uri="{FF2B5EF4-FFF2-40B4-BE49-F238E27FC236}">
                <a16:creationId xmlns:a16="http://schemas.microsoft.com/office/drawing/2014/main" id="{C646E22F-EE00-F7A6-AAC5-1340042AA6FF}"/>
              </a:ext>
            </a:extLst>
          </p:cNvPr>
          <p:cNvSpPr>
            <a:spLocks noGrp="1"/>
          </p:cNvSpPr>
          <p:nvPr>
            <p:ph type="sldNum" sz="quarter" idx="5"/>
          </p:nvPr>
        </p:nvSpPr>
        <p:spPr/>
        <p:txBody>
          <a:bodyPr/>
          <a:lstStyle/>
          <a:p>
            <a:fld id="{237BF745-0557-B241-863F-056113C7032A}" type="slidenum">
              <a:rPr lang="en-US" smtClean="0"/>
              <a:t>38</a:t>
            </a:fld>
            <a:endParaRPr lang="en-US"/>
          </a:p>
        </p:txBody>
      </p:sp>
    </p:spTree>
    <p:extLst>
      <p:ext uri="{BB962C8B-B14F-4D97-AF65-F5344CB8AC3E}">
        <p14:creationId xmlns:p14="http://schemas.microsoft.com/office/powerpoint/2010/main" val="944098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3357-D326-76D2-F9D5-A76814A25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5C9CB-482C-E5D8-1634-E18E60DFA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72785-05A5-5A36-1D6B-A502B03E1A3D}"/>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p:txBody>
      </p:sp>
      <p:sp>
        <p:nvSpPr>
          <p:cNvPr id="4" name="Slide Number Placeholder 3">
            <a:extLst>
              <a:ext uri="{FF2B5EF4-FFF2-40B4-BE49-F238E27FC236}">
                <a16:creationId xmlns:a16="http://schemas.microsoft.com/office/drawing/2014/main" id="{60C35E25-A653-2EDB-C4CA-046E2A2FF659}"/>
              </a:ext>
            </a:extLst>
          </p:cNvPr>
          <p:cNvSpPr>
            <a:spLocks noGrp="1"/>
          </p:cNvSpPr>
          <p:nvPr>
            <p:ph type="sldNum" sz="quarter" idx="5"/>
          </p:nvPr>
        </p:nvSpPr>
        <p:spPr/>
        <p:txBody>
          <a:bodyPr/>
          <a:lstStyle/>
          <a:p>
            <a:fld id="{237BF745-0557-B241-863F-056113C7032A}" type="slidenum">
              <a:rPr lang="en-US" smtClean="0"/>
              <a:t>39</a:t>
            </a:fld>
            <a:endParaRPr lang="en-US"/>
          </a:p>
        </p:txBody>
      </p:sp>
    </p:spTree>
    <p:extLst>
      <p:ext uri="{BB962C8B-B14F-4D97-AF65-F5344CB8AC3E}">
        <p14:creationId xmlns:p14="http://schemas.microsoft.com/office/powerpoint/2010/main" val="340189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34A0-0FD5-12C9-C17F-CE0815EB1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E843D-D8B7-5BCF-E2DA-0E5814FE9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12C6D-ED33-6F1E-3630-BB84DAAF3F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 name="Slide Number Placeholder 3">
            <a:extLst>
              <a:ext uri="{FF2B5EF4-FFF2-40B4-BE49-F238E27FC236}">
                <a16:creationId xmlns:a16="http://schemas.microsoft.com/office/drawing/2014/main" id="{AC57DA6D-1B70-947C-ED51-49DFEE603C15}"/>
              </a:ext>
            </a:extLst>
          </p:cNvPr>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3651841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Writer and Designer: Jennifer Liethen Kunka</a:t>
            </a:r>
          </a:p>
          <a:p>
            <a:pPr eaLnBrk="1" hangingPunct="1">
              <a:spcBef>
                <a:spcPct val="0"/>
              </a:spcBef>
            </a:pPr>
            <a:r>
              <a:rPr lang="en-US" altLang="en-US" dirty="0">
                <a:latin typeface="Arial" panose="020B0604020202020204" pitchFamily="34" charset="0"/>
              </a:rPr>
              <a:t>Contributors:  Muriel Harris, Karen Bishop, Bryan Kopp, Matthew Mooney, David Neyhart, and Andrew Kunka</a:t>
            </a:r>
          </a:p>
          <a:p>
            <a:pPr eaLnBrk="1" hangingPunct="1">
              <a:spcBef>
                <a:spcPct val="0"/>
              </a:spcBef>
            </a:pPr>
            <a:r>
              <a:rPr lang="en-US" altLang="en-US" dirty="0">
                <a:latin typeface="Arial" panose="020B0604020202020204" pitchFamily="34" charset="0"/>
              </a:rPr>
              <a:t>Revising Author: Ghada M. </a:t>
            </a:r>
            <a:r>
              <a:rPr lang="en-US" altLang="en-US" dirty="0" err="1">
                <a:latin typeface="Arial" panose="020B0604020202020204" pitchFamily="34" charset="0"/>
              </a:rPr>
              <a:t>Gherwash</a:t>
            </a:r>
            <a:r>
              <a:rPr lang="en-US" altLang="en-US" dirty="0">
                <a:latin typeface="Arial" panose="020B0604020202020204" pitchFamily="34" charset="0"/>
              </a:rPr>
              <a:t> and Joshua M. Paiz, 2014 Elizabeth Angeli, 2011; Elena </a:t>
            </a:r>
            <a:r>
              <a:rPr lang="en-US" altLang="en-US" dirty="0" err="1">
                <a:latin typeface="Arial" panose="020B0604020202020204" pitchFamily="34" charset="0"/>
              </a:rPr>
              <a:t>Lawrick</a:t>
            </a:r>
            <a:r>
              <a:rPr lang="en-US" altLang="en-US" dirty="0">
                <a:latin typeface="Arial" panose="020B0604020202020204" pitchFamily="34" charset="0"/>
              </a:rPr>
              <a:t>, 2008; Arielle McKee, 2014; Katie McMorris, 2019; Katie McMorris, 2020; Ghada Seif Eddine, 2025</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 2020, 2025</a:t>
            </a:r>
          </a:p>
        </p:txBody>
      </p:sp>
      <p:sp>
        <p:nvSpPr>
          <p:cNvPr id="4" name="Slide Number Placeholder 3"/>
          <p:cNvSpPr>
            <a:spLocks noGrp="1"/>
          </p:cNvSpPr>
          <p:nvPr>
            <p:ph type="sldNum" sz="quarter" idx="5"/>
          </p:nvPr>
        </p:nvSpPr>
        <p:spPr/>
        <p:txBody>
          <a:bodyPr/>
          <a:lstStyle/>
          <a:p>
            <a:fld id="{237BF745-0557-B241-863F-056113C7032A}" type="slidenum">
              <a:rPr lang="en-US" smtClean="0"/>
              <a:t>40</a:t>
            </a:fld>
            <a:endParaRPr lang="en-US"/>
          </a:p>
        </p:txBody>
      </p:sp>
    </p:spTree>
    <p:extLst>
      <p:ext uri="{BB962C8B-B14F-4D97-AF65-F5344CB8AC3E}">
        <p14:creationId xmlns:p14="http://schemas.microsoft.com/office/powerpoint/2010/main" val="291104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Concision</a:t>
            </a:r>
            <a:r>
              <a:rPr lang="ja-JP" altLang="en-US">
                <a:latin typeface="Arial" panose="020B0604020202020204" pitchFamily="34" charset="0"/>
              </a:rPr>
              <a:t>”</a:t>
            </a:r>
            <a:r>
              <a:rPr lang="en-US" altLang="ja-JP" dirty="0">
                <a:latin typeface="Arial" panose="020B0604020202020204" pitchFamily="34" charset="0"/>
              </a:rPr>
              <a:t> handout from the OWL: https://</a:t>
            </a:r>
            <a:r>
              <a:rPr lang="en-US" altLang="ja-JP" dirty="0" err="1">
                <a:latin typeface="Arial" panose="020B0604020202020204" pitchFamily="34" charset="0"/>
              </a:rPr>
              <a:t>owl.purdue.edu</a:t>
            </a:r>
            <a:r>
              <a:rPr lang="en-US" altLang="ja-JP" dirty="0">
                <a:latin typeface="Arial" panose="020B0604020202020204" pitchFamily="34" charset="0"/>
              </a:rPr>
              <a:t>/owl/</a:t>
            </a:r>
            <a:r>
              <a:rPr lang="en-US" altLang="ja-JP" dirty="0" err="1">
                <a:latin typeface="Arial" panose="020B0604020202020204" pitchFamily="34" charset="0"/>
              </a:rPr>
              <a:t>general_writing</a:t>
            </a:r>
            <a:r>
              <a:rPr lang="en-US" altLang="ja-JP" dirty="0">
                <a:latin typeface="Arial" panose="020B0604020202020204" pitchFamily="34" charset="0"/>
              </a:rPr>
              <a:t>/</a:t>
            </a:r>
            <a:r>
              <a:rPr lang="en-US" altLang="ja-JP" dirty="0" err="1">
                <a:latin typeface="Arial" panose="020B0604020202020204" pitchFamily="34" charset="0"/>
              </a:rPr>
              <a:t>academic_writing</a:t>
            </a:r>
            <a:r>
              <a:rPr lang="en-US" altLang="ja-JP" dirty="0">
                <a:latin typeface="Arial" panose="020B0604020202020204" pitchFamily="34" charset="0"/>
              </a:rPr>
              <a:t>/conciseness/</a:t>
            </a:r>
            <a:r>
              <a:rPr lang="en-US" altLang="ja-JP" dirty="0" err="1">
                <a:latin typeface="Arial" panose="020B0604020202020204" pitchFamily="34" charset="0"/>
              </a:rPr>
              <a:t>index</a:t>
            </a:r>
            <a:r>
              <a:rPr lang="en-US" altLang="ja-JP" err="1">
                <a:latin typeface="Arial" panose="020B0604020202020204" pitchFamily="34" charset="0"/>
              </a:rPr>
              <a:t>.</a:t>
            </a:r>
            <a:r>
              <a:rPr lang="en-US" altLang="ja-JP">
                <a:latin typeface="Arial" panose="020B0604020202020204" pitchFamily="34" charset="0"/>
              </a:rPr>
              <a:t>html</a:t>
            </a:r>
            <a:endParaRPr lang="en-US" altLang="en-US"/>
          </a:p>
        </p:txBody>
      </p:sp>
      <p:sp>
        <p:nvSpPr>
          <p:cNvPr id="4" name="Slide Number Placeholder 3"/>
          <p:cNvSpPr>
            <a:spLocks noGrp="1"/>
          </p:cNvSpPr>
          <p:nvPr>
            <p:ph type="sldNum" sz="quarter" idx="5"/>
          </p:nvPr>
        </p:nvSpPr>
        <p:spPr/>
        <p:txBody>
          <a:bodyPr/>
          <a:lstStyle/>
          <a:p>
            <a:fld id="{237BF745-0557-B241-863F-056113C7032A}" type="slidenum">
              <a:rPr lang="en-US" smtClean="0"/>
              <a:t>5</a:t>
            </a:fld>
            <a:endParaRPr lang="en-US"/>
          </a:p>
        </p:txBody>
      </p:sp>
    </p:spTree>
    <p:extLst>
      <p:ext uri="{BB962C8B-B14F-4D97-AF65-F5344CB8AC3E}">
        <p14:creationId xmlns:p14="http://schemas.microsoft.com/office/powerpoint/2010/main" val="206780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C0409-9F39-2C65-CF7D-B4BF26A3F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85159-258F-3B45-0362-8833AF2D2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C8866-4FD1-CD12-11FD-7528D590D811}"/>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p:txBody>
      </p:sp>
      <p:sp>
        <p:nvSpPr>
          <p:cNvPr id="4" name="Slide Number Placeholder 3">
            <a:extLst>
              <a:ext uri="{FF2B5EF4-FFF2-40B4-BE49-F238E27FC236}">
                <a16:creationId xmlns:a16="http://schemas.microsoft.com/office/drawing/2014/main" id="{8B7E24AD-58A1-DADD-CAB0-961DC92EF62F}"/>
              </a:ext>
            </a:extLst>
          </p:cNvPr>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301035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19E19-56E6-871C-43BD-373ED48C8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44DE8-5018-9C5A-E61A-68069059C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EE9B2-5467-138A-9BAD-B83A9374F16D}"/>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introduces a third common APA-style papers: the literature review.</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p:txBody>
      </p:sp>
      <p:sp>
        <p:nvSpPr>
          <p:cNvPr id="4" name="Slide Number Placeholder 3">
            <a:extLst>
              <a:ext uri="{FF2B5EF4-FFF2-40B4-BE49-F238E27FC236}">
                <a16:creationId xmlns:a16="http://schemas.microsoft.com/office/drawing/2014/main" id="{B47FA5B7-5699-5F23-3F82-56C041449062}"/>
              </a:ext>
            </a:extLst>
          </p:cNvPr>
          <p:cNvSpPr>
            <a:spLocks noGrp="1"/>
          </p:cNvSpPr>
          <p:nvPr>
            <p:ph type="sldNum" sz="quarter" idx="5"/>
          </p:nvPr>
        </p:nvSpPr>
        <p:spPr/>
        <p:txBody>
          <a:bodyPr/>
          <a:lstStyle/>
          <a:p>
            <a:fld id="{237BF745-0557-B241-863F-056113C7032A}" type="slidenum">
              <a:rPr lang="en-US" smtClean="0"/>
              <a:t>7</a:t>
            </a:fld>
            <a:endParaRPr lang="en-US"/>
          </a:p>
        </p:txBody>
      </p:sp>
    </p:spTree>
    <p:extLst>
      <p:ext uri="{BB962C8B-B14F-4D97-AF65-F5344CB8AC3E}">
        <p14:creationId xmlns:p14="http://schemas.microsoft.com/office/powerpoint/2010/main" val="338937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08D0F-1253-2423-9847-B53691E84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8A7BD-7225-78C6-8EDB-F0E3EDF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346DC-B4E4-6E0F-048A-9508A25BCBAB}"/>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quantitative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Quantitative articles report quantitative research, which uses empirical and numerical information often analyzed through statistical means. Refer to the slides on tables and figures for more information on formatting statistics.</a:t>
            </a:r>
          </a:p>
        </p:txBody>
      </p:sp>
      <p:sp>
        <p:nvSpPr>
          <p:cNvPr id="4" name="Slide Number Placeholder 3">
            <a:extLst>
              <a:ext uri="{FF2B5EF4-FFF2-40B4-BE49-F238E27FC236}">
                <a16:creationId xmlns:a16="http://schemas.microsoft.com/office/drawing/2014/main" id="{8150B680-FCF9-413E-67E1-12353FF7C16B}"/>
              </a:ext>
            </a:extLst>
          </p:cNvPr>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137621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FA0E7-2522-9413-7CCE-BA364832C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13BF3-3D0D-60FC-4DFF-9DF8133DE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6B857-2B76-8F25-1A3C-7CECF454E956}"/>
              </a:ext>
            </a:extLst>
          </p:cNvPr>
          <p:cNvSpPr>
            <a:spLocks noGrp="1"/>
          </p:cNvSpPr>
          <p:nvPr>
            <p:ph type="body" idx="1"/>
          </p:nvPr>
        </p:nvSpPr>
        <p:spPr/>
        <p:txBody>
          <a:bodyPr/>
          <a:lstStyle/>
          <a:p>
            <a:pPr eaLnBrk="1" hangingPunct="1">
              <a:lnSpc>
                <a:spcPct val="90000"/>
              </a:lnSpc>
              <a:spcBef>
                <a:spcPct val="0"/>
              </a:spcBef>
            </a:pPr>
            <a:r>
              <a:rPr lang="en-US" altLang="en-US" dirty="0">
                <a:latin typeface="Arial" panose="020B0604020202020204" pitchFamily="34" charset="0"/>
              </a:rPr>
              <a:t>This slide introduces another common APA-style papers: the qualitative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Qualitative articles report qualitative research, which uses scientific practices to learn more about human experiences that cannot be numerically quantified.</a:t>
            </a:r>
          </a:p>
        </p:txBody>
      </p:sp>
      <p:sp>
        <p:nvSpPr>
          <p:cNvPr id="4" name="Slide Number Placeholder 3">
            <a:extLst>
              <a:ext uri="{FF2B5EF4-FFF2-40B4-BE49-F238E27FC236}">
                <a16:creationId xmlns:a16="http://schemas.microsoft.com/office/drawing/2014/main" id="{04CC66AF-2A45-1E37-ED80-BA00C43844AF}"/>
              </a:ext>
            </a:extLst>
          </p:cNvPr>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155935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5" name="Picture 4">
            <a:extLst>
              <a:ext uri="{FF2B5EF4-FFF2-40B4-BE49-F238E27FC236}">
                <a16:creationId xmlns:a16="http://schemas.microsoft.com/office/drawing/2014/main" id="{9A751071-C1CB-53FF-53EC-1003DA1370E1}"/>
              </a:ext>
            </a:extLst>
          </p:cNvPr>
          <p:cNvPicPr>
            <a:picLocks noChangeAspect="1"/>
          </p:cNvPicPr>
          <p:nvPr userDrawn="1"/>
        </p:nvPicPr>
        <p:blipFill>
          <a:blip r:embed="rId3"/>
          <a:stretch>
            <a:fillRect/>
          </a:stretch>
        </p:blipFill>
        <p:spPr>
          <a:xfrm>
            <a:off x="676910" y="5780348"/>
            <a:ext cx="5009780" cy="53403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32A6786B-77C2-2517-26BD-48F643CB434B}"/>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9B5AA072-868A-8B61-C6B4-9FA0447D40D7}"/>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pic>
        <p:nvPicPr>
          <p:cNvPr id="5" name="Picture 4">
            <a:extLst>
              <a:ext uri="{FF2B5EF4-FFF2-40B4-BE49-F238E27FC236}">
                <a16:creationId xmlns:a16="http://schemas.microsoft.com/office/drawing/2014/main" id="{3E5958C3-74D0-3B32-AD95-064A356DD274}"/>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8D2369B3-2306-49A3-0697-DA854EC0E61E}"/>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5272B51A-023B-1267-C938-3E0C7FDF243D}"/>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4BE219A5-7634-C087-0D88-0CFA8AD9F4C0}"/>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FAB479A2-81B1-B50D-29DD-51D082DE870A}"/>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7A84CC11-B63B-4B6C-2F61-ABE02ADD697E}"/>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14" name="Picture 13">
            <a:extLst>
              <a:ext uri="{FF2B5EF4-FFF2-40B4-BE49-F238E27FC236}">
                <a16:creationId xmlns:a16="http://schemas.microsoft.com/office/drawing/2014/main" id="{67BE3AAA-696D-5A6D-EB08-FFBC246AFAE0}"/>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41F98082-E187-BC6A-5277-5B3C0903A082}"/>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3" name="Picture 2">
            <a:extLst>
              <a:ext uri="{FF2B5EF4-FFF2-40B4-BE49-F238E27FC236}">
                <a16:creationId xmlns:a16="http://schemas.microsoft.com/office/drawing/2014/main" id="{A25DE573-9804-14DF-BDB2-066117E71E27}"/>
              </a:ext>
            </a:extLst>
          </p:cNvPr>
          <p:cNvPicPr>
            <a:picLocks noChangeAspect="1"/>
          </p:cNvPicPr>
          <p:nvPr userDrawn="1"/>
        </p:nvPicPr>
        <p:blipFill>
          <a:blip r:embed="rId3"/>
          <a:stretch>
            <a:fillRect/>
          </a:stretch>
        </p:blipFill>
        <p:spPr>
          <a:xfrm>
            <a:off x="676910" y="5780348"/>
            <a:ext cx="5009780" cy="534037"/>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pic>
        <p:nvPicPr>
          <p:cNvPr id="3" name="Picture 2">
            <a:extLst>
              <a:ext uri="{FF2B5EF4-FFF2-40B4-BE49-F238E27FC236}">
                <a16:creationId xmlns:a16="http://schemas.microsoft.com/office/drawing/2014/main" id="{379ED108-7BB6-4D2E-BA9B-C097D7C18E66}"/>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75B01265-E7A6-D1C8-6E51-AEE4C67BFD6B}"/>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4" name="Picture 3">
            <a:extLst>
              <a:ext uri="{FF2B5EF4-FFF2-40B4-BE49-F238E27FC236}">
                <a16:creationId xmlns:a16="http://schemas.microsoft.com/office/drawing/2014/main" id="{CC87C5DC-701F-89F0-1523-2DC5DDB64829}"/>
              </a:ext>
            </a:extLst>
          </p:cNvPr>
          <p:cNvPicPr>
            <a:picLocks noChangeAspect="1"/>
          </p:cNvPicPr>
          <p:nvPr userDrawn="1"/>
        </p:nvPicPr>
        <p:blipFill>
          <a:blip r:embed="rId3"/>
          <a:stretch>
            <a:fillRect/>
          </a:stretch>
        </p:blipFill>
        <p:spPr>
          <a:xfrm>
            <a:off x="676910" y="5780348"/>
            <a:ext cx="5009780" cy="53403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4" name="Picture 3">
            <a:extLst>
              <a:ext uri="{FF2B5EF4-FFF2-40B4-BE49-F238E27FC236}">
                <a16:creationId xmlns:a16="http://schemas.microsoft.com/office/drawing/2014/main" id="{03C3019C-6CB0-719D-6F59-2B8F35A151E0}"/>
              </a:ext>
            </a:extLst>
          </p:cNvPr>
          <p:cNvPicPr>
            <a:picLocks noChangeAspect="1"/>
          </p:cNvPicPr>
          <p:nvPr userDrawn="1"/>
        </p:nvPicPr>
        <p:blipFill>
          <a:blip r:embed="rId3"/>
          <a:stretch>
            <a:fillRect/>
          </a:stretch>
        </p:blipFill>
        <p:spPr>
          <a:xfrm>
            <a:off x="676910" y="5780348"/>
            <a:ext cx="5009780" cy="534037"/>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pic>
        <p:nvPicPr>
          <p:cNvPr id="2" name="Picture 1">
            <a:extLst>
              <a:ext uri="{FF2B5EF4-FFF2-40B4-BE49-F238E27FC236}">
                <a16:creationId xmlns:a16="http://schemas.microsoft.com/office/drawing/2014/main" id="{032CC358-4E5F-64C6-1246-86C459AA2979}"/>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E29B0C9C-41A4-A969-8B05-87C3D0367233}"/>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CF5B76EB-CF58-5211-B6CE-5CB304782C38}"/>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6F9D3A60-C86C-74A3-C02D-92B8F6F3ABD0}"/>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3" name="Picture 2">
            <a:extLst>
              <a:ext uri="{FF2B5EF4-FFF2-40B4-BE49-F238E27FC236}">
                <a16:creationId xmlns:a16="http://schemas.microsoft.com/office/drawing/2014/main" id="{FEDCD7FB-A03D-B002-E916-D43A70708954}"/>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3A21848C-D648-B2A8-396C-E2ED8A26A3C3}"/>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stats.nba.com/teams/"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79C0A2-78EE-4D2A-1ED8-A8BC1B0E635B}"/>
              </a:ext>
            </a:extLst>
          </p:cNvPr>
          <p:cNvSpPr>
            <a:spLocks noGrp="1"/>
          </p:cNvSpPr>
          <p:nvPr>
            <p:ph type="title"/>
          </p:nvPr>
        </p:nvSpPr>
        <p:spPr>
          <a:xfrm>
            <a:off x="767442" y="2077278"/>
            <a:ext cx="7144105" cy="534037"/>
          </a:xfrm>
        </p:spPr>
        <p:txBody>
          <a:bodyPr/>
          <a:lstStyle/>
          <a:p>
            <a:r>
              <a:rPr lang="en-US" dirty="0"/>
              <a:t>APA Formatting and Style Guide</a:t>
            </a:r>
          </a:p>
        </p:txBody>
      </p:sp>
      <p:sp>
        <p:nvSpPr>
          <p:cNvPr id="12" name="Text Placeholder 2">
            <a:extLst>
              <a:ext uri="{FF2B5EF4-FFF2-40B4-BE49-F238E27FC236}">
                <a16:creationId xmlns:a16="http://schemas.microsoft.com/office/drawing/2014/main" id="{D755BA21-B1C1-A1BD-4A39-2ECB6431FB11}"/>
              </a:ext>
            </a:extLst>
          </p:cNvPr>
          <p:cNvSpPr>
            <a:spLocks noGrp="1"/>
          </p:cNvSpPr>
          <p:nvPr>
            <p:ph type="body" sz="quarter" idx="10"/>
          </p:nvPr>
        </p:nvSpPr>
        <p:spPr>
          <a:xfrm>
            <a:off x="767442" y="2629339"/>
            <a:ext cx="7144105" cy="449263"/>
          </a:xfrm>
        </p:spPr>
        <p:txBody>
          <a:bodyPr/>
          <a:lstStyle/>
          <a:p>
            <a:r>
              <a:rPr lang="en-US" dirty="0">
                <a:solidFill>
                  <a:schemeClr val="bg2"/>
                </a:solidFill>
              </a:rPr>
              <a:t>Purdue OWL staff</a:t>
            </a:r>
          </a:p>
        </p:txBody>
      </p:sp>
      <p:sp>
        <p:nvSpPr>
          <p:cNvPr id="13" name="Text Placeholder 3">
            <a:extLst>
              <a:ext uri="{FF2B5EF4-FFF2-40B4-BE49-F238E27FC236}">
                <a16:creationId xmlns:a16="http://schemas.microsoft.com/office/drawing/2014/main" id="{993B9B8F-3E00-A5D6-3712-14F071681C37}"/>
              </a:ext>
            </a:extLst>
          </p:cNvPr>
          <p:cNvSpPr>
            <a:spLocks noGrp="1"/>
          </p:cNvSpPr>
          <p:nvPr>
            <p:ph type="body" sz="quarter" idx="11"/>
          </p:nvPr>
        </p:nvSpPr>
        <p:spPr>
          <a:xfrm>
            <a:off x="767442" y="3093720"/>
            <a:ext cx="7144105" cy="449263"/>
          </a:xfrm>
        </p:spPr>
        <p:txBody>
          <a:bodyPr/>
          <a:lstStyle/>
          <a:p>
            <a:r>
              <a:rPr lang="en-US" dirty="0"/>
              <a:t>Brought to you in cooperation with the Purdue Online Writing Lab</a:t>
            </a:r>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FAFBE-A8D4-2EC2-C2B1-9F302E1B4DCD}"/>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BDB30E1-680E-254D-C3C4-601F54399D0B}"/>
              </a:ext>
            </a:extLst>
          </p:cNvPr>
          <p:cNvSpPr>
            <a:spLocks noGrp="1"/>
          </p:cNvSpPr>
          <p:nvPr>
            <p:ph type="sldNum" sz="quarter" idx="16"/>
          </p:nvPr>
        </p:nvSpPr>
        <p:spPr/>
        <p:txBody>
          <a:bodyPr/>
          <a:lstStyle/>
          <a:p>
            <a:fld id="{346097E4-2930-9D48-A5CE-AF00B0E70697}" type="slidenum">
              <a:rPr lang="en-US" smtClean="0"/>
              <a:t>10</a:t>
            </a:fld>
            <a:endParaRPr lang="en-US"/>
          </a:p>
        </p:txBody>
      </p:sp>
      <p:sp>
        <p:nvSpPr>
          <p:cNvPr id="4" name="Content Placeholder 1">
            <a:extLst>
              <a:ext uri="{FF2B5EF4-FFF2-40B4-BE49-F238E27FC236}">
                <a16:creationId xmlns:a16="http://schemas.microsoft.com/office/drawing/2014/main" id="{EA12755F-BE03-AF08-C13C-D2353DA64A74}"/>
              </a:ext>
            </a:extLst>
          </p:cNvPr>
          <p:cNvSpPr txBox="1">
            <a:spLocks/>
          </p:cNvSpPr>
          <p:nvPr/>
        </p:nvSpPr>
        <p:spPr>
          <a:xfrm>
            <a:off x="222995" y="942765"/>
            <a:ext cx="8450036" cy="364473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50000"/>
              </a:lnSpc>
            </a:pPr>
            <a:r>
              <a:rPr lang="en-US" altLang="en-US" sz="2000" dirty="0"/>
              <a:t>Your essay should be:</a:t>
            </a:r>
          </a:p>
        </p:txBody>
      </p:sp>
      <p:sp>
        <p:nvSpPr>
          <p:cNvPr id="5" name="Title 2">
            <a:extLst>
              <a:ext uri="{FF2B5EF4-FFF2-40B4-BE49-F238E27FC236}">
                <a16:creationId xmlns:a16="http://schemas.microsoft.com/office/drawing/2014/main" id="{432D6A3C-337A-5227-769E-30CB5188D5A0}"/>
              </a:ext>
            </a:extLst>
          </p:cNvPr>
          <p:cNvSpPr>
            <a:spLocks noGrp="1"/>
          </p:cNvSpPr>
          <p:nvPr>
            <p:ph type="title"/>
          </p:nvPr>
        </p:nvSpPr>
        <p:spPr>
          <a:xfrm>
            <a:off x="351064" y="385004"/>
            <a:ext cx="8450036" cy="589032"/>
          </a:xfrm>
        </p:spPr>
        <p:txBody>
          <a:bodyPr>
            <a:normAutofit fontScale="90000"/>
          </a:bodyPr>
          <a:lstStyle/>
          <a:p>
            <a:r>
              <a:rPr lang="en-US" dirty="0"/>
              <a:t>General APA Format</a:t>
            </a:r>
          </a:p>
        </p:txBody>
      </p:sp>
      <p:sp>
        <p:nvSpPr>
          <p:cNvPr id="3" name="TextBox 2">
            <a:extLst>
              <a:ext uri="{FF2B5EF4-FFF2-40B4-BE49-F238E27FC236}">
                <a16:creationId xmlns:a16="http://schemas.microsoft.com/office/drawing/2014/main" id="{F2F1A81F-BE83-87B9-08A7-3542E518BE77}"/>
              </a:ext>
            </a:extLst>
          </p:cNvPr>
          <p:cNvSpPr txBox="1"/>
          <p:nvPr/>
        </p:nvSpPr>
        <p:spPr>
          <a:xfrm>
            <a:off x="222994" y="1531797"/>
            <a:ext cx="7200693" cy="2119042"/>
          </a:xfrm>
          <a:prstGeom prst="rect">
            <a:avLst/>
          </a:prstGeom>
          <a:noFill/>
        </p:spPr>
        <p:txBody>
          <a:bodyPr wrap="square">
            <a:spAutoFit/>
          </a:bodyPr>
          <a:lstStyle/>
          <a:p>
            <a:pPr marL="800100" lvl="1" indent="-457200">
              <a:lnSpc>
                <a:spcPct val="150000"/>
              </a:lnSpc>
              <a:buFont typeface="+mj-lt"/>
              <a:buAutoNum type="arabicPeriod"/>
            </a:pPr>
            <a:r>
              <a:rPr lang="en-US" altLang="en-US" sz="1800" dirty="0"/>
              <a:t>Typed</a:t>
            </a:r>
          </a:p>
          <a:p>
            <a:pPr marL="800100" lvl="1" indent="-457200">
              <a:lnSpc>
                <a:spcPct val="150000"/>
              </a:lnSpc>
              <a:buFont typeface="+mj-lt"/>
              <a:buAutoNum type="arabicPeriod"/>
            </a:pPr>
            <a:r>
              <a:rPr lang="en-US" altLang="en-US" sz="1800" dirty="0"/>
              <a:t>Double-spaced</a:t>
            </a:r>
          </a:p>
          <a:p>
            <a:pPr marL="800100" lvl="1" indent="-457200">
              <a:lnSpc>
                <a:spcPct val="150000"/>
              </a:lnSpc>
              <a:buFont typeface="+mj-lt"/>
              <a:buAutoNum type="arabicPeriod"/>
            </a:pPr>
            <a:r>
              <a:rPr lang="en-US" altLang="en-US" sz="1800" dirty="0"/>
              <a:t>Have 1” margins</a:t>
            </a:r>
          </a:p>
          <a:p>
            <a:pPr marL="800100" lvl="1" indent="-457200">
              <a:lnSpc>
                <a:spcPct val="150000"/>
              </a:lnSpc>
              <a:buFont typeface="+mj-lt"/>
              <a:buAutoNum type="arabicPeriod"/>
            </a:pPr>
            <a:r>
              <a:rPr lang="en-US" altLang="en-US" sz="1800" dirty="0"/>
              <a:t>Use 10-12pt. standard font (ex. Times New Roman)</a:t>
            </a:r>
          </a:p>
          <a:p>
            <a:pPr marL="800100" lvl="1" indent="-457200">
              <a:lnSpc>
                <a:spcPct val="150000"/>
              </a:lnSpc>
              <a:buFont typeface="+mj-lt"/>
              <a:buAutoNum type="arabicPeriod"/>
            </a:pPr>
            <a:r>
              <a:rPr lang="en-US" altLang="en-US" sz="1800" dirty="0"/>
              <a:t>Printed on standard-sized paper (8.5” x 11”) </a:t>
            </a:r>
          </a:p>
        </p:txBody>
      </p:sp>
    </p:spTree>
    <p:extLst>
      <p:ext uri="{BB962C8B-B14F-4D97-AF65-F5344CB8AC3E}">
        <p14:creationId xmlns:p14="http://schemas.microsoft.com/office/powerpoint/2010/main" val="245988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447A-E06D-AD1E-08E7-CDD6D441747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DAC808CF-B1DC-24B3-42E1-535A625F42AF}"/>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b="0" i="1" kern="1200" cap="none" baseline="0" dirty="0">
                <a:latin typeface="Franklin Gothic Medium Cond" panose="020B0606030402020204" pitchFamily="34" charset="0"/>
                <a:ea typeface="+mj-ea"/>
                <a:cs typeface="+mj-cs"/>
              </a:rPr>
              <a:t>General APA Format</a:t>
            </a:r>
          </a:p>
        </p:txBody>
      </p:sp>
      <p:sp>
        <p:nvSpPr>
          <p:cNvPr id="4" name="Content Placeholder 1">
            <a:extLst>
              <a:ext uri="{FF2B5EF4-FFF2-40B4-BE49-F238E27FC236}">
                <a16:creationId xmlns:a16="http://schemas.microsoft.com/office/drawing/2014/main" id="{A25F3181-A8BE-D158-BF50-ED18E5512BCE}"/>
              </a:ext>
            </a:extLst>
          </p:cNvPr>
          <p:cNvSpPr txBox="1">
            <a:spLocks/>
          </p:cNvSpPr>
          <p:nvPr/>
        </p:nvSpPr>
        <p:spPr>
          <a:xfrm>
            <a:off x="351065" y="1543324"/>
            <a:ext cx="7661559" cy="439033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The page number in the upper right</a:t>
            </a:r>
          </a:p>
          <a:p>
            <a:pPr marL="171450" indent="-171450">
              <a:buFont typeface="Wingdings" pitchFamily="2" charset="2"/>
              <a:buChar char="§"/>
            </a:pPr>
            <a:endParaRPr lang="en-US" altLang="en-US" sz="1800" dirty="0"/>
          </a:p>
          <a:p>
            <a:pPr marL="685800" lvl="1" indent="-342900">
              <a:buFont typeface="Courier New" panose="02070309020205020404" pitchFamily="49" charset="0"/>
              <a:buChar char="o"/>
            </a:pPr>
            <a:r>
              <a:rPr lang="en-US" sz="2000" dirty="0"/>
              <a:t>If the text is a professional paper, a page header (shortened title in all caps) should appear in the upper left-hand corner.</a:t>
            </a:r>
          </a:p>
          <a:p>
            <a:pPr marL="685800" lvl="1" indent="-342900">
              <a:buFont typeface="Courier New" panose="02070309020205020404" pitchFamily="49" charset="0"/>
              <a:buChar char="o"/>
            </a:pPr>
            <a:endParaRPr lang="en-US" sz="2000" dirty="0"/>
          </a:p>
          <a:p>
            <a:pPr marL="685800" lvl="1" indent="-342900">
              <a:buFont typeface="Courier New" panose="02070309020205020404" pitchFamily="49" charset="0"/>
              <a:buChar char="o"/>
            </a:pPr>
            <a:r>
              <a:rPr lang="en-US" sz="2000" dirty="0"/>
              <a:t>If the text is a student paper, a running head is not required.</a:t>
            </a:r>
          </a:p>
        </p:txBody>
      </p:sp>
      <p:pic>
        <p:nvPicPr>
          <p:cNvPr id="8" name="Picture 7" descr="A screenshot of a computer&#10;&#10;AI-generated content may be incorrect.">
            <a:extLst>
              <a:ext uri="{FF2B5EF4-FFF2-40B4-BE49-F238E27FC236}">
                <a16:creationId xmlns:a16="http://schemas.microsoft.com/office/drawing/2014/main" id="{DF27B7FE-524B-43C2-5DC8-54801A7F6F0A}"/>
              </a:ext>
            </a:extLst>
          </p:cNvPr>
          <p:cNvPicPr>
            <a:picLocks noChangeAspect="1"/>
          </p:cNvPicPr>
          <p:nvPr/>
        </p:nvPicPr>
        <p:blipFill>
          <a:blip r:embed="rId3"/>
          <a:stretch>
            <a:fillRect/>
          </a:stretch>
        </p:blipFill>
        <p:spPr>
          <a:xfrm>
            <a:off x="3952067" y="3512578"/>
            <a:ext cx="4840867" cy="2541455"/>
          </a:xfrm>
          <a:prstGeom prst="rect">
            <a:avLst/>
          </a:prstGeom>
          <a:noFill/>
        </p:spPr>
      </p:pic>
      <p:sp>
        <p:nvSpPr>
          <p:cNvPr id="2" name="Text Placeholder 6">
            <a:extLst>
              <a:ext uri="{FF2B5EF4-FFF2-40B4-BE49-F238E27FC236}">
                <a16:creationId xmlns:a16="http://schemas.microsoft.com/office/drawing/2014/main" id="{D6DECA40-665E-DA31-ABF7-ADCEC41CFE17}"/>
              </a:ext>
            </a:extLst>
          </p:cNvPr>
          <p:cNvSpPr txBox="1">
            <a:spLocks/>
          </p:cNvSpPr>
          <p:nvPr/>
        </p:nvSpPr>
        <p:spPr>
          <a:xfrm>
            <a:off x="342900" y="954291"/>
            <a:ext cx="8458200" cy="36576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2000" b="0" i="0" kern="1200" baseline="0">
                <a:solidFill>
                  <a:schemeClr val="accent4">
                    <a:lumMod val="65000"/>
                  </a:schemeClr>
                </a:solidFill>
                <a:latin typeface="Franklin Gothic Medium Cond" panose="020B0606030402020204" pitchFamily="34" charset="0"/>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i="0" kern="1200" baseline="0" dirty="0">
                <a:solidFill>
                  <a:schemeClr val="accent5">
                    <a:lumMod val="75000"/>
                  </a:schemeClr>
                </a:solidFill>
                <a:latin typeface="Franklin Gothic Medium Cond" panose="020B0606030402020204" pitchFamily="34" charset="0"/>
                <a:ea typeface="+mn-ea"/>
                <a:cs typeface="+mn-cs"/>
              </a:rPr>
              <a:t>Every page of your essay should include: </a:t>
            </a:r>
          </a:p>
        </p:txBody>
      </p:sp>
      <p:sp>
        <p:nvSpPr>
          <p:cNvPr id="13" name="Slide Number Placeholder 12">
            <a:extLst>
              <a:ext uri="{FF2B5EF4-FFF2-40B4-BE49-F238E27FC236}">
                <a16:creationId xmlns:a16="http://schemas.microsoft.com/office/drawing/2014/main" id="{1D186456-3AE4-E517-C105-B4E1FEF85D6F}"/>
              </a:ext>
            </a:extLst>
          </p:cNvPr>
          <p:cNvSpPr>
            <a:spLocks noGrp="1"/>
          </p:cNvSpPr>
          <p:nvPr>
            <p:ph type="sldNum" sz="quarter" idx="14"/>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11</a:t>
            </a:fld>
            <a:endParaRPr lang="en-US"/>
          </a:p>
        </p:txBody>
      </p:sp>
    </p:spTree>
    <p:extLst>
      <p:ext uri="{BB962C8B-B14F-4D97-AF65-F5344CB8AC3E}">
        <p14:creationId xmlns:p14="http://schemas.microsoft.com/office/powerpoint/2010/main" val="89621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FA939-1E98-5F90-AFB6-344512053A2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3808906-ADD8-5D7F-B3F1-0656AB860E81}"/>
              </a:ext>
            </a:extLst>
          </p:cNvPr>
          <p:cNvSpPr txBox="1"/>
          <p:nvPr/>
        </p:nvSpPr>
        <p:spPr>
          <a:xfrm>
            <a:off x="6095062" y="1119956"/>
            <a:ext cx="1838502" cy="2585323"/>
          </a:xfrm>
          <a:prstGeom prst="rect">
            <a:avLst/>
          </a:prstGeom>
          <a:solidFill>
            <a:schemeClr val="accent1"/>
          </a:solidFill>
          <a:ln>
            <a:solidFill>
              <a:schemeClr val="tx1"/>
            </a:solidFill>
          </a:ln>
        </p:spPr>
        <p:txBody>
          <a:bodyPr wrap="square" rtlCol="0">
            <a:spAutoFit/>
          </a:bodyPr>
          <a:lstStyle/>
          <a:p>
            <a:r>
              <a:rPr lang="en-US" b="1" dirty="0"/>
              <a:t>References</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sp>
        <p:nvSpPr>
          <p:cNvPr id="7" name="TextBox 6">
            <a:extLst>
              <a:ext uri="{FF2B5EF4-FFF2-40B4-BE49-F238E27FC236}">
                <a16:creationId xmlns:a16="http://schemas.microsoft.com/office/drawing/2014/main" id="{D4FE2EF1-247D-4B33-B2A8-B88D358497F5}"/>
              </a:ext>
            </a:extLst>
          </p:cNvPr>
          <p:cNvSpPr txBox="1"/>
          <p:nvPr/>
        </p:nvSpPr>
        <p:spPr>
          <a:xfrm>
            <a:off x="5160935" y="1632082"/>
            <a:ext cx="2026504" cy="2862322"/>
          </a:xfrm>
          <a:prstGeom prst="rect">
            <a:avLst/>
          </a:prstGeom>
          <a:solidFill>
            <a:schemeClr val="accent1"/>
          </a:solidFill>
          <a:ln>
            <a:solidFill>
              <a:schemeClr val="tx1"/>
            </a:solidFill>
          </a:ln>
        </p:spPr>
        <p:txBody>
          <a:bodyPr wrap="square" rtlCol="0">
            <a:spAutoFit/>
          </a:bodyPr>
          <a:lstStyle/>
          <a:p>
            <a:r>
              <a:rPr lang="en-US" b="1" dirty="0"/>
              <a:t>Main Body</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sp>
        <p:nvSpPr>
          <p:cNvPr id="6" name="TextBox 5">
            <a:extLst>
              <a:ext uri="{FF2B5EF4-FFF2-40B4-BE49-F238E27FC236}">
                <a16:creationId xmlns:a16="http://schemas.microsoft.com/office/drawing/2014/main" id="{44103A30-479D-83BA-9906-39CE7B86AD96}"/>
              </a:ext>
            </a:extLst>
          </p:cNvPr>
          <p:cNvSpPr txBox="1"/>
          <p:nvPr/>
        </p:nvSpPr>
        <p:spPr>
          <a:xfrm>
            <a:off x="4068558" y="2274118"/>
            <a:ext cx="2026504" cy="2862322"/>
          </a:xfrm>
          <a:prstGeom prst="rect">
            <a:avLst/>
          </a:prstGeom>
          <a:solidFill>
            <a:schemeClr val="accent1"/>
          </a:solidFill>
          <a:ln>
            <a:solidFill>
              <a:schemeClr val="tx1"/>
            </a:solidFill>
          </a:ln>
        </p:spPr>
        <p:txBody>
          <a:bodyPr wrap="square" rtlCol="0">
            <a:spAutoFit/>
          </a:bodyPr>
          <a:lstStyle/>
          <a:p>
            <a:r>
              <a:rPr lang="en-US" b="1" dirty="0"/>
              <a:t>Abstract</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sp>
        <p:nvSpPr>
          <p:cNvPr id="13" name="Slide Number Placeholder 12">
            <a:extLst>
              <a:ext uri="{FF2B5EF4-FFF2-40B4-BE49-F238E27FC236}">
                <a16:creationId xmlns:a16="http://schemas.microsoft.com/office/drawing/2014/main" id="{78D41A0B-EC6C-5EFC-9AA5-EF2E01EFDD26}"/>
              </a:ext>
            </a:extLst>
          </p:cNvPr>
          <p:cNvSpPr>
            <a:spLocks noGrp="1"/>
          </p:cNvSpPr>
          <p:nvPr>
            <p:ph type="sldNum" sz="quarter" idx="16"/>
          </p:nvPr>
        </p:nvSpPr>
        <p:spPr/>
        <p:txBody>
          <a:bodyPr/>
          <a:lstStyle/>
          <a:p>
            <a:fld id="{346097E4-2930-9D48-A5CE-AF00B0E70697}" type="slidenum">
              <a:rPr lang="en-US" smtClean="0"/>
              <a:t>12</a:t>
            </a:fld>
            <a:endParaRPr lang="en-US"/>
          </a:p>
        </p:txBody>
      </p:sp>
      <p:sp>
        <p:nvSpPr>
          <p:cNvPr id="4" name="Content Placeholder 1">
            <a:extLst>
              <a:ext uri="{FF2B5EF4-FFF2-40B4-BE49-F238E27FC236}">
                <a16:creationId xmlns:a16="http://schemas.microsoft.com/office/drawing/2014/main" id="{7D550E37-AD18-D6BE-0063-C2F05E617155}"/>
              </a:ext>
            </a:extLst>
          </p:cNvPr>
          <p:cNvSpPr txBox="1">
            <a:spLocks/>
          </p:cNvSpPr>
          <p:nvPr/>
        </p:nvSpPr>
        <p:spPr>
          <a:xfrm>
            <a:off x="432672" y="915835"/>
            <a:ext cx="5813145" cy="57032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2000" dirty="0"/>
              <a:t>Your essay should include four major sections:</a:t>
            </a:r>
          </a:p>
        </p:txBody>
      </p:sp>
      <p:sp>
        <p:nvSpPr>
          <p:cNvPr id="5" name="Title 2">
            <a:extLst>
              <a:ext uri="{FF2B5EF4-FFF2-40B4-BE49-F238E27FC236}">
                <a16:creationId xmlns:a16="http://schemas.microsoft.com/office/drawing/2014/main" id="{3116D955-9944-802A-88C1-3EC03AA8EAB7}"/>
              </a:ext>
            </a:extLst>
          </p:cNvPr>
          <p:cNvSpPr>
            <a:spLocks noGrp="1"/>
          </p:cNvSpPr>
          <p:nvPr>
            <p:ph type="title"/>
          </p:nvPr>
        </p:nvSpPr>
        <p:spPr>
          <a:xfrm>
            <a:off x="351064" y="385004"/>
            <a:ext cx="8450036" cy="589032"/>
          </a:xfrm>
        </p:spPr>
        <p:txBody>
          <a:bodyPr>
            <a:normAutofit fontScale="90000"/>
          </a:bodyPr>
          <a:lstStyle/>
          <a:p>
            <a:r>
              <a:rPr lang="en-US" dirty="0"/>
              <a:t>General APA Format</a:t>
            </a:r>
          </a:p>
        </p:txBody>
      </p:sp>
      <p:sp>
        <p:nvSpPr>
          <p:cNvPr id="2" name="TextBox 1">
            <a:extLst>
              <a:ext uri="{FF2B5EF4-FFF2-40B4-BE49-F238E27FC236}">
                <a16:creationId xmlns:a16="http://schemas.microsoft.com/office/drawing/2014/main" id="{F71253FD-3684-4F04-902E-29EAA2C61C1B}"/>
              </a:ext>
            </a:extLst>
          </p:cNvPr>
          <p:cNvSpPr txBox="1"/>
          <p:nvPr/>
        </p:nvSpPr>
        <p:spPr>
          <a:xfrm>
            <a:off x="2967331" y="2916153"/>
            <a:ext cx="2193604" cy="2862322"/>
          </a:xfrm>
          <a:prstGeom prst="rect">
            <a:avLst/>
          </a:prstGeom>
          <a:solidFill>
            <a:schemeClr val="accent1"/>
          </a:solidFill>
          <a:ln>
            <a:solidFill>
              <a:schemeClr val="tx1"/>
            </a:solidFill>
          </a:ln>
        </p:spPr>
        <p:txBody>
          <a:bodyPr wrap="square" rtlCol="0">
            <a:spAutoFit/>
          </a:bodyPr>
          <a:lstStyle/>
          <a:p>
            <a:r>
              <a:rPr lang="en-US" b="1" dirty="0"/>
              <a:t>Title page</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cxnSp>
        <p:nvCxnSpPr>
          <p:cNvPr id="9" name="Straight Arrow Connector 8">
            <a:extLst>
              <a:ext uri="{FF2B5EF4-FFF2-40B4-BE49-F238E27FC236}">
                <a16:creationId xmlns:a16="http://schemas.microsoft.com/office/drawing/2014/main" id="{A36308F2-9210-98E4-FD22-43F325652A46}"/>
              </a:ext>
            </a:extLst>
          </p:cNvPr>
          <p:cNvCxnSpPr>
            <a:cxnSpLocks/>
          </p:cNvCxnSpPr>
          <p:nvPr/>
        </p:nvCxnSpPr>
        <p:spPr>
          <a:xfrm flipV="1">
            <a:off x="4064133" y="2329166"/>
            <a:ext cx="3397522" cy="2085528"/>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8038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C0359-3E87-FE5E-EB57-F7E875924AEB}"/>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3047785-919B-C135-16D8-A32D569CBF0A}"/>
              </a:ext>
            </a:extLst>
          </p:cNvPr>
          <p:cNvSpPr>
            <a:spLocks noGrp="1"/>
          </p:cNvSpPr>
          <p:nvPr>
            <p:ph type="sldNum" sz="quarter" idx="16"/>
          </p:nvPr>
        </p:nvSpPr>
        <p:spPr/>
        <p:txBody>
          <a:bodyPr/>
          <a:lstStyle/>
          <a:p>
            <a:fld id="{346097E4-2930-9D48-A5CE-AF00B0E70697}" type="slidenum">
              <a:rPr lang="en-US" smtClean="0"/>
              <a:t>13</a:t>
            </a:fld>
            <a:endParaRPr lang="en-US"/>
          </a:p>
        </p:txBody>
      </p:sp>
      <p:sp>
        <p:nvSpPr>
          <p:cNvPr id="4" name="Content Placeholder 1">
            <a:extLst>
              <a:ext uri="{FF2B5EF4-FFF2-40B4-BE49-F238E27FC236}">
                <a16:creationId xmlns:a16="http://schemas.microsoft.com/office/drawing/2014/main" id="{EAD1F70E-2734-297F-E53F-1C9D62ADF7FC}"/>
              </a:ext>
            </a:extLst>
          </p:cNvPr>
          <p:cNvSpPr txBox="1">
            <a:spLocks/>
          </p:cNvSpPr>
          <p:nvPr/>
        </p:nvSpPr>
        <p:spPr>
          <a:xfrm>
            <a:off x="351064" y="974036"/>
            <a:ext cx="7950630" cy="421789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200000"/>
              </a:lnSpc>
              <a:buFont typeface="Arial" panose="020B0604020202020204" pitchFamily="34" charset="0"/>
              <a:buChar char="•"/>
            </a:pPr>
            <a:r>
              <a:rPr lang="en-US" sz="1800" dirty="0"/>
              <a:t>Note that APA 7 </a:t>
            </a:r>
            <a:r>
              <a:rPr lang="en-US" altLang="en-US" sz="1800" dirty="0"/>
              <a:t>has slightly different formatting rules for </a:t>
            </a:r>
            <a:r>
              <a:rPr lang="en-US" altLang="en-US" sz="1800" b="1" dirty="0">
                <a:solidFill>
                  <a:schemeClr val="accent5">
                    <a:lumMod val="75000"/>
                  </a:schemeClr>
                </a:solidFill>
              </a:rPr>
              <a:t>professional</a:t>
            </a:r>
            <a:r>
              <a:rPr lang="en-US" altLang="en-US" sz="1800" b="1" dirty="0"/>
              <a:t> </a:t>
            </a:r>
            <a:r>
              <a:rPr lang="en-US" altLang="en-US" sz="1800" dirty="0"/>
              <a:t>and </a:t>
            </a:r>
            <a:r>
              <a:rPr lang="en-US" altLang="en-US" sz="1800" b="1" dirty="0">
                <a:solidFill>
                  <a:schemeClr val="accent5">
                    <a:lumMod val="75000"/>
                  </a:schemeClr>
                </a:solidFill>
              </a:rPr>
              <a:t>student</a:t>
            </a:r>
            <a:r>
              <a:rPr lang="en-US" altLang="en-US" sz="1800" dirty="0"/>
              <a:t> papers:</a:t>
            </a:r>
          </a:p>
          <a:p>
            <a:pPr marL="685800" lvl="1" indent="-342900">
              <a:lnSpc>
                <a:spcPct val="200000"/>
              </a:lnSpc>
              <a:buFont typeface="Courier New" panose="02070309020205020404" pitchFamily="49" charset="0"/>
              <a:buChar char="o"/>
            </a:pPr>
            <a:r>
              <a:rPr lang="en-US" altLang="en-US" sz="1800" dirty="0"/>
              <a:t>Professional papers are those intended for academic/commercial publication</a:t>
            </a:r>
          </a:p>
          <a:p>
            <a:pPr marL="685800" lvl="1" indent="-342900">
              <a:lnSpc>
                <a:spcPct val="200000"/>
              </a:lnSpc>
              <a:buFont typeface="Courier New" panose="02070309020205020404" pitchFamily="49" charset="0"/>
              <a:buChar char="o"/>
            </a:pPr>
            <a:r>
              <a:rPr lang="en-US" altLang="en-US" sz="1800" dirty="0"/>
              <a:t>Student papers are those written for credit in a course.</a:t>
            </a:r>
          </a:p>
          <a:p>
            <a:pPr marL="342900" indent="-342900">
              <a:lnSpc>
                <a:spcPct val="200000"/>
              </a:lnSpc>
              <a:buFont typeface="Arial" panose="020B0604020202020204" pitchFamily="34" charset="0"/>
              <a:buChar char="•"/>
            </a:pPr>
            <a:r>
              <a:rPr lang="en-US" altLang="en-US" sz="1800" dirty="0"/>
              <a:t>Most of these differences extend to the </a:t>
            </a:r>
            <a:r>
              <a:rPr lang="en-US" altLang="en-US" sz="1800" b="1" dirty="0">
                <a:solidFill>
                  <a:schemeClr val="accent5">
                    <a:lumMod val="75000"/>
                  </a:schemeClr>
                </a:solidFill>
              </a:rPr>
              <a:t>title page </a:t>
            </a:r>
            <a:r>
              <a:rPr lang="en-US" altLang="en-US" sz="1800" dirty="0"/>
              <a:t>and the </a:t>
            </a:r>
            <a:r>
              <a:rPr lang="en-US" altLang="en-US" sz="1800" b="1" dirty="0">
                <a:solidFill>
                  <a:schemeClr val="accent5">
                    <a:lumMod val="75000"/>
                  </a:schemeClr>
                </a:solidFill>
              </a:rPr>
              <a:t>running header. </a:t>
            </a:r>
          </a:p>
          <a:p>
            <a:pPr marL="685800" lvl="1" indent="-342900">
              <a:lnSpc>
                <a:spcPct val="200000"/>
              </a:lnSpc>
              <a:buFont typeface="Courier New" panose="02070309020205020404" pitchFamily="49" charset="0"/>
              <a:buChar char="o"/>
            </a:pPr>
            <a:r>
              <a:rPr lang="en-US" altLang="en-US" sz="1800" dirty="0"/>
              <a:t>On the next few slides, we’ve noted these differences where appropriate.</a:t>
            </a:r>
          </a:p>
          <a:p>
            <a:pPr marL="342900" indent="-342900">
              <a:buFont typeface="Arial" panose="020B0604020202020204" pitchFamily="34" charset="0"/>
              <a:buChar char="•"/>
            </a:pPr>
            <a:endParaRPr lang="en-US" sz="1800" dirty="0"/>
          </a:p>
        </p:txBody>
      </p:sp>
      <p:sp>
        <p:nvSpPr>
          <p:cNvPr id="5" name="Title 2">
            <a:extLst>
              <a:ext uri="{FF2B5EF4-FFF2-40B4-BE49-F238E27FC236}">
                <a16:creationId xmlns:a16="http://schemas.microsoft.com/office/drawing/2014/main" id="{9A41C565-8988-87B4-7FE9-6385D665B688}"/>
              </a:ext>
            </a:extLst>
          </p:cNvPr>
          <p:cNvSpPr>
            <a:spLocks noGrp="1"/>
          </p:cNvSpPr>
          <p:nvPr>
            <p:ph type="title"/>
          </p:nvPr>
        </p:nvSpPr>
        <p:spPr>
          <a:xfrm>
            <a:off x="351064" y="385004"/>
            <a:ext cx="8450036" cy="589032"/>
          </a:xfrm>
        </p:spPr>
        <p:txBody>
          <a:bodyPr>
            <a:normAutofit fontScale="90000"/>
          </a:bodyPr>
          <a:lstStyle/>
          <a:p>
            <a:r>
              <a:rPr lang="en-US" dirty="0"/>
              <a:t>Types of APA Papers</a:t>
            </a:r>
          </a:p>
        </p:txBody>
      </p:sp>
    </p:spTree>
    <p:extLst>
      <p:ext uri="{BB962C8B-B14F-4D97-AF65-F5344CB8AC3E}">
        <p14:creationId xmlns:p14="http://schemas.microsoft.com/office/powerpoint/2010/main" val="165607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AF689EA-A004-48B0-BA2B-0D267198C7C4}"/>
              </a:ext>
            </a:extLst>
          </p:cNvPr>
          <p:cNvSpPr>
            <a:spLocks noGrp="1"/>
          </p:cNvSpPr>
          <p:nvPr>
            <p:ph type="title"/>
          </p:nvPr>
        </p:nvSpPr>
        <p:spPr>
          <a:xfrm>
            <a:off x="342902" y="457200"/>
            <a:ext cx="3771898" cy="679341"/>
          </a:xfrm>
        </p:spPr>
        <p:txBody>
          <a:bodyPr/>
          <a:lstStyle/>
          <a:p>
            <a:r>
              <a:rPr lang="en-US" dirty="0"/>
              <a:t>Title Page: Student Paper</a:t>
            </a:r>
          </a:p>
        </p:txBody>
      </p:sp>
      <p:pic>
        <p:nvPicPr>
          <p:cNvPr id="13" name="Content Placeholder 12" descr="A paper with text on it&#10;&#10;AI-generated content may be incorrect.">
            <a:extLst>
              <a:ext uri="{FF2B5EF4-FFF2-40B4-BE49-F238E27FC236}">
                <a16:creationId xmlns:a16="http://schemas.microsoft.com/office/drawing/2014/main" id="{405058D2-330A-59BE-0487-0FE2EDF8D7A1}"/>
              </a:ext>
            </a:extLst>
          </p:cNvPr>
          <p:cNvPicPr>
            <a:picLocks noGrp="1" noChangeAspect="1"/>
          </p:cNvPicPr>
          <p:nvPr>
            <p:ph idx="1"/>
          </p:nvPr>
        </p:nvPicPr>
        <p:blipFill>
          <a:blip r:embed="rId3"/>
          <a:stretch>
            <a:fillRect/>
          </a:stretch>
        </p:blipFill>
        <p:spPr>
          <a:xfrm>
            <a:off x="3862799" y="1136541"/>
            <a:ext cx="4685835" cy="5153892"/>
          </a:xfrm>
          <a:ln>
            <a:solidFill>
              <a:schemeClr val="tx1"/>
            </a:solidFill>
          </a:ln>
        </p:spPr>
      </p:pic>
      <p:sp>
        <p:nvSpPr>
          <p:cNvPr id="8" name="Slide Number Placeholder 7">
            <a:extLst>
              <a:ext uri="{FF2B5EF4-FFF2-40B4-BE49-F238E27FC236}">
                <a16:creationId xmlns:a16="http://schemas.microsoft.com/office/drawing/2014/main" id="{EA7A7D57-416F-3E9C-7208-AC570B4A3EA1}"/>
              </a:ext>
            </a:extLst>
          </p:cNvPr>
          <p:cNvSpPr>
            <a:spLocks noGrp="1"/>
          </p:cNvSpPr>
          <p:nvPr>
            <p:ph type="sldNum" sz="quarter" idx="10"/>
          </p:nvPr>
        </p:nvSpPr>
        <p:spPr/>
        <p:txBody>
          <a:bodyPr/>
          <a:lstStyle/>
          <a:p>
            <a:fld id="{346097E4-2930-9D48-A5CE-AF00B0E70697}" type="slidenum">
              <a:rPr lang="en-US" smtClean="0"/>
              <a:t>14</a:t>
            </a:fld>
            <a:endParaRPr lang="en-US"/>
          </a:p>
        </p:txBody>
      </p:sp>
      <p:sp>
        <p:nvSpPr>
          <p:cNvPr id="14" name="Pentagon 13">
            <a:extLst>
              <a:ext uri="{FF2B5EF4-FFF2-40B4-BE49-F238E27FC236}">
                <a16:creationId xmlns:a16="http://schemas.microsoft.com/office/drawing/2014/main" id="{22C5416C-CE3F-0993-87E8-774F20073BF4}"/>
              </a:ext>
            </a:extLst>
          </p:cNvPr>
          <p:cNvSpPr/>
          <p:nvPr/>
        </p:nvSpPr>
        <p:spPr>
          <a:xfrm>
            <a:off x="2427889" y="1231845"/>
            <a:ext cx="4398579" cy="679341"/>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500" dirty="0"/>
              <a:t>Page header: Student papers contain no running head. Simply insert a page number flush right. </a:t>
            </a:r>
          </a:p>
        </p:txBody>
      </p:sp>
      <p:sp>
        <p:nvSpPr>
          <p:cNvPr id="15" name="Pentagon 14">
            <a:extLst>
              <a:ext uri="{FF2B5EF4-FFF2-40B4-BE49-F238E27FC236}">
                <a16:creationId xmlns:a16="http://schemas.microsoft.com/office/drawing/2014/main" id="{6400D4B3-E4D1-42E1-297C-BEC1C4FE6F40}"/>
              </a:ext>
            </a:extLst>
          </p:cNvPr>
          <p:cNvSpPr/>
          <p:nvPr/>
        </p:nvSpPr>
        <p:spPr>
          <a:xfrm>
            <a:off x="614855" y="2250857"/>
            <a:ext cx="3626069" cy="679341"/>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500" dirty="0"/>
              <a:t>Title</a:t>
            </a:r>
            <a:r>
              <a:rPr lang="en-US" sz="1500" dirty="0">
                <a:sym typeface="Wingdings" pitchFamily="2" charset="2"/>
              </a:rPr>
              <a:t> (in the upper half of the page, centered)</a:t>
            </a:r>
            <a:endParaRPr lang="en-US" sz="1500" dirty="0"/>
          </a:p>
        </p:txBody>
      </p:sp>
      <p:sp>
        <p:nvSpPr>
          <p:cNvPr id="16" name="Pentagon 15">
            <a:extLst>
              <a:ext uri="{FF2B5EF4-FFF2-40B4-BE49-F238E27FC236}">
                <a16:creationId xmlns:a16="http://schemas.microsoft.com/office/drawing/2014/main" id="{0F0427D6-4EB8-E8FD-CD89-E27DBE3AD4E0}"/>
              </a:ext>
            </a:extLst>
          </p:cNvPr>
          <p:cNvSpPr/>
          <p:nvPr/>
        </p:nvSpPr>
        <p:spPr>
          <a:xfrm>
            <a:off x="614855" y="3248462"/>
            <a:ext cx="3626069" cy="679341"/>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a:t>Name (no title or degree), academic department, course, instructor, and date</a:t>
            </a:r>
          </a:p>
        </p:txBody>
      </p:sp>
    </p:spTree>
    <p:extLst>
      <p:ext uri="{BB962C8B-B14F-4D97-AF65-F5344CB8AC3E}">
        <p14:creationId xmlns:p14="http://schemas.microsoft.com/office/powerpoint/2010/main" val="381725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4F1E-7B4E-BFE0-B42D-B60A0A7DDCB4}"/>
            </a:ext>
          </a:extLst>
        </p:cNvPr>
        <p:cNvGrpSpPr/>
        <p:nvPr/>
      </p:nvGrpSpPr>
      <p:grpSpPr>
        <a:xfrm>
          <a:off x="0" y="0"/>
          <a:ext cx="0" cy="0"/>
          <a:chOff x="0" y="0"/>
          <a:chExt cx="0" cy="0"/>
        </a:xfrm>
      </p:grpSpPr>
      <p:pic>
        <p:nvPicPr>
          <p:cNvPr id="5" name="Content Placeholder 4" descr="A paper with text on it&#10;&#10;AI-generated content may be incorrect.">
            <a:extLst>
              <a:ext uri="{FF2B5EF4-FFF2-40B4-BE49-F238E27FC236}">
                <a16:creationId xmlns:a16="http://schemas.microsoft.com/office/drawing/2014/main" id="{C7FCC3CD-7F80-625E-FA96-5D1EB84EA97D}"/>
              </a:ext>
            </a:extLst>
          </p:cNvPr>
          <p:cNvPicPr>
            <a:picLocks noGrp="1" noChangeAspect="1"/>
          </p:cNvPicPr>
          <p:nvPr>
            <p:ph idx="1"/>
          </p:nvPr>
        </p:nvPicPr>
        <p:blipFill>
          <a:blip r:embed="rId3"/>
          <a:stretch>
            <a:fillRect/>
          </a:stretch>
        </p:blipFill>
        <p:spPr>
          <a:xfrm>
            <a:off x="3968970" y="1235460"/>
            <a:ext cx="4524454" cy="5054974"/>
          </a:xfrm>
          <a:ln>
            <a:solidFill>
              <a:schemeClr val="tx1"/>
            </a:solidFill>
          </a:ln>
        </p:spPr>
      </p:pic>
      <p:sp>
        <p:nvSpPr>
          <p:cNvPr id="9" name="Title 8">
            <a:extLst>
              <a:ext uri="{FF2B5EF4-FFF2-40B4-BE49-F238E27FC236}">
                <a16:creationId xmlns:a16="http://schemas.microsoft.com/office/drawing/2014/main" id="{8DBAB001-6C50-81A3-92CB-7D5D5C1AF3E3}"/>
              </a:ext>
            </a:extLst>
          </p:cNvPr>
          <p:cNvSpPr>
            <a:spLocks noGrp="1"/>
          </p:cNvSpPr>
          <p:nvPr>
            <p:ph type="title"/>
          </p:nvPr>
        </p:nvSpPr>
        <p:spPr>
          <a:xfrm>
            <a:off x="342901" y="457200"/>
            <a:ext cx="4398579" cy="679341"/>
          </a:xfrm>
        </p:spPr>
        <p:txBody>
          <a:bodyPr>
            <a:normAutofit/>
          </a:bodyPr>
          <a:lstStyle/>
          <a:p>
            <a:r>
              <a:rPr lang="en-US" dirty="0"/>
              <a:t>Title Page: Professional Paper</a:t>
            </a:r>
          </a:p>
        </p:txBody>
      </p:sp>
      <p:sp>
        <p:nvSpPr>
          <p:cNvPr id="8" name="Slide Number Placeholder 7">
            <a:extLst>
              <a:ext uri="{FF2B5EF4-FFF2-40B4-BE49-F238E27FC236}">
                <a16:creationId xmlns:a16="http://schemas.microsoft.com/office/drawing/2014/main" id="{7D3A7F60-7F2F-35DC-CF69-48DBBBD52CA9}"/>
              </a:ext>
            </a:extLst>
          </p:cNvPr>
          <p:cNvSpPr>
            <a:spLocks noGrp="1"/>
          </p:cNvSpPr>
          <p:nvPr>
            <p:ph type="sldNum" sz="quarter" idx="10"/>
          </p:nvPr>
        </p:nvSpPr>
        <p:spPr/>
        <p:txBody>
          <a:bodyPr/>
          <a:lstStyle/>
          <a:p>
            <a:fld id="{346097E4-2930-9D48-A5CE-AF00B0E70697}" type="slidenum">
              <a:rPr lang="en-US" smtClean="0"/>
              <a:t>15</a:t>
            </a:fld>
            <a:endParaRPr lang="en-US"/>
          </a:p>
        </p:txBody>
      </p:sp>
      <p:sp>
        <p:nvSpPr>
          <p:cNvPr id="14" name="Pentagon 13">
            <a:extLst>
              <a:ext uri="{FF2B5EF4-FFF2-40B4-BE49-F238E27FC236}">
                <a16:creationId xmlns:a16="http://schemas.microsoft.com/office/drawing/2014/main" id="{113F6C37-EA56-B9F6-DA81-23261BC6674F}"/>
              </a:ext>
            </a:extLst>
          </p:cNvPr>
          <p:cNvSpPr/>
          <p:nvPr/>
        </p:nvSpPr>
        <p:spPr>
          <a:xfrm>
            <a:off x="342901" y="1196307"/>
            <a:ext cx="3819196" cy="1125270"/>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eaLnBrk="0" fontAlgn="auto" hangingPunct="0">
              <a:spcBef>
                <a:spcPts val="0"/>
              </a:spcBef>
              <a:spcAft>
                <a:spcPts val="0"/>
              </a:spcAft>
              <a:defRPr/>
            </a:pPr>
            <a:r>
              <a:rPr lang="en-US" sz="1500" dirty="0"/>
              <a:t>Page header: Insert header. T</a:t>
            </a:r>
            <a:r>
              <a:rPr lang="en-US" sz="1500" dirty="0">
                <a:ea typeface="ＭＳ Ｐゴシック" pitchFamily="-108" charset="-128"/>
                <a:cs typeface="Arial" panose="020B0604020202020204" pitchFamily="34" charset="0"/>
              </a:rPr>
              <a:t>ype short form of title. Flush left in all capitals and add page number flush right.</a:t>
            </a:r>
          </a:p>
        </p:txBody>
      </p:sp>
      <p:sp>
        <p:nvSpPr>
          <p:cNvPr id="15" name="Pentagon 14">
            <a:extLst>
              <a:ext uri="{FF2B5EF4-FFF2-40B4-BE49-F238E27FC236}">
                <a16:creationId xmlns:a16="http://schemas.microsoft.com/office/drawing/2014/main" id="{77D5F5E3-6935-CFEC-0C11-97A1E937A36B}"/>
              </a:ext>
            </a:extLst>
          </p:cNvPr>
          <p:cNvSpPr/>
          <p:nvPr/>
        </p:nvSpPr>
        <p:spPr>
          <a:xfrm>
            <a:off x="342901" y="2420496"/>
            <a:ext cx="3819196" cy="1144114"/>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en-US" sz="1500" dirty="0">
                <a:cs typeface="ＭＳ Ｐゴシック" charset="0"/>
              </a:rPr>
              <a:t>Title (in the upper half of the page, centered), followed by name (no title or degree) and affiliation (university, etc.)</a:t>
            </a:r>
          </a:p>
        </p:txBody>
      </p:sp>
    </p:spTree>
    <p:extLst>
      <p:ext uri="{BB962C8B-B14F-4D97-AF65-F5344CB8AC3E}">
        <p14:creationId xmlns:p14="http://schemas.microsoft.com/office/powerpoint/2010/main" val="755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6DCB-6DEB-32D3-9C57-88F494F6B18E}"/>
            </a:ext>
          </a:extLst>
        </p:cNvPr>
        <p:cNvGrpSpPr/>
        <p:nvPr/>
      </p:nvGrpSpPr>
      <p:grpSpPr>
        <a:xfrm>
          <a:off x="0" y="0"/>
          <a:ext cx="0" cy="0"/>
          <a:chOff x="0" y="0"/>
          <a:chExt cx="0" cy="0"/>
        </a:xfrm>
      </p:grpSpPr>
      <p:pic>
        <p:nvPicPr>
          <p:cNvPr id="5" name="Content Placeholder 4" descr="A paper with text on it&#10;&#10;AI-generated content may be incorrect.">
            <a:extLst>
              <a:ext uri="{FF2B5EF4-FFF2-40B4-BE49-F238E27FC236}">
                <a16:creationId xmlns:a16="http://schemas.microsoft.com/office/drawing/2014/main" id="{81D84AA7-A9A9-198C-5D52-5521DB567DC6}"/>
              </a:ext>
            </a:extLst>
          </p:cNvPr>
          <p:cNvPicPr>
            <a:picLocks noGrp="1" noChangeAspect="1"/>
          </p:cNvPicPr>
          <p:nvPr>
            <p:ph idx="1"/>
          </p:nvPr>
        </p:nvPicPr>
        <p:blipFill>
          <a:blip r:embed="rId3"/>
          <a:stretch>
            <a:fillRect/>
          </a:stretch>
        </p:blipFill>
        <p:spPr>
          <a:xfrm>
            <a:off x="3968970" y="1235460"/>
            <a:ext cx="4524454" cy="5054974"/>
          </a:xfrm>
          <a:ln>
            <a:solidFill>
              <a:schemeClr val="tx1"/>
            </a:solidFill>
          </a:ln>
        </p:spPr>
      </p:pic>
      <p:sp>
        <p:nvSpPr>
          <p:cNvPr id="9" name="Title 8">
            <a:extLst>
              <a:ext uri="{FF2B5EF4-FFF2-40B4-BE49-F238E27FC236}">
                <a16:creationId xmlns:a16="http://schemas.microsoft.com/office/drawing/2014/main" id="{B4867064-119A-5EAA-C4C9-FA9F2000582B}"/>
              </a:ext>
            </a:extLst>
          </p:cNvPr>
          <p:cNvSpPr>
            <a:spLocks noGrp="1"/>
          </p:cNvSpPr>
          <p:nvPr>
            <p:ph type="title"/>
          </p:nvPr>
        </p:nvSpPr>
        <p:spPr>
          <a:xfrm>
            <a:off x="342901" y="457200"/>
            <a:ext cx="4398579" cy="679341"/>
          </a:xfrm>
        </p:spPr>
        <p:txBody>
          <a:bodyPr>
            <a:normAutofit/>
          </a:bodyPr>
          <a:lstStyle/>
          <a:p>
            <a:r>
              <a:rPr lang="en-US" dirty="0"/>
              <a:t>Title Page: Professional Paper</a:t>
            </a:r>
          </a:p>
        </p:txBody>
      </p:sp>
      <p:sp>
        <p:nvSpPr>
          <p:cNvPr id="8" name="Slide Number Placeholder 7">
            <a:extLst>
              <a:ext uri="{FF2B5EF4-FFF2-40B4-BE49-F238E27FC236}">
                <a16:creationId xmlns:a16="http://schemas.microsoft.com/office/drawing/2014/main" id="{C0A053E8-25C7-A384-C5B1-D2902D9352E7}"/>
              </a:ext>
            </a:extLst>
          </p:cNvPr>
          <p:cNvSpPr>
            <a:spLocks noGrp="1"/>
          </p:cNvSpPr>
          <p:nvPr>
            <p:ph type="sldNum" sz="quarter" idx="10"/>
          </p:nvPr>
        </p:nvSpPr>
        <p:spPr/>
        <p:txBody>
          <a:bodyPr/>
          <a:lstStyle/>
          <a:p>
            <a:fld id="{346097E4-2930-9D48-A5CE-AF00B0E70697}" type="slidenum">
              <a:rPr lang="en-US" smtClean="0"/>
              <a:t>16</a:t>
            </a:fld>
            <a:endParaRPr lang="en-US"/>
          </a:p>
        </p:txBody>
      </p:sp>
      <p:sp>
        <p:nvSpPr>
          <p:cNvPr id="6" name="Pentagon 5">
            <a:extLst>
              <a:ext uri="{FF2B5EF4-FFF2-40B4-BE49-F238E27FC236}">
                <a16:creationId xmlns:a16="http://schemas.microsoft.com/office/drawing/2014/main" id="{56AFCEA0-9D93-1AF8-6999-26BDB59C5694}"/>
              </a:ext>
            </a:extLst>
          </p:cNvPr>
          <p:cNvSpPr/>
          <p:nvPr/>
        </p:nvSpPr>
        <p:spPr>
          <a:xfrm>
            <a:off x="342901" y="3859078"/>
            <a:ext cx="3961087" cy="2169763"/>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en-US" sz="1500" dirty="0">
                <a:cs typeface="ＭＳ Ｐゴシック" charset="0"/>
              </a:rPr>
              <a:t>Author Note may contain links to </a:t>
            </a:r>
          </a:p>
          <a:p>
            <a:pPr fontAlgn="auto">
              <a:spcBef>
                <a:spcPts val="0"/>
              </a:spcBef>
              <a:spcAft>
                <a:spcPts val="0"/>
              </a:spcAft>
              <a:defRPr/>
            </a:pPr>
            <a:r>
              <a:rPr lang="en-US" sz="1500" dirty="0">
                <a:cs typeface="ＭＳ Ｐゴシック" charset="0"/>
              </a:rPr>
              <a:t>ORCID iDs, any affiliation changes, special disclosures or acknowledgments, and/or contact info for the corresponding authors. Each item should be on a separate line. </a:t>
            </a:r>
          </a:p>
          <a:p>
            <a:pPr fontAlgn="auto">
              <a:spcBef>
                <a:spcPts val="0"/>
              </a:spcBef>
              <a:spcAft>
                <a:spcPts val="0"/>
              </a:spcAft>
              <a:defRPr/>
            </a:pPr>
            <a:r>
              <a:rPr lang="en-US" sz="1500" dirty="0">
                <a:cs typeface="ＭＳ Ｐゴシック" charset="0"/>
              </a:rPr>
              <a:t>Omit any items that are irrelevant. </a:t>
            </a:r>
          </a:p>
        </p:txBody>
      </p:sp>
    </p:spTree>
    <p:extLst>
      <p:ext uri="{BB962C8B-B14F-4D97-AF65-F5344CB8AC3E}">
        <p14:creationId xmlns:p14="http://schemas.microsoft.com/office/powerpoint/2010/main" val="180096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F9E58-EF27-6DD1-CB1C-C7D60B57B21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0FB213A-6F67-B410-FE1F-82B548FCFF30}"/>
              </a:ext>
            </a:extLst>
          </p:cNvPr>
          <p:cNvSpPr>
            <a:spLocks noGrp="1"/>
          </p:cNvSpPr>
          <p:nvPr>
            <p:ph type="title"/>
          </p:nvPr>
        </p:nvSpPr>
        <p:spPr>
          <a:xfrm>
            <a:off x="342902" y="333214"/>
            <a:ext cx="3236117" cy="543801"/>
          </a:xfrm>
        </p:spPr>
        <p:txBody>
          <a:bodyPr anchor="b">
            <a:normAutofit/>
          </a:bodyPr>
          <a:lstStyle/>
          <a:p>
            <a:r>
              <a:rPr lang="en-US" dirty="0"/>
              <a:t>Abstract Page</a:t>
            </a:r>
          </a:p>
        </p:txBody>
      </p:sp>
      <p:sp>
        <p:nvSpPr>
          <p:cNvPr id="14" name="Text Placeholder 2">
            <a:extLst>
              <a:ext uri="{FF2B5EF4-FFF2-40B4-BE49-F238E27FC236}">
                <a16:creationId xmlns:a16="http://schemas.microsoft.com/office/drawing/2014/main" id="{96230F5D-1856-0AE2-06A6-6165F6F98F07}"/>
              </a:ext>
            </a:extLst>
          </p:cNvPr>
          <p:cNvSpPr>
            <a:spLocks noGrp="1"/>
          </p:cNvSpPr>
          <p:nvPr>
            <p:ph type="body" sz="half" idx="2"/>
          </p:nvPr>
        </p:nvSpPr>
        <p:spPr>
          <a:xfrm>
            <a:off x="304581" y="877015"/>
            <a:ext cx="3943250" cy="5275812"/>
          </a:xfrm>
        </p:spPr>
        <p:txBody>
          <a:bodyPr vert="horz" lIns="91440" tIns="45720" rIns="91440" bIns="45720" rtlCol="0" anchor="t">
            <a:noAutofit/>
          </a:bodyPr>
          <a:lstStyle/>
          <a:p>
            <a:pPr marL="285750" indent="-285750" eaLnBrk="0" hangingPunct="0">
              <a:lnSpc>
                <a:spcPct val="100000"/>
              </a:lnSpc>
              <a:buFont typeface="Arial" panose="020B0604020202020204" pitchFamily="34" charset="0"/>
              <a:buChar char="•"/>
              <a:defRPr/>
            </a:pPr>
            <a:r>
              <a:rPr lang="en-US" dirty="0">
                <a:cs typeface="ＭＳ Ｐゴシック" charset="0"/>
              </a:rPr>
              <a:t>For abstracts, write a 150- to 250- word summary of your paper in an accurate, and concise manner.</a:t>
            </a:r>
            <a:endParaRPr lang="en-US" altLang="ja-JP" dirty="0"/>
          </a:p>
          <a:p>
            <a:pPr marL="285750" indent="-285750" eaLnBrk="0" hangingPunct="0">
              <a:lnSpc>
                <a:spcPct val="100000"/>
              </a:lnSpc>
              <a:buFont typeface="Arial" panose="020B0604020202020204" pitchFamily="34" charset="0"/>
              <a:buChar char="•"/>
              <a:defRPr/>
            </a:pPr>
            <a:r>
              <a:rPr lang="en-US" altLang="ja-JP" dirty="0"/>
              <a:t>Page header continues on all the subsequent pages for </a:t>
            </a:r>
            <a:r>
              <a:rPr lang="en-US" altLang="ja-JP" b="1" dirty="0"/>
              <a:t>professional papers </a:t>
            </a:r>
            <a:r>
              <a:rPr lang="en-US" altLang="ja-JP" dirty="0"/>
              <a:t>only.</a:t>
            </a:r>
          </a:p>
          <a:p>
            <a:pPr marL="285750" indent="-285750" eaLnBrk="0" hangingPunct="0">
              <a:lnSpc>
                <a:spcPct val="100000"/>
              </a:lnSpc>
              <a:buFont typeface="Arial" panose="020B0604020202020204" pitchFamily="34" charset="0"/>
              <a:buChar char="•"/>
              <a:defRPr/>
            </a:pPr>
            <a:r>
              <a:rPr lang="en-US" altLang="ja-JP" b="1" dirty="0"/>
              <a:t>Student papers </a:t>
            </a:r>
            <a:r>
              <a:rPr lang="en-US" altLang="ja-JP" dirty="0"/>
              <a:t>contain only the page number.</a:t>
            </a:r>
          </a:p>
          <a:p>
            <a:pPr marL="285750" indent="-285750" eaLnBrk="0" hangingPunct="0">
              <a:lnSpc>
                <a:spcPct val="100000"/>
              </a:lnSpc>
              <a:buFont typeface="Arial" panose="020B0604020202020204" pitchFamily="34" charset="0"/>
              <a:buChar char="•"/>
              <a:defRPr/>
            </a:pPr>
            <a:r>
              <a:rPr lang="en-US" altLang="en-US" dirty="0"/>
              <a:t>For abstracts:</a:t>
            </a:r>
          </a:p>
          <a:p>
            <a:pPr marL="628650" lvl="1" indent="-285750" eaLnBrk="0" hangingPunct="0">
              <a:lnSpc>
                <a:spcPct val="100000"/>
              </a:lnSpc>
              <a:buFont typeface="Courier New" panose="02070309020205020404" pitchFamily="49" charset="0"/>
              <a:buChar char="o"/>
              <a:defRPr/>
            </a:pPr>
            <a:r>
              <a:rPr lang="en-US" altLang="en-US" sz="1800" dirty="0"/>
              <a:t>The title needs to be centered and bolded at the top of the page.</a:t>
            </a:r>
          </a:p>
          <a:p>
            <a:pPr marL="628650" lvl="1" indent="-285750" eaLnBrk="0" hangingPunct="0">
              <a:lnSpc>
                <a:spcPct val="100000"/>
              </a:lnSpc>
              <a:buFont typeface="Courier New" panose="02070309020205020404" pitchFamily="49" charset="0"/>
              <a:buChar char="o"/>
              <a:defRPr/>
            </a:pPr>
            <a:r>
              <a:rPr lang="en-US" sz="1800" dirty="0">
                <a:cs typeface="ＭＳ Ｐゴシック" charset="0"/>
              </a:rPr>
              <a:t>Follow the abstract with a short list of keywords.</a:t>
            </a:r>
          </a:p>
        </p:txBody>
      </p:sp>
      <p:pic>
        <p:nvPicPr>
          <p:cNvPr id="7" name="Content Placeholder 6" descr="A paper with text on it&#10;&#10;AI-generated content may be incorrect.">
            <a:extLst>
              <a:ext uri="{FF2B5EF4-FFF2-40B4-BE49-F238E27FC236}">
                <a16:creationId xmlns:a16="http://schemas.microsoft.com/office/drawing/2014/main" id="{21CBA27A-B41D-AE08-CC17-2313009160D5}"/>
              </a:ext>
            </a:extLst>
          </p:cNvPr>
          <p:cNvPicPr>
            <a:picLocks noGrp="1" noChangeAspect="1"/>
          </p:cNvPicPr>
          <p:nvPr>
            <p:ph idx="1"/>
          </p:nvPr>
        </p:nvPicPr>
        <p:blipFill>
          <a:blip r:embed="rId3"/>
          <a:stretch>
            <a:fillRect/>
          </a:stretch>
        </p:blipFill>
        <p:spPr>
          <a:xfrm>
            <a:off x="4572000" y="1061235"/>
            <a:ext cx="3943250" cy="4251483"/>
          </a:xfrm>
          <a:noFill/>
          <a:ln>
            <a:solidFill>
              <a:schemeClr val="tx1"/>
            </a:solidFill>
          </a:ln>
        </p:spPr>
      </p:pic>
      <p:sp>
        <p:nvSpPr>
          <p:cNvPr id="8" name="Slide Number Placeholder 7">
            <a:extLst>
              <a:ext uri="{FF2B5EF4-FFF2-40B4-BE49-F238E27FC236}">
                <a16:creationId xmlns:a16="http://schemas.microsoft.com/office/drawing/2014/main" id="{E9A0A701-94CE-9CF5-E59A-06AF9B1483B3}"/>
              </a:ext>
            </a:extLst>
          </p:cNvPr>
          <p:cNvSpPr>
            <a:spLocks noGrp="1"/>
          </p:cNvSpPr>
          <p:nvPr>
            <p:ph type="sldNum" sz="quarter" idx="10"/>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17</a:t>
            </a:fld>
            <a:endParaRPr lang="en-US"/>
          </a:p>
        </p:txBody>
      </p:sp>
    </p:spTree>
    <p:extLst>
      <p:ext uri="{BB962C8B-B14F-4D97-AF65-F5344CB8AC3E}">
        <p14:creationId xmlns:p14="http://schemas.microsoft.com/office/powerpoint/2010/main" val="243716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0BF9-75DC-BC86-CCF8-89D2316C847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03F8D00F-60EA-C516-F313-A637FA316711}"/>
              </a:ext>
            </a:extLst>
          </p:cNvPr>
          <p:cNvSpPr>
            <a:spLocks noGrp="1"/>
          </p:cNvSpPr>
          <p:nvPr>
            <p:ph type="sldNum" sz="quarter" idx="16"/>
          </p:nvPr>
        </p:nvSpPr>
        <p:spPr/>
        <p:txBody>
          <a:bodyPr/>
          <a:lstStyle/>
          <a:p>
            <a:fld id="{346097E4-2930-9D48-A5CE-AF00B0E70697}" type="slidenum">
              <a:rPr lang="en-US" smtClean="0"/>
              <a:t>18</a:t>
            </a:fld>
            <a:endParaRPr lang="en-US"/>
          </a:p>
        </p:txBody>
      </p:sp>
      <p:sp>
        <p:nvSpPr>
          <p:cNvPr id="4" name="Content Placeholder 1">
            <a:extLst>
              <a:ext uri="{FF2B5EF4-FFF2-40B4-BE49-F238E27FC236}">
                <a16:creationId xmlns:a16="http://schemas.microsoft.com/office/drawing/2014/main" id="{3FB04149-D9A8-572E-2FC0-9CE9223A78CF}"/>
              </a:ext>
            </a:extLst>
          </p:cNvPr>
          <p:cNvSpPr txBox="1">
            <a:spLocks/>
          </p:cNvSpPr>
          <p:nvPr/>
        </p:nvSpPr>
        <p:spPr>
          <a:xfrm>
            <a:off x="351064" y="974035"/>
            <a:ext cx="8002522" cy="4946317"/>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000" dirty="0"/>
              <a:t>Number the first text page as page number 3.</a:t>
            </a:r>
          </a:p>
          <a:p>
            <a:pPr marL="342900" indent="-342900">
              <a:lnSpc>
                <a:spcPct val="150000"/>
              </a:lnSpc>
              <a:buFont typeface="Arial" panose="020B0604020202020204" pitchFamily="34" charset="0"/>
              <a:buChar char="•"/>
            </a:pPr>
            <a:r>
              <a:rPr lang="en-US" altLang="en-US" sz="2000" dirty="0"/>
              <a:t>Center and bold the (full) title of the paper at the top of the page.</a:t>
            </a:r>
          </a:p>
          <a:p>
            <a:pPr marL="342900" indent="-342900">
              <a:lnSpc>
                <a:spcPct val="150000"/>
              </a:lnSpc>
              <a:buFont typeface="Arial" panose="020B0604020202020204" pitchFamily="34" charset="0"/>
              <a:buChar char="•"/>
            </a:pPr>
            <a:r>
              <a:rPr lang="en-US" altLang="en-US" sz="2000" dirty="0"/>
              <a:t>Type the text double-spaced with all sections following each other without a break.</a:t>
            </a:r>
          </a:p>
          <a:p>
            <a:pPr marL="342900" indent="-342900">
              <a:lnSpc>
                <a:spcPct val="150000"/>
              </a:lnSpc>
              <a:buFont typeface="Arial" panose="020B0604020202020204" pitchFamily="34" charset="0"/>
              <a:buChar char="•"/>
            </a:pPr>
            <a:r>
              <a:rPr lang="en-US" altLang="en-US" sz="2000" dirty="0"/>
              <a:t>Identify the sources you use in the paper with either narrative citations or parenthetical, in-text citations</a:t>
            </a:r>
          </a:p>
          <a:p>
            <a:pPr marL="342900" indent="-342900">
              <a:lnSpc>
                <a:spcPct val="150000"/>
              </a:lnSpc>
              <a:buFont typeface="Arial" panose="020B0604020202020204" pitchFamily="34" charset="0"/>
              <a:buChar char="•"/>
            </a:pPr>
            <a:r>
              <a:rPr lang="en-US" altLang="en-US" sz="2000" dirty="0"/>
              <a:t>Format tables and figures.</a:t>
            </a:r>
          </a:p>
          <a:p>
            <a:pPr marL="342900" indent="-342900">
              <a:buFont typeface="Arial" panose="020B0604020202020204" pitchFamily="34" charset="0"/>
              <a:buChar char="•"/>
            </a:pPr>
            <a:endParaRPr lang="en-US" sz="2000" dirty="0"/>
          </a:p>
        </p:txBody>
      </p:sp>
      <p:sp>
        <p:nvSpPr>
          <p:cNvPr id="5" name="Title 2">
            <a:extLst>
              <a:ext uri="{FF2B5EF4-FFF2-40B4-BE49-F238E27FC236}">
                <a16:creationId xmlns:a16="http://schemas.microsoft.com/office/drawing/2014/main" id="{C7D5B0B7-BA8C-B5BF-0CBE-9A8DF97098D5}"/>
              </a:ext>
            </a:extLst>
          </p:cNvPr>
          <p:cNvSpPr>
            <a:spLocks noGrp="1"/>
          </p:cNvSpPr>
          <p:nvPr>
            <p:ph type="title"/>
          </p:nvPr>
        </p:nvSpPr>
        <p:spPr>
          <a:xfrm>
            <a:off x="351064" y="385004"/>
            <a:ext cx="8450036" cy="589032"/>
          </a:xfrm>
        </p:spPr>
        <p:txBody>
          <a:bodyPr>
            <a:normAutofit fontScale="90000"/>
          </a:bodyPr>
          <a:lstStyle/>
          <a:p>
            <a:r>
              <a:rPr lang="en-US" dirty="0"/>
              <a:t>Main Body (Text) </a:t>
            </a:r>
          </a:p>
        </p:txBody>
      </p:sp>
    </p:spTree>
    <p:extLst>
      <p:ext uri="{BB962C8B-B14F-4D97-AF65-F5344CB8AC3E}">
        <p14:creationId xmlns:p14="http://schemas.microsoft.com/office/powerpoint/2010/main" val="31012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A0443-5492-C9B1-86F2-ECD3E72D7C2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10524DE-4DF4-0C6D-0473-6E5E7B734C24}"/>
              </a:ext>
            </a:extLst>
          </p:cNvPr>
          <p:cNvSpPr>
            <a:spLocks noGrp="1"/>
          </p:cNvSpPr>
          <p:nvPr>
            <p:ph type="title"/>
          </p:nvPr>
        </p:nvSpPr>
        <p:spPr>
          <a:xfrm>
            <a:off x="342902" y="457200"/>
            <a:ext cx="3236117" cy="495946"/>
          </a:xfrm>
        </p:spPr>
        <p:txBody>
          <a:bodyPr anchor="b">
            <a:normAutofit/>
          </a:bodyPr>
          <a:lstStyle/>
          <a:p>
            <a:r>
              <a:rPr lang="en-US" dirty="0"/>
              <a:t>Reference Page</a:t>
            </a:r>
          </a:p>
        </p:txBody>
      </p:sp>
      <p:sp>
        <p:nvSpPr>
          <p:cNvPr id="14" name="Text Placeholder 2">
            <a:extLst>
              <a:ext uri="{FF2B5EF4-FFF2-40B4-BE49-F238E27FC236}">
                <a16:creationId xmlns:a16="http://schemas.microsoft.com/office/drawing/2014/main" id="{3056528D-084B-DD3A-42AC-0C05E5F9D310}"/>
              </a:ext>
            </a:extLst>
          </p:cNvPr>
          <p:cNvSpPr>
            <a:spLocks noGrp="1"/>
          </p:cNvSpPr>
          <p:nvPr>
            <p:ph type="body" sz="half" idx="2"/>
          </p:nvPr>
        </p:nvSpPr>
        <p:spPr>
          <a:xfrm>
            <a:off x="342902" y="953146"/>
            <a:ext cx="4229098" cy="5153186"/>
          </a:xfrm>
        </p:spPr>
        <p:txBody>
          <a:bodyPr vert="horz" lIns="91440" tIns="45720" rIns="91440" bIns="45720" rtlCol="0" anchor="t">
            <a:normAutofit/>
          </a:bodyPr>
          <a:lstStyle/>
          <a:p>
            <a:pPr marL="285750" indent="-285750" eaLnBrk="0" hangingPunct="0">
              <a:buFont typeface="Arial" panose="020B0604020202020204" pitchFamily="34" charset="0"/>
              <a:buChar char="•"/>
              <a:defRPr/>
            </a:pPr>
            <a:r>
              <a:rPr lang="en-US" dirty="0">
                <a:cs typeface="ＭＳ Ｐゴシック" charset="0"/>
              </a:rPr>
              <a:t>For abstracts, write a 150- to 250- word summary of your paper in an accurate, and concise manner.</a:t>
            </a:r>
            <a:endParaRPr lang="en-US" altLang="ja-JP" dirty="0"/>
          </a:p>
          <a:p>
            <a:pPr marL="285750" indent="-285750" eaLnBrk="0" hangingPunct="0">
              <a:buFont typeface="Arial" panose="020B0604020202020204" pitchFamily="34" charset="0"/>
              <a:buChar char="•"/>
              <a:defRPr/>
            </a:pPr>
            <a:r>
              <a:rPr lang="en-US" altLang="ja-JP" dirty="0"/>
              <a:t>Page header continues on all the subsequent pages for </a:t>
            </a:r>
            <a:r>
              <a:rPr lang="en-US" altLang="ja-JP" b="1" dirty="0"/>
              <a:t>professional papers </a:t>
            </a:r>
            <a:r>
              <a:rPr lang="en-US" altLang="ja-JP" dirty="0"/>
              <a:t>only.</a:t>
            </a:r>
          </a:p>
          <a:p>
            <a:pPr marL="285750" indent="-285750" eaLnBrk="0" hangingPunct="0">
              <a:buFont typeface="Arial" panose="020B0604020202020204" pitchFamily="34" charset="0"/>
              <a:buChar char="•"/>
              <a:defRPr/>
            </a:pPr>
            <a:r>
              <a:rPr lang="en-US" altLang="ja-JP" b="1" dirty="0"/>
              <a:t>Student papers </a:t>
            </a:r>
            <a:r>
              <a:rPr lang="en-US" altLang="ja-JP" dirty="0"/>
              <a:t>contain only the page number.</a:t>
            </a:r>
          </a:p>
          <a:p>
            <a:pPr marL="285750" indent="-285750" eaLnBrk="0" hangingPunct="0">
              <a:buFont typeface="Arial" panose="020B0604020202020204" pitchFamily="34" charset="0"/>
              <a:buChar char="•"/>
              <a:defRPr/>
            </a:pPr>
            <a:r>
              <a:rPr lang="en-US" altLang="en-US" dirty="0"/>
              <a:t>For abstracts:</a:t>
            </a:r>
          </a:p>
          <a:p>
            <a:pPr marL="628650" lvl="1" indent="-285750" eaLnBrk="0" hangingPunct="0">
              <a:buFont typeface="Courier New" panose="02070309020205020404" pitchFamily="49" charset="0"/>
              <a:buChar char="o"/>
              <a:defRPr/>
            </a:pPr>
            <a:r>
              <a:rPr lang="en-US" altLang="en-US" sz="1800" dirty="0"/>
              <a:t>The title needs to be centered and bolded at the top of the page.</a:t>
            </a:r>
          </a:p>
          <a:p>
            <a:pPr marL="628650" lvl="1" indent="-285750" eaLnBrk="0" hangingPunct="0">
              <a:buFont typeface="Courier New" panose="02070309020205020404" pitchFamily="49" charset="0"/>
              <a:buChar char="o"/>
              <a:defRPr/>
            </a:pPr>
            <a:r>
              <a:rPr lang="en-US" sz="1800" dirty="0">
                <a:cs typeface="ＭＳ Ｐゴシック" charset="0"/>
              </a:rPr>
              <a:t>Follow the abstract with a short list of keywords.</a:t>
            </a:r>
          </a:p>
        </p:txBody>
      </p:sp>
      <p:sp>
        <p:nvSpPr>
          <p:cNvPr id="8" name="Slide Number Placeholder 7">
            <a:extLst>
              <a:ext uri="{FF2B5EF4-FFF2-40B4-BE49-F238E27FC236}">
                <a16:creationId xmlns:a16="http://schemas.microsoft.com/office/drawing/2014/main" id="{E2353B55-2A7B-C5AD-F8A7-1B5A3C9A47EA}"/>
              </a:ext>
            </a:extLst>
          </p:cNvPr>
          <p:cNvSpPr>
            <a:spLocks noGrp="1"/>
          </p:cNvSpPr>
          <p:nvPr>
            <p:ph type="sldNum" sz="quarter" idx="10"/>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19</a:t>
            </a:fld>
            <a:endParaRPr lang="en-US"/>
          </a:p>
        </p:txBody>
      </p:sp>
      <p:pic>
        <p:nvPicPr>
          <p:cNvPr id="12" name="Content Placeholder 11" descr="A screenshot of a paper&#10;&#10;AI-generated content may be incorrect.">
            <a:extLst>
              <a:ext uri="{FF2B5EF4-FFF2-40B4-BE49-F238E27FC236}">
                <a16:creationId xmlns:a16="http://schemas.microsoft.com/office/drawing/2014/main" id="{88D39784-5285-D064-7140-9E28798119B8}"/>
              </a:ext>
            </a:extLst>
          </p:cNvPr>
          <p:cNvPicPr>
            <a:picLocks noGrp="1" noChangeAspect="1"/>
          </p:cNvPicPr>
          <p:nvPr>
            <p:ph idx="1"/>
          </p:nvPr>
        </p:nvPicPr>
        <p:blipFill>
          <a:blip r:embed="rId3"/>
          <a:stretch>
            <a:fillRect/>
          </a:stretch>
        </p:blipFill>
        <p:spPr>
          <a:xfrm>
            <a:off x="4735222" y="953145"/>
            <a:ext cx="3885843" cy="4310235"/>
          </a:xfrm>
          <a:ln>
            <a:solidFill>
              <a:schemeClr val="tx1"/>
            </a:solidFill>
          </a:ln>
        </p:spPr>
      </p:pic>
    </p:spTree>
    <p:extLst>
      <p:ext uri="{BB962C8B-B14F-4D97-AF65-F5344CB8AC3E}">
        <p14:creationId xmlns:p14="http://schemas.microsoft.com/office/powerpoint/2010/main" val="49996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1563EDD5-CC3E-D033-A1B9-65E8AA2E960D}"/>
              </a:ext>
            </a:extLst>
          </p:cNvPr>
          <p:cNvSpPr>
            <a:spLocks noGrp="1"/>
          </p:cNvSpPr>
          <p:nvPr>
            <p:ph type="sldNum" sz="quarter" idx="16"/>
          </p:nvPr>
        </p:nvSpPr>
        <p:spPr/>
        <p:txBody>
          <a:bodyPr/>
          <a:lstStyle/>
          <a:p>
            <a:fld id="{346097E4-2930-9D48-A5CE-AF00B0E70697}" type="slidenum">
              <a:rPr lang="en-US" smtClean="0"/>
              <a:t>2</a:t>
            </a:fld>
            <a:endParaRPr lang="en-US"/>
          </a:p>
        </p:txBody>
      </p:sp>
      <p:sp>
        <p:nvSpPr>
          <p:cNvPr id="15" name="Title 3">
            <a:extLst>
              <a:ext uri="{FF2B5EF4-FFF2-40B4-BE49-F238E27FC236}">
                <a16:creationId xmlns:a16="http://schemas.microsoft.com/office/drawing/2014/main" id="{C8512272-9CE5-80EE-3640-C152C872B4FC}"/>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b="0" i="1" kern="1200" cap="none" baseline="0" dirty="0">
                <a:latin typeface="Franklin Gothic Medium Cond" panose="020B0606030402020204" pitchFamily="34" charset="0"/>
                <a:ea typeface="+mj-ea"/>
                <a:cs typeface="+mj-cs"/>
              </a:rPr>
              <a:t>What is APA Style?</a:t>
            </a:r>
          </a:p>
        </p:txBody>
      </p:sp>
      <p:sp>
        <p:nvSpPr>
          <p:cNvPr id="16" name="TextBox 15">
            <a:extLst>
              <a:ext uri="{FF2B5EF4-FFF2-40B4-BE49-F238E27FC236}">
                <a16:creationId xmlns:a16="http://schemas.microsoft.com/office/drawing/2014/main" id="{615E6CDF-3B3A-2AEC-C84D-5CCB7E4E877C}"/>
              </a:ext>
            </a:extLst>
          </p:cNvPr>
          <p:cNvSpPr txBox="1"/>
          <p:nvPr/>
        </p:nvSpPr>
        <p:spPr>
          <a:xfrm>
            <a:off x="351064" y="974036"/>
            <a:ext cx="4673524" cy="4390338"/>
          </a:xfrm>
          <a:prstGeom prst="rect">
            <a:avLst/>
          </a:prstGeom>
        </p:spPr>
        <p:txBody>
          <a:bodyPr vert="horz" lIns="91440" tIns="45720" rIns="91440" bIns="45720" rtlCol="0" anchor="t">
            <a:normAutofit/>
          </a:bodyPr>
          <a:lstStyle/>
          <a:p>
            <a:pPr defTabSz="685800">
              <a:lnSpc>
                <a:spcPct val="150000"/>
              </a:lnSpc>
              <a:spcBef>
                <a:spcPts val="750"/>
              </a:spcBef>
            </a:pPr>
            <a:r>
              <a:rPr lang="en-US" dirty="0"/>
              <a:t>The American Psychological Association (APA) citation style is the most commonly format for manuscripts in the social sciences:</a:t>
            </a:r>
          </a:p>
          <a:p>
            <a:pPr marL="800100" lvl="1" indent="-342900" defTabSz="685800">
              <a:lnSpc>
                <a:spcPct val="150000"/>
              </a:lnSpc>
              <a:spcBef>
                <a:spcPts val="750"/>
              </a:spcBef>
              <a:buAutoNum type="arabicPeriod"/>
            </a:pPr>
            <a:r>
              <a:rPr lang="en-US" dirty="0"/>
              <a:t>APA regulates</a:t>
            </a:r>
          </a:p>
          <a:p>
            <a:pPr marL="800100" lvl="1" indent="-342900" defTabSz="685800">
              <a:lnSpc>
                <a:spcPct val="150000"/>
              </a:lnSpc>
              <a:spcBef>
                <a:spcPts val="750"/>
              </a:spcBef>
              <a:buAutoNum type="arabicPeriod"/>
            </a:pPr>
            <a:r>
              <a:rPr lang="en-US" dirty="0"/>
              <a:t>Stylistics</a:t>
            </a:r>
          </a:p>
          <a:p>
            <a:pPr marL="800100" lvl="1" indent="-342900" defTabSz="685800">
              <a:lnSpc>
                <a:spcPct val="150000"/>
              </a:lnSpc>
              <a:spcBef>
                <a:spcPts val="750"/>
              </a:spcBef>
              <a:buAutoNum type="arabicPeriod"/>
            </a:pPr>
            <a:r>
              <a:rPr lang="en-US" dirty="0"/>
              <a:t>In-text citations</a:t>
            </a:r>
          </a:p>
          <a:p>
            <a:pPr marL="800100" lvl="1" indent="-342900" defTabSz="685800">
              <a:lnSpc>
                <a:spcPct val="150000"/>
              </a:lnSpc>
              <a:spcBef>
                <a:spcPts val="750"/>
              </a:spcBef>
              <a:buAutoNum type="arabicPeriod"/>
            </a:pPr>
            <a:r>
              <a:rPr lang="en-US" dirty="0"/>
              <a:t>References</a:t>
            </a:r>
          </a:p>
          <a:p>
            <a:pPr marL="171450" indent="-171450" defTabSz="685800">
              <a:lnSpc>
                <a:spcPct val="90000"/>
              </a:lnSpc>
              <a:spcBef>
                <a:spcPts val="750"/>
              </a:spcBef>
              <a:buFont typeface="Arial" pitchFamily="2" charset="2"/>
              <a:buChar char="•"/>
            </a:pPr>
            <a:endParaRPr lang="en-US" dirty="0"/>
          </a:p>
        </p:txBody>
      </p:sp>
      <p:pic>
        <p:nvPicPr>
          <p:cNvPr id="17" name="Picture 16" descr="A colorful cover with white text&#10;&#10;AI-generated content may be incorrect.">
            <a:extLst>
              <a:ext uri="{FF2B5EF4-FFF2-40B4-BE49-F238E27FC236}">
                <a16:creationId xmlns:a16="http://schemas.microsoft.com/office/drawing/2014/main" id="{79DCDDE6-660C-7ACA-B5AF-6E6A60CDE22F}"/>
              </a:ext>
            </a:extLst>
          </p:cNvPr>
          <p:cNvPicPr>
            <a:picLocks noChangeAspect="1"/>
          </p:cNvPicPr>
          <p:nvPr/>
        </p:nvPicPr>
        <p:blipFill>
          <a:blip r:embed="rId3"/>
          <a:stretch>
            <a:fillRect/>
          </a:stretch>
        </p:blipFill>
        <p:spPr>
          <a:xfrm>
            <a:off x="5024588" y="974036"/>
            <a:ext cx="3117139" cy="4390338"/>
          </a:xfrm>
          <a:prstGeom prst="rect">
            <a:avLst/>
          </a:prstGeom>
          <a:noFill/>
        </p:spPr>
      </p:pic>
    </p:spTree>
    <p:extLst>
      <p:ext uri="{BB962C8B-B14F-4D97-AF65-F5344CB8AC3E}">
        <p14:creationId xmlns:p14="http://schemas.microsoft.com/office/powerpoint/2010/main" val="308755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08F6-961E-AC36-B53A-338E99E4ACDB}"/>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3159844-AB43-7594-8392-F9B0CAC4AC9A}"/>
              </a:ext>
            </a:extLst>
          </p:cNvPr>
          <p:cNvSpPr>
            <a:spLocks noGrp="1"/>
          </p:cNvSpPr>
          <p:nvPr>
            <p:ph type="sldNum" sz="quarter" idx="16"/>
          </p:nvPr>
        </p:nvSpPr>
        <p:spPr/>
        <p:txBody>
          <a:bodyPr/>
          <a:lstStyle/>
          <a:p>
            <a:fld id="{346097E4-2930-9D48-A5CE-AF00B0E70697}" type="slidenum">
              <a:rPr lang="en-US" smtClean="0"/>
              <a:t>20</a:t>
            </a:fld>
            <a:endParaRPr lang="en-US"/>
          </a:p>
        </p:txBody>
      </p:sp>
      <p:sp>
        <p:nvSpPr>
          <p:cNvPr id="4" name="Content Placeholder 1">
            <a:extLst>
              <a:ext uri="{FF2B5EF4-FFF2-40B4-BE49-F238E27FC236}">
                <a16:creationId xmlns:a16="http://schemas.microsoft.com/office/drawing/2014/main" id="{F779FC36-32C6-39F6-60B0-A9C548CAA7E9}"/>
              </a:ext>
            </a:extLst>
          </p:cNvPr>
          <p:cNvSpPr txBox="1">
            <a:spLocks/>
          </p:cNvSpPr>
          <p:nvPr/>
        </p:nvSpPr>
        <p:spPr>
          <a:xfrm>
            <a:off x="342900" y="974036"/>
            <a:ext cx="8450036" cy="44547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000" dirty="0"/>
              <a:t>Invert authors’ names (last name first, followed by initials).</a:t>
            </a:r>
          </a:p>
          <a:p>
            <a:pPr marL="685800" lvl="1" indent="-342900">
              <a:lnSpc>
                <a:spcPct val="150000"/>
              </a:lnSpc>
              <a:buFont typeface="Courier New" panose="02070309020205020404" pitchFamily="49" charset="0"/>
              <a:buChar char="o"/>
            </a:pPr>
            <a:r>
              <a:rPr lang="en-US" altLang="en-US" sz="2000" b="1" u="sng" dirty="0">
                <a:solidFill>
                  <a:schemeClr val="accent3"/>
                </a:solidFill>
              </a:rPr>
              <a:t>Example:</a:t>
            </a:r>
            <a:r>
              <a:rPr lang="en-US" altLang="en-US" sz="2000" b="1" dirty="0">
                <a:solidFill>
                  <a:schemeClr val="accent3"/>
                </a:solidFill>
              </a:rPr>
              <a:t> </a:t>
            </a:r>
            <a:r>
              <a:rPr lang="en-US" altLang="en-US" sz="2000" dirty="0">
                <a:solidFill>
                  <a:schemeClr val="accent3"/>
                </a:solidFill>
              </a:rPr>
              <a:t>“Smith, J. Q.”</a:t>
            </a:r>
          </a:p>
          <a:p>
            <a:pPr marL="342900" indent="-342900">
              <a:lnSpc>
                <a:spcPct val="150000"/>
              </a:lnSpc>
              <a:buFont typeface="Arial" panose="020B0604020202020204" pitchFamily="34" charset="0"/>
              <a:buChar char="•"/>
            </a:pPr>
            <a:r>
              <a:rPr lang="en-US" altLang="en-US" sz="2000" dirty="0"/>
              <a:t>Capitalize only the first letter of the first word of a title and subtitle, the first word after a colon or a dash in the title, and proper nouns. Do not capitalize the first letter of the second word in a hyphenated compound word.</a:t>
            </a:r>
          </a:p>
          <a:p>
            <a:pPr marL="685800" lvl="1" indent="-342900">
              <a:lnSpc>
                <a:spcPct val="150000"/>
              </a:lnSpc>
              <a:buFont typeface="Courier New" panose="02070309020205020404" pitchFamily="49" charset="0"/>
              <a:buChar char="o"/>
            </a:pPr>
            <a:r>
              <a:rPr lang="en-US" altLang="en-US" sz="2000" b="1" u="sng" dirty="0">
                <a:solidFill>
                  <a:schemeClr val="accent3"/>
                </a:solidFill>
              </a:rPr>
              <a:t>Example:</a:t>
            </a:r>
            <a:r>
              <a:rPr lang="en-US" altLang="en-US" sz="2000" b="1" dirty="0">
                <a:solidFill>
                  <a:schemeClr val="accent3"/>
                </a:solidFill>
              </a:rPr>
              <a:t> </a:t>
            </a:r>
            <a:r>
              <a:rPr lang="en-US" altLang="en-US" sz="2000" dirty="0">
                <a:solidFill>
                  <a:schemeClr val="accent3"/>
                </a:solidFill>
              </a:rPr>
              <a:t>The perfectly formatted paper: How the Purdue OWL saved my essay.</a:t>
            </a:r>
          </a:p>
          <a:p>
            <a:pPr lvl="1"/>
            <a:endParaRPr lang="en-US" altLang="en-US" sz="2000" dirty="0"/>
          </a:p>
          <a:p>
            <a:pPr marL="685800" lvl="1" indent="-342900">
              <a:buFont typeface="Arial" panose="020B0604020202020204" pitchFamily="34" charset="0"/>
              <a:buChar char="•"/>
            </a:pPr>
            <a:endParaRPr lang="en-US" altLang="en-US" sz="2000" dirty="0"/>
          </a:p>
          <a:p>
            <a:pPr marL="685800" lvl="1" indent="-342900">
              <a:buFont typeface="Arial" panose="020B0604020202020204" pitchFamily="34" charset="0"/>
              <a:buChar char="•"/>
            </a:pPr>
            <a:endParaRPr lang="en-US" altLang="en-US" sz="2000" dirty="0"/>
          </a:p>
          <a:p>
            <a:pPr lvl="1"/>
            <a:endParaRPr lang="en-US" altLang="en-US" sz="2000" dirty="0"/>
          </a:p>
          <a:p>
            <a:pPr marL="342900" indent="-342900">
              <a:buFont typeface="Arial" panose="020B0604020202020204" pitchFamily="34" charset="0"/>
              <a:buChar char="•"/>
            </a:pPr>
            <a:endParaRPr lang="en-US" sz="2000" dirty="0"/>
          </a:p>
        </p:txBody>
      </p:sp>
      <p:sp>
        <p:nvSpPr>
          <p:cNvPr id="5" name="Title 2">
            <a:extLst>
              <a:ext uri="{FF2B5EF4-FFF2-40B4-BE49-F238E27FC236}">
                <a16:creationId xmlns:a16="http://schemas.microsoft.com/office/drawing/2014/main" id="{152D0281-3BA0-8072-A88C-CA0C8AF4F9C8}"/>
              </a:ext>
            </a:extLst>
          </p:cNvPr>
          <p:cNvSpPr>
            <a:spLocks noGrp="1"/>
          </p:cNvSpPr>
          <p:nvPr>
            <p:ph type="title"/>
          </p:nvPr>
        </p:nvSpPr>
        <p:spPr>
          <a:xfrm>
            <a:off x="351064" y="385004"/>
            <a:ext cx="8450036" cy="589032"/>
          </a:xfrm>
        </p:spPr>
        <p:txBody>
          <a:bodyPr>
            <a:normAutofit fontScale="90000"/>
          </a:bodyPr>
          <a:lstStyle/>
          <a:p>
            <a:r>
              <a:rPr lang="en-US" dirty="0"/>
              <a:t>Main Body (Text) </a:t>
            </a:r>
          </a:p>
        </p:txBody>
      </p:sp>
    </p:spTree>
    <p:extLst>
      <p:ext uri="{BB962C8B-B14F-4D97-AF65-F5344CB8AC3E}">
        <p14:creationId xmlns:p14="http://schemas.microsoft.com/office/powerpoint/2010/main" val="205622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0AA9-11A7-210B-5129-4E18E9E57DDE}"/>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8DC775F8-F47A-BD64-1E53-5EEA0FE5D1BC}"/>
              </a:ext>
            </a:extLst>
          </p:cNvPr>
          <p:cNvSpPr>
            <a:spLocks noGrp="1"/>
          </p:cNvSpPr>
          <p:nvPr>
            <p:ph type="sldNum" sz="quarter" idx="16"/>
          </p:nvPr>
        </p:nvSpPr>
        <p:spPr/>
        <p:txBody>
          <a:bodyPr/>
          <a:lstStyle/>
          <a:p>
            <a:fld id="{346097E4-2930-9D48-A5CE-AF00B0E70697}" type="slidenum">
              <a:rPr lang="en-US" smtClean="0"/>
              <a:t>21</a:t>
            </a:fld>
            <a:endParaRPr lang="en-US"/>
          </a:p>
        </p:txBody>
      </p:sp>
      <p:sp>
        <p:nvSpPr>
          <p:cNvPr id="4" name="Content Placeholder 1">
            <a:extLst>
              <a:ext uri="{FF2B5EF4-FFF2-40B4-BE49-F238E27FC236}">
                <a16:creationId xmlns:a16="http://schemas.microsoft.com/office/drawing/2014/main" id="{5345A20C-729D-FC68-1BDD-4CCF05071734}"/>
              </a:ext>
            </a:extLst>
          </p:cNvPr>
          <p:cNvSpPr txBox="1">
            <a:spLocks/>
          </p:cNvSpPr>
          <p:nvPr/>
        </p:nvSpPr>
        <p:spPr>
          <a:xfrm>
            <a:off x="342900" y="974036"/>
            <a:ext cx="8450036" cy="3272500"/>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457200" indent="-457200" fontAlgn="auto">
              <a:lnSpc>
                <a:spcPct val="150000"/>
              </a:lnSpc>
              <a:spcAft>
                <a:spcPts val="0"/>
              </a:spcAft>
              <a:buFont typeface="+mj-lt"/>
              <a:buAutoNum type="arabicPeriod"/>
              <a:defRPr/>
            </a:pPr>
            <a:r>
              <a:rPr lang="en-US" altLang="en-US" sz="2000" dirty="0"/>
              <a:t>Capitalize all major words in journal titles.</a:t>
            </a:r>
          </a:p>
          <a:p>
            <a:pPr marL="457200" indent="-457200" fontAlgn="auto">
              <a:lnSpc>
                <a:spcPct val="150000"/>
              </a:lnSpc>
              <a:spcAft>
                <a:spcPts val="0"/>
              </a:spcAft>
              <a:buFont typeface="+mj-lt"/>
              <a:buAutoNum type="arabicPeriod"/>
              <a:defRPr/>
            </a:pPr>
            <a:r>
              <a:rPr lang="en-US" altLang="en-US" sz="2000" dirty="0"/>
              <a:t>Italicize titles of longer works such as books and journals.</a:t>
            </a:r>
          </a:p>
          <a:p>
            <a:pPr marL="457200" indent="-457200" fontAlgn="auto">
              <a:lnSpc>
                <a:spcPct val="150000"/>
              </a:lnSpc>
              <a:spcAft>
                <a:spcPts val="0"/>
              </a:spcAft>
              <a:buFont typeface="+mj-lt"/>
              <a:buAutoNum type="arabicPeriod"/>
              <a:defRPr/>
            </a:pPr>
            <a:r>
              <a:rPr lang="en-US" altLang="en-US" sz="2000" dirty="0"/>
              <a:t>Do not italicize, underline, or put quotes around the titles of shorter works such as journal articles or essays in edited collections.</a:t>
            </a:r>
          </a:p>
        </p:txBody>
      </p:sp>
      <p:sp>
        <p:nvSpPr>
          <p:cNvPr id="5" name="Title 2">
            <a:extLst>
              <a:ext uri="{FF2B5EF4-FFF2-40B4-BE49-F238E27FC236}">
                <a16:creationId xmlns:a16="http://schemas.microsoft.com/office/drawing/2014/main" id="{AB97DBA3-C63F-8D69-5FFD-A6259417EEC2}"/>
              </a:ext>
            </a:extLst>
          </p:cNvPr>
          <p:cNvSpPr>
            <a:spLocks noGrp="1"/>
          </p:cNvSpPr>
          <p:nvPr>
            <p:ph type="title"/>
          </p:nvPr>
        </p:nvSpPr>
        <p:spPr>
          <a:xfrm>
            <a:off x="351064" y="385004"/>
            <a:ext cx="8450036" cy="589032"/>
          </a:xfrm>
        </p:spPr>
        <p:txBody>
          <a:bodyPr>
            <a:normAutofit fontScale="90000"/>
          </a:bodyPr>
          <a:lstStyle/>
          <a:p>
            <a:r>
              <a:rPr lang="en-US" dirty="0"/>
              <a:t>Reference: Basics </a:t>
            </a:r>
          </a:p>
        </p:txBody>
      </p:sp>
      <p:pic>
        <p:nvPicPr>
          <p:cNvPr id="3" name="Picture 2" descr="A close up of text&#10;&#10;AI-generated content may be incorrect.">
            <a:extLst>
              <a:ext uri="{FF2B5EF4-FFF2-40B4-BE49-F238E27FC236}">
                <a16:creationId xmlns:a16="http://schemas.microsoft.com/office/drawing/2014/main" id="{B1EF0D78-E114-3730-8290-F140C8F36566}"/>
              </a:ext>
            </a:extLst>
          </p:cNvPr>
          <p:cNvPicPr>
            <a:picLocks noChangeAspect="1"/>
          </p:cNvPicPr>
          <p:nvPr/>
        </p:nvPicPr>
        <p:blipFill>
          <a:blip r:embed="rId3"/>
          <a:stretch>
            <a:fillRect/>
          </a:stretch>
        </p:blipFill>
        <p:spPr>
          <a:xfrm>
            <a:off x="896715" y="3429000"/>
            <a:ext cx="7342406" cy="1021671"/>
          </a:xfrm>
          <a:prstGeom prst="rect">
            <a:avLst/>
          </a:prstGeom>
          <a:ln>
            <a:solidFill>
              <a:schemeClr val="tx1"/>
            </a:solidFill>
          </a:ln>
        </p:spPr>
      </p:pic>
    </p:spTree>
    <p:extLst>
      <p:ext uri="{BB962C8B-B14F-4D97-AF65-F5344CB8AC3E}">
        <p14:creationId xmlns:p14="http://schemas.microsoft.com/office/powerpoint/2010/main" val="213832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A8A06-F28E-2723-1AE4-53B8B5D74351}"/>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B664EDB-864C-CED7-62FF-0B9533783895}"/>
              </a:ext>
            </a:extLst>
          </p:cNvPr>
          <p:cNvSpPr>
            <a:spLocks noGrp="1"/>
          </p:cNvSpPr>
          <p:nvPr>
            <p:ph type="sldNum" sz="quarter" idx="16"/>
          </p:nvPr>
        </p:nvSpPr>
        <p:spPr/>
        <p:txBody>
          <a:bodyPr/>
          <a:lstStyle/>
          <a:p>
            <a:fld id="{346097E4-2930-9D48-A5CE-AF00B0E70697}" type="slidenum">
              <a:rPr lang="en-US" smtClean="0"/>
              <a:t>22</a:t>
            </a:fld>
            <a:endParaRPr lang="en-US"/>
          </a:p>
        </p:txBody>
      </p:sp>
      <p:sp>
        <p:nvSpPr>
          <p:cNvPr id="4" name="Content Placeholder 1">
            <a:extLst>
              <a:ext uri="{FF2B5EF4-FFF2-40B4-BE49-F238E27FC236}">
                <a16:creationId xmlns:a16="http://schemas.microsoft.com/office/drawing/2014/main" id="{9DF3FA01-A973-6C89-125C-D74CDC883947}"/>
              </a:ext>
            </a:extLst>
          </p:cNvPr>
          <p:cNvSpPr txBox="1">
            <a:spLocks/>
          </p:cNvSpPr>
          <p:nvPr/>
        </p:nvSpPr>
        <p:spPr>
          <a:xfrm>
            <a:off x="342900" y="974034"/>
            <a:ext cx="8450036" cy="5498961"/>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50000"/>
              </a:lnSpc>
            </a:pPr>
            <a:r>
              <a:rPr lang="en-US" altLang="en-US" sz="2000" b="1" dirty="0">
                <a:solidFill>
                  <a:schemeClr val="accent5">
                    <a:lumMod val="75000"/>
                  </a:schemeClr>
                </a:solidFill>
                <a:cs typeface="Arial" panose="020B0604020202020204" pitchFamily="34" charset="0"/>
              </a:rPr>
              <a:t>APA is a complex system of citation</a:t>
            </a:r>
            <a:r>
              <a:rPr lang="en-US" altLang="en-US" sz="2000" b="1" dirty="0">
                <a:cs typeface="Arial" panose="020B0604020202020204" pitchFamily="34" charset="0"/>
              </a:rPr>
              <a:t>. </a:t>
            </a:r>
            <a:r>
              <a:rPr lang="en-US" altLang="en-US" sz="2000" b="1" dirty="0">
                <a:solidFill>
                  <a:schemeClr val="accent5">
                    <a:lumMod val="75000"/>
                  </a:schemeClr>
                </a:solidFill>
                <a:cs typeface="Arial" panose="020B0604020202020204" pitchFamily="34" charset="0"/>
              </a:rPr>
              <a:t>When compiling the reference list, the strategy below might be usefu</a:t>
            </a:r>
            <a:r>
              <a:rPr lang="en-US" altLang="en-US" sz="2000" b="1" dirty="0">
                <a:cs typeface="Arial" panose="020B0604020202020204" pitchFamily="34" charset="0"/>
              </a:rPr>
              <a:t>l: </a:t>
            </a:r>
            <a:endParaRPr lang="en-US" altLang="en-US" sz="2200" dirty="0">
              <a:cs typeface="Arial" panose="020B0604020202020204" pitchFamily="34" charset="0"/>
            </a:endParaRPr>
          </a:p>
          <a:p>
            <a:pPr>
              <a:lnSpc>
                <a:spcPct val="150000"/>
              </a:lnSpc>
            </a:pPr>
            <a:r>
              <a:rPr lang="en-US" altLang="en-US" sz="2000" dirty="0">
                <a:cs typeface="Arial" panose="020B0604020202020204" pitchFamily="34" charset="0"/>
              </a:rPr>
              <a:t>1. Identify the type of source: Is it a book? A journal article? A webpage? </a:t>
            </a:r>
          </a:p>
          <a:p>
            <a:pPr>
              <a:lnSpc>
                <a:spcPct val="150000"/>
              </a:lnSpc>
            </a:pPr>
            <a:r>
              <a:rPr lang="en-US" altLang="en-US" sz="2000" dirty="0">
                <a:cs typeface="Arial" panose="020B0604020202020204" pitchFamily="34" charset="0"/>
              </a:rPr>
              <a:t>2. Find a sample citation for this type of source: </a:t>
            </a:r>
          </a:p>
          <a:p>
            <a:pPr marL="685800" lvl="1" indent="-342900">
              <a:lnSpc>
                <a:spcPct val="150000"/>
              </a:lnSpc>
              <a:buFont typeface="Courier New" panose="02070309020205020404" pitchFamily="49" charset="0"/>
              <a:buChar char="o"/>
            </a:pPr>
            <a:r>
              <a:rPr lang="en-US" altLang="en-US" sz="2000" dirty="0">
                <a:cs typeface="Arial" panose="020B0604020202020204" pitchFamily="34" charset="0"/>
              </a:rPr>
              <a:t>Check a textbook or the OWL APA Guide: </a:t>
            </a:r>
            <a:r>
              <a:rPr lang="en-US" sz="2000" dirty="0">
                <a:hlinkClick r:id="rId3"/>
              </a:rPr>
              <a:t>https://owl.purdue.edu/owl/research_and_citation/apa7_style/apa_formatting_and_style_guide/general_format.html</a:t>
            </a:r>
            <a:r>
              <a:rPr lang="en-US" sz="2000" dirty="0"/>
              <a:t> </a:t>
            </a:r>
            <a:endParaRPr lang="en-US" altLang="ja-JP" sz="2000" dirty="0">
              <a:ea typeface="MS Mincho" panose="02020609040205080304" pitchFamily="49" charset="-128"/>
            </a:endParaRPr>
          </a:p>
          <a:p>
            <a:pPr>
              <a:lnSpc>
                <a:spcPct val="150000"/>
              </a:lnSpc>
            </a:pPr>
            <a:r>
              <a:rPr lang="en-US" altLang="ja-JP" sz="2000" dirty="0">
                <a:ea typeface="MS Mincho"/>
              </a:rPr>
              <a:t>3. “</a:t>
            </a:r>
            <a:r>
              <a:rPr lang="en-US" altLang="ja-JP" sz="2000" dirty="0">
                <a:ea typeface="MS Mincho"/>
                <a:cs typeface="Arial"/>
              </a:rPr>
              <a:t>Mirror</a:t>
            </a:r>
            <a:r>
              <a:rPr lang="en-US" altLang="ja-JP" sz="2000" dirty="0">
                <a:ea typeface="MS Mincho"/>
              </a:rPr>
              <a:t>” the sample.</a:t>
            </a:r>
            <a:endParaRPr lang="en-US" altLang="ja-JP" sz="2000" dirty="0">
              <a:ea typeface="MS Mincho" panose="02020609040205080304" pitchFamily="49" charset="-128"/>
            </a:endParaRPr>
          </a:p>
          <a:p>
            <a:pPr>
              <a:lnSpc>
                <a:spcPct val="150000"/>
              </a:lnSpc>
            </a:pPr>
            <a:r>
              <a:rPr lang="en-US" altLang="en-US" sz="2000" dirty="0">
                <a:ea typeface="MS Mincho"/>
                <a:cs typeface="Arial"/>
              </a:rPr>
              <a:t>4. </a:t>
            </a:r>
            <a:r>
              <a:rPr lang="en-US" altLang="en-US" sz="2000" dirty="0">
                <a:cs typeface="Arial"/>
              </a:rPr>
              <a:t>Make sure that the entries are listed in alphabetical order and that the subsequent lines are indented (Recall References: Basics).</a:t>
            </a:r>
            <a:endParaRPr lang="en-US" altLang="en-US" sz="2000" dirty="0"/>
          </a:p>
        </p:txBody>
      </p:sp>
      <p:sp>
        <p:nvSpPr>
          <p:cNvPr id="5" name="Title 2">
            <a:extLst>
              <a:ext uri="{FF2B5EF4-FFF2-40B4-BE49-F238E27FC236}">
                <a16:creationId xmlns:a16="http://schemas.microsoft.com/office/drawing/2014/main" id="{EE50A252-2AC7-1E64-BD50-B436D7ACA68E}"/>
              </a:ext>
            </a:extLst>
          </p:cNvPr>
          <p:cNvSpPr>
            <a:spLocks noGrp="1"/>
          </p:cNvSpPr>
          <p:nvPr>
            <p:ph type="title"/>
          </p:nvPr>
        </p:nvSpPr>
        <p:spPr>
          <a:xfrm>
            <a:off x="351064" y="385004"/>
            <a:ext cx="8450036" cy="589032"/>
          </a:xfrm>
        </p:spPr>
        <p:txBody>
          <a:bodyPr>
            <a:normAutofit fontScale="90000"/>
          </a:bodyPr>
          <a:lstStyle/>
          <a:p>
            <a:r>
              <a:rPr lang="en-US" dirty="0"/>
              <a:t>Making the Reference List</a:t>
            </a:r>
          </a:p>
        </p:txBody>
      </p:sp>
    </p:spTree>
    <p:extLst>
      <p:ext uri="{BB962C8B-B14F-4D97-AF65-F5344CB8AC3E}">
        <p14:creationId xmlns:p14="http://schemas.microsoft.com/office/powerpoint/2010/main" val="3329458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D5B7-05E0-6039-B856-F467E2FFD6C3}"/>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72E5CE-E3E3-AF81-00A7-8A2ADA3B2DAF}"/>
              </a:ext>
            </a:extLst>
          </p:cNvPr>
          <p:cNvSpPr>
            <a:spLocks noGrp="1"/>
          </p:cNvSpPr>
          <p:nvPr>
            <p:ph type="sldNum" sz="quarter" idx="16"/>
          </p:nvPr>
        </p:nvSpPr>
        <p:spPr/>
        <p:txBody>
          <a:bodyPr/>
          <a:lstStyle/>
          <a:p>
            <a:fld id="{346097E4-2930-9D48-A5CE-AF00B0E70697}" type="slidenum">
              <a:rPr lang="en-US" smtClean="0"/>
              <a:t>23</a:t>
            </a:fld>
            <a:endParaRPr lang="en-US"/>
          </a:p>
        </p:txBody>
      </p:sp>
      <p:sp>
        <p:nvSpPr>
          <p:cNvPr id="4" name="Content Placeholder 1">
            <a:extLst>
              <a:ext uri="{FF2B5EF4-FFF2-40B4-BE49-F238E27FC236}">
                <a16:creationId xmlns:a16="http://schemas.microsoft.com/office/drawing/2014/main" id="{3E580605-B0F6-0CF1-768B-2793256809E9}"/>
              </a:ext>
            </a:extLst>
          </p:cNvPr>
          <p:cNvSpPr txBox="1">
            <a:spLocks/>
          </p:cNvSpPr>
          <p:nvPr/>
        </p:nvSpPr>
        <p:spPr>
          <a:xfrm>
            <a:off x="342900" y="974036"/>
            <a:ext cx="8450036" cy="50238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altLang="en-US" sz="1800" dirty="0"/>
              <a:t>If the source you’re citing includes page numbers, add that information to your citation.</a:t>
            </a:r>
          </a:p>
          <a:p>
            <a:pPr marL="342900" indent="-342900">
              <a:lnSpc>
                <a:spcPct val="150000"/>
              </a:lnSpc>
              <a:buFont typeface="Arial" panose="020B0604020202020204" pitchFamily="34" charset="0"/>
              <a:buChar char="•"/>
            </a:pPr>
            <a:r>
              <a:rPr lang="en-US" altLang="en-US" sz="1800" dirty="0"/>
              <a:t>For a parenthetical citation, the page number follows the year of publication, separated by a comma, and with a lowercase p and a period before the number (p.).</a:t>
            </a:r>
          </a:p>
          <a:p>
            <a:pPr marL="685800" lvl="1" indent="-342900">
              <a:lnSpc>
                <a:spcPct val="150000"/>
              </a:lnSpc>
              <a:buFont typeface="Courier New" panose="02070309020205020404" pitchFamily="49" charset="0"/>
              <a:buChar char="o"/>
            </a:pPr>
            <a:r>
              <a:rPr lang="en-US" altLang="en-US" sz="1800" b="1" u="sng" dirty="0">
                <a:solidFill>
                  <a:schemeClr val="accent3"/>
                </a:solidFill>
              </a:rPr>
              <a:t>Example:</a:t>
            </a:r>
            <a:r>
              <a:rPr lang="en-US" altLang="en-US" sz="1800" b="1" dirty="0">
                <a:solidFill>
                  <a:schemeClr val="accent3"/>
                </a:solidFill>
              </a:rPr>
              <a:t> </a:t>
            </a:r>
            <a:r>
              <a:rPr lang="en-US" altLang="en-US" sz="1800" dirty="0">
                <a:solidFill>
                  <a:schemeClr val="accent3"/>
                </a:solidFill>
              </a:rPr>
              <a:t>Research suggests that the Purdue OWL is a good resource for students (Atkins, 2018, p. 12).</a:t>
            </a:r>
          </a:p>
          <a:p>
            <a:pPr marL="285750" indent="-285750">
              <a:lnSpc>
                <a:spcPct val="150000"/>
              </a:lnSpc>
              <a:buFont typeface="Arial" panose="020B0604020202020204" pitchFamily="34" charset="0"/>
              <a:buChar char="•"/>
            </a:pPr>
            <a:r>
              <a:rPr lang="en-US" altLang="en-US" sz="1800" dirty="0"/>
              <a:t>For a narrative citation, the page number comes at the end of the sentence, once again preceded by a lowercase p and a period (p.).</a:t>
            </a:r>
          </a:p>
          <a:p>
            <a:pPr marL="685800" lvl="1" indent="-342900">
              <a:lnSpc>
                <a:spcPct val="150000"/>
              </a:lnSpc>
              <a:buFont typeface="Courier New" panose="02070309020205020404" pitchFamily="49" charset="0"/>
              <a:buChar char="o"/>
            </a:pPr>
            <a:r>
              <a:rPr lang="en-US" altLang="en-US" sz="1800" b="1" u="sng" dirty="0">
                <a:solidFill>
                  <a:schemeClr val="accent3"/>
                </a:solidFill>
              </a:rPr>
              <a:t>Example:</a:t>
            </a:r>
            <a:r>
              <a:rPr lang="en-US" altLang="en-US" sz="1800" b="1" dirty="0">
                <a:solidFill>
                  <a:schemeClr val="accent3"/>
                </a:solidFill>
              </a:rPr>
              <a:t> </a:t>
            </a:r>
            <a:r>
              <a:rPr lang="en-US" altLang="en-US" sz="1800" dirty="0">
                <a:solidFill>
                  <a:schemeClr val="accent3"/>
                </a:solidFill>
              </a:rPr>
              <a:t>Atkins (2018) suggests that the Purdue OWL is a good resource for students (p. 12).</a:t>
            </a:r>
            <a:endParaRPr lang="en-US" altLang="ja-JP" sz="1800" dirty="0">
              <a:solidFill>
                <a:schemeClr val="accent3"/>
              </a:solidFill>
              <a:ea typeface="MS Mincho" panose="02020609040205080304" pitchFamily="49" charset="-128"/>
            </a:endParaRPr>
          </a:p>
        </p:txBody>
      </p:sp>
      <p:sp>
        <p:nvSpPr>
          <p:cNvPr id="5" name="Title 2">
            <a:extLst>
              <a:ext uri="{FF2B5EF4-FFF2-40B4-BE49-F238E27FC236}">
                <a16:creationId xmlns:a16="http://schemas.microsoft.com/office/drawing/2014/main" id="{2E3FE7B4-861C-38FF-253E-D1791F7CA629}"/>
              </a:ext>
            </a:extLst>
          </p:cNvPr>
          <p:cNvSpPr>
            <a:spLocks noGrp="1"/>
          </p:cNvSpPr>
          <p:nvPr>
            <p:ph type="title"/>
          </p:nvPr>
        </p:nvSpPr>
        <p:spPr>
          <a:xfrm>
            <a:off x="351064" y="385004"/>
            <a:ext cx="8450036" cy="589032"/>
          </a:xfrm>
        </p:spPr>
        <p:txBody>
          <a:bodyPr>
            <a:normAutofit fontScale="90000"/>
          </a:bodyPr>
          <a:lstStyle/>
          <a:p>
            <a:r>
              <a:rPr lang="en-US" dirty="0"/>
              <a:t>In-text Citations: Page Numbers</a:t>
            </a:r>
          </a:p>
        </p:txBody>
      </p:sp>
    </p:spTree>
    <p:extLst>
      <p:ext uri="{BB962C8B-B14F-4D97-AF65-F5344CB8AC3E}">
        <p14:creationId xmlns:p14="http://schemas.microsoft.com/office/powerpoint/2010/main" val="72503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F5E8E-4206-9224-180F-1ECCC6C5838E}"/>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1071E7DA-5C16-1183-BC4E-098A7DA903AA}"/>
              </a:ext>
            </a:extLst>
          </p:cNvPr>
          <p:cNvSpPr>
            <a:spLocks noGrp="1"/>
          </p:cNvSpPr>
          <p:nvPr>
            <p:ph type="sldNum" sz="quarter" idx="16"/>
          </p:nvPr>
        </p:nvSpPr>
        <p:spPr/>
        <p:txBody>
          <a:bodyPr/>
          <a:lstStyle/>
          <a:p>
            <a:fld id="{346097E4-2930-9D48-A5CE-AF00B0E70697}" type="slidenum">
              <a:rPr lang="en-US" smtClean="0"/>
              <a:t>24</a:t>
            </a:fld>
            <a:endParaRPr lang="en-US"/>
          </a:p>
        </p:txBody>
      </p:sp>
      <p:sp>
        <p:nvSpPr>
          <p:cNvPr id="4" name="Content Placeholder 1">
            <a:extLst>
              <a:ext uri="{FF2B5EF4-FFF2-40B4-BE49-F238E27FC236}">
                <a16:creationId xmlns:a16="http://schemas.microsoft.com/office/drawing/2014/main" id="{FA862D9B-7759-811B-DAB5-3A8E40DF87C8}"/>
              </a:ext>
            </a:extLst>
          </p:cNvPr>
          <p:cNvSpPr txBox="1">
            <a:spLocks/>
          </p:cNvSpPr>
          <p:nvPr/>
        </p:nvSpPr>
        <p:spPr>
          <a:xfrm>
            <a:off x="342900" y="974036"/>
            <a:ext cx="8450036" cy="4758166"/>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altLang="en-US" sz="1800" b="1" dirty="0"/>
              <a:t>When quoting: </a:t>
            </a:r>
            <a:r>
              <a:rPr lang="en-US" altLang="en-US" sz="1800" dirty="0"/>
              <a:t>Introduce the quotation with a signal phrase</a:t>
            </a:r>
            <a:endParaRPr lang="en-US" altLang="ja-JP" sz="1800" dirty="0">
              <a:ea typeface="MS Mincho" panose="02020609040205080304" pitchFamily="49" charset="-128"/>
            </a:endParaRPr>
          </a:p>
          <a:p>
            <a:pPr marL="685800" lvl="1" indent="-342900">
              <a:lnSpc>
                <a:spcPct val="150000"/>
              </a:lnSpc>
              <a:buFont typeface="Arial" panose="020B0604020202020204" pitchFamily="34" charset="0"/>
              <a:buChar char="•"/>
            </a:pPr>
            <a:r>
              <a:rPr lang="en-US" altLang="ja-JP" sz="1800" dirty="0">
                <a:ea typeface="MS Mincho" panose="02020609040205080304" pitchFamily="49" charset="-128"/>
              </a:rPr>
              <a:t>If using the parenthetical citation, include the author, date of publication, and page number at the end of the quotation. </a:t>
            </a:r>
          </a:p>
          <a:p>
            <a:pPr marL="1028700" lvl="2" indent="-342900">
              <a:lnSpc>
                <a:spcPct val="150000"/>
              </a:lnSpc>
              <a:buFont typeface="Courier New" panose="02070309020205020404" pitchFamily="49" charset="0"/>
              <a:buChar char="o"/>
            </a:pPr>
            <a:r>
              <a:rPr lang="en-US" altLang="en-US" b="1" u="sng" dirty="0">
                <a:solidFill>
                  <a:schemeClr val="accent3"/>
                </a:solidFill>
              </a:rPr>
              <a:t>Example:</a:t>
            </a:r>
            <a:r>
              <a:rPr lang="en-US" altLang="en-US" b="1" dirty="0">
                <a:solidFill>
                  <a:schemeClr val="accent3"/>
                </a:solidFill>
              </a:rPr>
              <a:t> </a:t>
            </a:r>
            <a:r>
              <a:rPr lang="en-US" altLang="ja-JP" dirty="0">
                <a:solidFill>
                  <a:schemeClr val="accent3"/>
                </a:solidFill>
                <a:ea typeface="MS Mincho" panose="02020609040205080304" pitchFamily="49" charset="-128"/>
              </a:rPr>
              <a:t>As scientific knowledge advances, “the application of CRISPR technology to improve human health is being explored across public and private sectors”(Hong, 2018, p. 503). </a:t>
            </a:r>
            <a:endParaRPr lang="en-US" altLang="ja-JP" dirty="0">
              <a:ea typeface="MS Mincho" panose="02020609040205080304" pitchFamily="49" charset="-128"/>
            </a:endParaRPr>
          </a:p>
          <a:p>
            <a:pPr marL="685800" lvl="1" indent="-342900">
              <a:lnSpc>
                <a:spcPct val="150000"/>
              </a:lnSpc>
              <a:buFont typeface="Arial" panose="020B0604020202020204" pitchFamily="34" charset="0"/>
              <a:buChar char="•"/>
            </a:pPr>
            <a:r>
              <a:rPr lang="en-US" altLang="ja-JP" sz="1800" dirty="0">
                <a:ea typeface="MS Mincho" panose="02020609040205080304" pitchFamily="49" charset="-128"/>
              </a:rPr>
              <a:t>If using the narrative-style citation, include the author’s last name in the signal phrase, with the page number at the end of the quote.</a:t>
            </a:r>
            <a:endParaRPr lang="en-US" altLang="ja-JP" sz="1800" dirty="0">
              <a:solidFill>
                <a:schemeClr val="accent3"/>
              </a:solidFill>
              <a:ea typeface="MS Mincho" panose="02020609040205080304" pitchFamily="49" charset="-128"/>
            </a:endParaRPr>
          </a:p>
          <a:p>
            <a:pPr marL="1028700" lvl="2" indent="-342900">
              <a:lnSpc>
                <a:spcPct val="150000"/>
              </a:lnSpc>
              <a:buFont typeface="Courier New" panose="02070309020205020404" pitchFamily="49" charset="0"/>
              <a:buChar char="o"/>
            </a:pPr>
            <a:r>
              <a:rPr lang="en-US" altLang="en-US" b="1" u="sng" dirty="0">
                <a:solidFill>
                  <a:schemeClr val="accent3"/>
                </a:solidFill>
              </a:rPr>
              <a:t>Example:</a:t>
            </a:r>
            <a:r>
              <a:rPr lang="en-US" altLang="en-US" b="1" dirty="0">
                <a:solidFill>
                  <a:schemeClr val="accent3"/>
                </a:solidFill>
              </a:rPr>
              <a:t> </a:t>
            </a:r>
            <a:r>
              <a:rPr lang="en-US" altLang="ja-JP" dirty="0">
                <a:solidFill>
                  <a:schemeClr val="accent3"/>
                </a:solidFill>
                <a:ea typeface="MS Mincho" panose="02020609040205080304" pitchFamily="49" charset="-128"/>
              </a:rPr>
              <a:t>Hong (2018) stated that “the application of CRISPR technology to improve human health is being explored across public and private sectors” (p. 503).</a:t>
            </a:r>
          </a:p>
        </p:txBody>
      </p:sp>
      <p:sp>
        <p:nvSpPr>
          <p:cNvPr id="5" name="Title 2">
            <a:extLst>
              <a:ext uri="{FF2B5EF4-FFF2-40B4-BE49-F238E27FC236}">
                <a16:creationId xmlns:a16="http://schemas.microsoft.com/office/drawing/2014/main" id="{6A65A727-7EF2-55B0-BFDA-14B561CECE25}"/>
              </a:ext>
            </a:extLst>
          </p:cNvPr>
          <p:cNvSpPr>
            <a:spLocks noGrp="1"/>
          </p:cNvSpPr>
          <p:nvPr>
            <p:ph type="title"/>
          </p:nvPr>
        </p:nvSpPr>
        <p:spPr>
          <a:xfrm>
            <a:off x="351064" y="385004"/>
            <a:ext cx="8450036" cy="589032"/>
          </a:xfrm>
        </p:spPr>
        <p:txBody>
          <a:bodyPr>
            <a:normAutofit fontScale="90000"/>
          </a:bodyPr>
          <a:lstStyle/>
          <a:p>
            <a:r>
              <a:rPr lang="en-US" dirty="0"/>
              <a:t>In-text Citations: Quotations</a:t>
            </a:r>
          </a:p>
        </p:txBody>
      </p:sp>
    </p:spTree>
    <p:extLst>
      <p:ext uri="{BB962C8B-B14F-4D97-AF65-F5344CB8AC3E}">
        <p14:creationId xmlns:p14="http://schemas.microsoft.com/office/powerpoint/2010/main" val="147344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13FF-47C9-8606-1A73-478535350E35}"/>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14EE078-0522-99F1-0B69-907514FE1E33}"/>
              </a:ext>
            </a:extLst>
          </p:cNvPr>
          <p:cNvSpPr>
            <a:spLocks noGrp="1"/>
          </p:cNvSpPr>
          <p:nvPr>
            <p:ph type="sldNum" sz="quarter" idx="16"/>
          </p:nvPr>
        </p:nvSpPr>
        <p:spPr/>
        <p:txBody>
          <a:bodyPr/>
          <a:lstStyle/>
          <a:p>
            <a:fld id="{346097E4-2930-9D48-A5CE-AF00B0E70697}" type="slidenum">
              <a:rPr lang="en-US" smtClean="0"/>
              <a:t>25</a:t>
            </a:fld>
            <a:endParaRPr lang="en-US"/>
          </a:p>
        </p:txBody>
      </p:sp>
      <p:sp>
        <p:nvSpPr>
          <p:cNvPr id="4" name="Content Placeholder 1">
            <a:extLst>
              <a:ext uri="{FF2B5EF4-FFF2-40B4-BE49-F238E27FC236}">
                <a16:creationId xmlns:a16="http://schemas.microsoft.com/office/drawing/2014/main" id="{DB88C12B-0FDA-E877-5CA7-9F70A3B8DACC}"/>
              </a:ext>
            </a:extLst>
          </p:cNvPr>
          <p:cNvSpPr txBox="1">
            <a:spLocks/>
          </p:cNvSpPr>
          <p:nvPr/>
        </p:nvSpPr>
        <p:spPr>
          <a:xfrm>
            <a:off x="342900" y="974035"/>
            <a:ext cx="8450036" cy="5194289"/>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50000"/>
              </a:lnSpc>
            </a:pPr>
            <a:r>
              <a:rPr lang="en-US" altLang="en-US" sz="1800" dirty="0"/>
              <a:t>Follow the same guidelines for parenthetical and narrative citations when summarizing or paraphrasing a longer chunk of text. </a:t>
            </a:r>
          </a:p>
          <a:p>
            <a:pPr marL="685800" lvl="1" indent="-342900">
              <a:lnSpc>
                <a:spcPct val="150000"/>
              </a:lnSpc>
              <a:buFont typeface="Arial" panose="020B0604020202020204" pitchFamily="34" charset="0"/>
              <a:buChar char="•"/>
            </a:pPr>
            <a:r>
              <a:rPr lang="en-US" altLang="en-US" sz="1800" dirty="0"/>
              <a:t>Parenthetical citation: </a:t>
            </a:r>
          </a:p>
          <a:p>
            <a:pPr marL="1028700" lvl="2" indent="-342900">
              <a:lnSpc>
                <a:spcPct val="150000"/>
              </a:lnSpc>
              <a:buFont typeface="Courier New" panose="02070309020205020404" pitchFamily="49" charset="0"/>
              <a:buChar char="o"/>
            </a:pPr>
            <a:r>
              <a:rPr lang="en-US" altLang="en-US" b="1" u="sng" dirty="0">
                <a:solidFill>
                  <a:schemeClr val="accent3"/>
                </a:solidFill>
              </a:rPr>
              <a:t>Example:</a:t>
            </a:r>
            <a:r>
              <a:rPr lang="en-US" altLang="en-US" b="1" dirty="0">
                <a:solidFill>
                  <a:schemeClr val="accent3"/>
                </a:solidFill>
              </a:rPr>
              <a:t> </a:t>
            </a:r>
            <a:r>
              <a:rPr lang="en-US" altLang="en-US" dirty="0">
                <a:solidFill>
                  <a:schemeClr val="accent3"/>
                </a:solidFill>
              </a:rPr>
              <a:t>In one study that consisted of 467 young adults, it was found that social media use may not directly affect mental health; rather, it depends on </a:t>
            </a:r>
            <a:r>
              <a:rPr lang="en-US" altLang="en-US" i="1" dirty="0">
                <a:solidFill>
                  <a:schemeClr val="accent3"/>
                </a:solidFill>
              </a:rPr>
              <a:t>how</a:t>
            </a:r>
            <a:r>
              <a:rPr lang="en-US" altLang="en-US" dirty="0">
                <a:solidFill>
                  <a:schemeClr val="accent3"/>
                </a:solidFill>
              </a:rPr>
              <a:t> young adults use social media </a:t>
            </a:r>
            <a:r>
              <a:rPr lang="en-US" altLang="ja-JP" dirty="0">
                <a:solidFill>
                  <a:schemeClr val="accent3"/>
                </a:solidFill>
                <a:ea typeface="MS Mincho" panose="02020609040205080304" pitchFamily="49" charset="-128"/>
              </a:rPr>
              <a:t>(Berryman et al., 2018).</a:t>
            </a:r>
            <a:endParaRPr lang="en-US" altLang="ja-JP" dirty="0">
              <a:ea typeface="MS Mincho" panose="02020609040205080304" pitchFamily="49" charset="-128"/>
            </a:endParaRPr>
          </a:p>
          <a:p>
            <a:pPr marL="685800" lvl="1" indent="-342900">
              <a:lnSpc>
                <a:spcPct val="150000"/>
              </a:lnSpc>
              <a:buFont typeface="Arial" panose="020B0604020202020204" pitchFamily="34" charset="0"/>
              <a:buChar char="•"/>
            </a:pPr>
            <a:r>
              <a:rPr lang="en-US" altLang="en-US" sz="1800" dirty="0"/>
              <a:t>Narrative citation: </a:t>
            </a:r>
          </a:p>
          <a:p>
            <a:pPr marL="1143000" lvl="2" indent="-457200">
              <a:lnSpc>
                <a:spcPct val="150000"/>
              </a:lnSpc>
              <a:buFont typeface="Courier New" panose="02070309020205020404" pitchFamily="49" charset="0"/>
              <a:buChar char="o"/>
            </a:pPr>
            <a:r>
              <a:rPr lang="en-US" altLang="en-US" b="1" u="sng" dirty="0">
                <a:solidFill>
                  <a:schemeClr val="accent3"/>
                </a:solidFill>
              </a:rPr>
              <a:t>Example:</a:t>
            </a:r>
            <a:r>
              <a:rPr lang="en-US" altLang="en-US" b="1" dirty="0">
                <a:solidFill>
                  <a:schemeClr val="accent3"/>
                </a:solidFill>
              </a:rPr>
              <a:t> </a:t>
            </a:r>
            <a:r>
              <a:rPr lang="en-US" altLang="en-US" dirty="0">
                <a:solidFill>
                  <a:schemeClr val="accent3"/>
                </a:solidFill>
              </a:rPr>
              <a:t>Berryman, Ferguson, and </a:t>
            </a:r>
            <a:r>
              <a:rPr lang="en-US" altLang="en-US" dirty="0" err="1">
                <a:solidFill>
                  <a:schemeClr val="accent3"/>
                </a:solidFill>
              </a:rPr>
              <a:t>Negy</a:t>
            </a:r>
            <a:r>
              <a:rPr lang="en-US" altLang="en-US" dirty="0">
                <a:solidFill>
                  <a:schemeClr val="accent3"/>
                </a:solidFill>
              </a:rPr>
              <a:t> (2018) sampled 467 young adults about their social media use and mental health and found that social media use may not directly affect mental health; rather, it depends on </a:t>
            </a:r>
            <a:r>
              <a:rPr lang="en-US" altLang="en-US" i="1" dirty="0">
                <a:solidFill>
                  <a:schemeClr val="accent3"/>
                </a:solidFill>
              </a:rPr>
              <a:t>how</a:t>
            </a:r>
            <a:r>
              <a:rPr lang="en-US" altLang="en-US" dirty="0">
                <a:solidFill>
                  <a:schemeClr val="accent3"/>
                </a:solidFill>
              </a:rPr>
              <a:t> young adults use social media. </a:t>
            </a:r>
            <a:endParaRPr lang="en-US" altLang="ja-JP" dirty="0">
              <a:solidFill>
                <a:schemeClr val="accent3"/>
              </a:solidFill>
              <a:ea typeface="MS Mincho" panose="02020609040205080304" pitchFamily="49" charset="-128"/>
            </a:endParaRPr>
          </a:p>
        </p:txBody>
      </p:sp>
      <p:sp>
        <p:nvSpPr>
          <p:cNvPr id="5" name="Title 2">
            <a:extLst>
              <a:ext uri="{FF2B5EF4-FFF2-40B4-BE49-F238E27FC236}">
                <a16:creationId xmlns:a16="http://schemas.microsoft.com/office/drawing/2014/main" id="{A723B981-C713-0110-3CCE-3A5B1E0E99B5}"/>
              </a:ext>
            </a:extLst>
          </p:cNvPr>
          <p:cNvSpPr>
            <a:spLocks noGrp="1"/>
          </p:cNvSpPr>
          <p:nvPr>
            <p:ph type="title"/>
          </p:nvPr>
        </p:nvSpPr>
        <p:spPr>
          <a:xfrm>
            <a:off x="351064" y="385004"/>
            <a:ext cx="8450036" cy="589032"/>
          </a:xfrm>
        </p:spPr>
        <p:txBody>
          <a:bodyPr>
            <a:normAutofit fontScale="90000"/>
          </a:bodyPr>
          <a:lstStyle/>
          <a:p>
            <a:r>
              <a:rPr lang="en-US" dirty="0"/>
              <a:t>In-text Citations: Summary or Paraphrase </a:t>
            </a:r>
          </a:p>
        </p:txBody>
      </p:sp>
    </p:spTree>
    <p:extLst>
      <p:ext uri="{BB962C8B-B14F-4D97-AF65-F5344CB8AC3E}">
        <p14:creationId xmlns:p14="http://schemas.microsoft.com/office/powerpoint/2010/main" val="1251561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943B-E140-E05A-D35F-200876A644F7}"/>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6F9FB026-DA0E-7911-94E5-1FAA6A27A5C2}"/>
              </a:ext>
            </a:extLst>
          </p:cNvPr>
          <p:cNvSpPr>
            <a:spLocks noGrp="1"/>
          </p:cNvSpPr>
          <p:nvPr>
            <p:ph type="sldNum" sz="quarter" idx="16"/>
          </p:nvPr>
        </p:nvSpPr>
        <p:spPr/>
        <p:txBody>
          <a:bodyPr/>
          <a:lstStyle/>
          <a:p>
            <a:fld id="{346097E4-2930-9D48-A5CE-AF00B0E70697}" type="slidenum">
              <a:rPr lang="en-US" smtClean="0"/>
              <a:t>26</a:t>
            </a:fld>
            <a:endParaRPr lang="en-US"/>
          </a:p>
        </p:txBody>
      </p:sp>
      <p:sp>
        <p:nvSpPr>
          <p:cNvPr id="4" name="Content Placeholder 1">
            <a:extLst>
              <a:ext uri="{FF2B5EF4-FFF2-40B4-BE49-F238E27FC236}">
                <a16:creationId xmlns:a16="http://schemas.microsoft.com/office/drawing/2014/main" id="{B3D35506-3A39-3E27-3176-3B6B1B92343F}"/>
              </a:ext>
            </a:extLst>
          </p:cNvPr>
          <p:cNvSpPr txBox="1">
            <a:spLocks/>
          </p:cNvSpPr>
          <p:nvPr/>
        </p:nvSpPr>
        <p:spPr>
          <a:xfrm>
            <a:off x="342900" y="974036"/>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altLang="en-US" sz="1800" dirty="0">
                <a:cs typeface="Tahoma" panose="020B0604030504040204" pitchFamily="34" charset="0"/>
              </a:rPr>
              <a:t>Introduce quotations with signal phrases, e.g.:</a:t>
            </a:r>
          </a:p>
          <a:p>
            <a:pPr marL="685800" lvl="1" indent="-342900">
              <a:lnSpc>
                <a:spcPct val="150000"/>
              </a:lnSpc>
              <a:buFont typeface="Courier New" panose="02070309020205020404" pitchFamily="49" charset="0"/>
              <a:buChar char="o"/>
            </a:pPr>
            <a:r>
              <a:rPr lang="en-US" altLang="en-US" sz="1800" dirty="0">
                <a:solidFill>
                  <a:schemeClr val="accent3"/>
                </a:solidFill>
              </a:rPr>
              <a:t>According to Reynolds (2019), “____” (p. 3).</a:t>
            </a:r>
          </a:p>
          <a:p>
            <a:pPr marL="685800" lvl="1" indent="-342900">
              <a:lnSpc>
                <a:spcPct val="150000"/>
              </a:lnSpc>
              <a:buFont typeface="Courier New" panose="02070309020205020404" pitchFamily="49" charset="0"/>
              <a:buChar char="o"/>
            </a:pPr>
            <a:r>
              <a:rPr lang="en-US" altLang="en-US" sz="1800" dirty="0">
                <a:solidFill>
                  <a:schemeClr val="accent3"/>
                </a:solidFill>
              </a:rPr>
              <a:t>Reynolds (2019) argued that “____” (p. 3). </a:t>
            </a:r>
          </a:p>
          <a:p>
            <a:pPr marL="342900" indent="-342900">
              <a:lnSpc>
                <a:spcPct val="150000"/>
              </a:lnSpc>
              <a:buFont typeface="Arial" panose="020B0604020202020204" pitchFamily="34" charset="0"/>
              <a:buChar char="•"/>
            </a:pPr>
            <a:r>
              <a:rPr lang="en-US" altLang="en-US" sz="1800" dirty="0">
                <a:cs typeface="Tahoma" panose="020B0604030504040204" pitchFamily="34" charset="0"/>
              </a:rPr>
              <a:t>Use signal verbs such as:</a:t>
            </a:r>
          </a:p>
          <a:p>
            <a:pPr marL="685800" lvl="1" indent="-342900">
              <a:lnSpc>
                <a:spcPct val="150000"/>
              </a:lnSpc>
              <a:buFont typeface="Courier New" panose="02070309020205020404" pitchFamily="49" charset="0"/>
              <a:buChar char="o"/>
            </a:pPr>
            <a:r>
              <a:rPr lang="en-US" altLang="en-US" sz="1800" dirty="0">
                <a:solidFill>
                  <a:schemeClr val="accent3"/>
                </a:solidFill>
                <a:cs typeface="Tahoma" panose="020B0604030504040204" pitchFamily="34" charset="0"/>
              </a:rPr>
              <a:t>acknowledged, contended, maintained, responded, reported, argued, concluded, etc. </a:t>
            </a:r>
          </a:p>
          <a:p>
            <a:pPr marL="285750" indent="-285750">
              <a:lnSpc>
                <a:spcPct val="150000"/>
              </a:lnSpc>
              <a:buFont typeface="Arial" panose="020B0604020202020204" pitchFamily="34" charset="0"/>
              <a:buChar char="•"/>
            </a:pPr>
            <a:r>
              <a:rPr lang="en-US" altLang="en-US" sz="1800" dirty="0">
                <a:cs typeface="Tahoma" panose="020B0604030504040204" pitchFamily="34" charset="0"/>
              </a:rPr>
              <a:t>Use the past tense or the present perfect tense of verbs in signal phrases when they discuss past events. </a:t>
            </a:r>
          </a:p>
          <a:p>
            <a:pPr lvl="1"/>
            <a:endParaRPr lang="en-US" altLang="ja-JP" sz="1800" dirty="0">
              <a:solidFill>
                <a:schemeClr val="accent3"/>
              </a:solidFill>
              <a:ea typeface="MS Mincho" panose="02020609040205080304" pitchFamily="49" charset="-128"/>
            </a:endParaRPr>
          </a:p>
        </p:txBody>
      </p:sp>
      <p:sp>
        <p:nvSpPr>
          <p:cNvPr id="5" name="Title 2">
            <a:extLst>
              <a:ext uri="{FF2B5EF4-FFF2-40B4-BE49-F238E27FC236}">
                <a16:creationId xmlns:a16="http://schemas.microsoft.com/office/drawing/2014/main" id="{8BEB58AC-685A-F329-E544-173510ECB014}"/>
              </a:ext>
            </a:extLst>
          </p:cNvPr>
          <p:cNvSpPr>
            <a:spLocks noGrp="1"/>
          </p:cNvSpPr>
          <p:nvPr>
            <p:ph type="title"/>
          </p:nvPr>
        </p:nvSpPr>
        <p:spPr>
          <a:xfrm>
            <a:off x="351064" y="385004"/>
            <a:ext cx="8450036" cy="589032"/>
          </a:xfrm>
        </p:spPr>
        <p:txBody>
          <a:bodyPr>
            <a:normAutofit fontScale="90000"/>
          </a:bodyPr>
          <a:lstStyle/>
          <a:p>
            <a:r>
              <a:rPr lang="en-US" dirty="0"/>
              <a:t>In-text Citations: Signal Words</a:t>
            </a:r>
          </a:p>
        </p:txBody>
      </p:sp>
    </p:spTree>
    <p:extLst>
      <p:ext uri="{BB962C8B-B14F-4D97-AF65-F5344CB8AC3E}">
        <p14:creationId xmlns:p14="http://schemas.microsoft.com/office/powerpoint/2010/main" val="159719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E498-74E9-A233-BBAD-0F455D0553B5}"/>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26F02F2-C8EA-FC0A-B398-D8FF0482F0E8}"/>
              </a:ext>
            </a:extLst>
          </p:cNvPr>
          <p:cNvSpPr>
            <a:spLocks noGrp="1"/>
          </p:cNvSpPr>
          <p:nvPr>
            <p:ph type="sldNum" sz="quarter" idx="16"/>
          </p:nvPr>
        </p:nvSpPr>
        <p:spPr/>
        <p:txBody>
          <a:bodyPr/>
          <a:lstStyle/>
          <a:p>
            <a:fld id="{346097E4-2930-9D48-A5CE-AF00B0E70697}" type="slidenum">
              <a:rPr lang="en-US" smtClean="0"/>
              <a:t>27</a:t>
            </a:fld>
            <a:endParaRPr lang="en-US"/>
          </a:p>
        </p:txBody>
      </p:sp>
      <p:sp>
        <p:nvSpPr>
          <p:cNvPr id="4" name="Content Placeholder 1">
            <a:extLst>
              <a:ext uri="{FF2B5EF4-FFF2-40B4-BE49-F238E27FC236}">
                <a16:creationId xmlns:a16="http://schemas.microsoft.com/office/drawing/2014/main" id="{92EC8814-DC1F-58FF-BF13-C69C369A61A8}"/>
              </a:ext>
            </a:extLst>
          </p:cNvPr>
          <p:cNvSpPr txBox="1">
            <a:spLocks/>
          </p:cNvSpPr>
          <p:nvPr/>
        </p:nvSpPr>
        <p:spPr>
          <a:xfrm>
            <a:off x="351064" y="987177"/>
            <a:ext cx="8450036" cy="44547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50000"/>
              </a:lnSpc>
            </a:pPr>
            <a:r>
              <a:rPr lang="en-US" altLang="en-US" sz="1800" b="1" dirty="0">
                <a:cs typeface="Tahoma" panose="020B0604030504040204" pitchFamily="34" charset="0"/>
              </a:rPr>
              <a:t>When citing a work with two authors:</a:t>
            </a:r>
            <a:endParaRPr lang="en-US" altLang="en-US" sz="1800" dirty="0">
              <a:cs typeface="Tahoma" panose="020B0604030504040204" pitchFamily="34" charset="0"/>
            </a:endParaRPr>
          </a:p>
          <a:p>
            <a:pPr>
              <a:lnSpc>
                <a:spcPct val="150000"/>
              </a:lnSpc>
            </a:pPr>
            <a:r>
              <a:rPr lang="en-US" altLang="en-US" sz="1800" dirty="0">
                <a:cs typeface="Tahoma"/>
              </a:rPr>
              <a:t>In the narrative citation, use “and” in between the authors’ names.</a:t>
            </a:r>
            <a:endParaRPr lang="en-US" altLang="en-US" sz="1800" dirty="0">
              <a:cs typeface="Tahoma" panose="020B0604030504040204" pitchFamily="34" charset="0"/>
            </a:endParaRPr>
          </a:p>
          <a:p>
            <a:pPr marL="685800" lvl="1" indent="-342900">
              <a:lnSpc>
                <a:spcPct val="150000"/>
              </a:lnSpc>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ja-JP" sz="1800" dirty="0">
                <a:solidFill>
                  <a:schemeClr val="accent3"/>
                </a:solidFill>
                <a:ea typeface="MS Mincho" panose="02020609040205080304" pitchFamily="49" charset="-128"/>
              </a:rPr>
              <a:t>According to scientists Depietri </a:t>
            </a:r>
            <a:r>
              <a:rPr lang="en-US" altLang="ja-JP" sz="1800" b="1" dirty="0">
                <a:solidFill>
                  <a:schemeClr val="accent3"/>
                </a:solidFill>
                <a:ea typeface="MS Mincho" panose="02020609040205080304" pitchFamily="49" charset="-128"/>
              </a:rPr>
              <a:t>and </a:t>
            </a:r>
            <a:r>
              <a:rPr lang="en-US" altLang="ja-JP" sz="1800" dirty="0">
                <a:solidFill>
                  <a:schemeClr val="accent3"/>
                </a:solidFill>
                <a:ea typeface="MS Mincho" panose="02020609040205080304" pitchFamily="49" charset="-128"/>
              </a:rPr>
              <a:t>McPhearson (2018), “Understanding the occurrence and impacts of historical climatic hazards is critical to better interpret current hazard trends” (p. 96).</a:t>
            </a:r>
          </a:p>
          <a:p>
            <a:pPr>
              <a:lnSpc>
                <a:spcPct val="150000"/>
              </a:lnSpc>
            </a:pPr>
            <a:r>
              <a:rPr lang="en-US" altLang="en-US" sz="1800" dirty="0">
                <a:cs typeface="Tahoma"/>
              </a:rPr>
              <a:t>In the parenthetical citation, use “&amp;” between names.</a:t>
            </a:r>
            <a:endParaRPr lang="en-US" altLang="en-US" sz="1800" dirty="0">
              <a:cs typeface="Tahoma" panose="020B0604030504040204" pitchFamily="34" charset="0"/>
            </a:endParaRPr>
          </a:p>
          <a:p>
            <a:pPr marL="800100" lvl="1" indent="-457200">
              <a:lnSpc>
                <a:spcPct val="150000"/>
              </a:lnSpc>
              <a:buFont typeface="Courier New" panose="02070309020205020404" pitchFamily="49" charset="0"/>
              <a:buChar char="o"/>
            </a:pPr>
            <a:r>
              <a:rPr lang="en-US" altLang="en-US" sz="1800" b="1" dirty="0">
                <a:solidFill>
                  <a:schemeClr val="accent3"/>
                </a:solidFill>
                <a:ea typeface="MS Mincho" panose="02020609040205080304" pitchFamily="49" charset="-128"/>
              </a:rPr>
              <a:t>Example: </a:t>
            </a:r>
            <a:r>
              <a:rPr lang="en-US" altLang="en-US" sz="1800" dirty="0">
                <a:solidFill>
                  <a:schemeClr val="accent3"/>
                </a:solidFill>
                <a:ea typeface="MS Mincho" panose="02020609040205080304" pitchFamily="49" charset="-128"/>
              </a:rPr>
              <a:t>When examining potential climate threats, </a:t>
            </a:r>
            <a:r>
              <a:rPr lang="en-US" altLang="ja-JP" sz="1800" dirty="0">
                <a:solidFill>
                  <a:schemeClr val="accent3"/>
                </a:solidFill>
                <a:ea typeface="MS Mincho" panose="02020609040205080304" pitchFamily="49" charset="-128"/>
              </a:rPr>
              <a:t>“Understanding the occurrence and impacts of historical climatic hazards is critical to better interpret current hazard trends” (Depietri </a:t>
            </a:r>
            <a:r>
              <a:rPr lang="en-US" altLang="ja-JP" sz="1800" b="1" dirty="0">
                <a:solidFill>
                  <a:schemeClr val="accent3"/>
                </a:solidFill>
                <a:ea typeface="MS Mincho" panose="02020609040205080304" pitchFamily="49" charset="-128"/>
              </a:rPr>
              <a:t>&amp;</a:t>
            </a:r>
            <a:r>
              <a:rPr lang="en-US" altLang="ja-JP" sz="1800" dirty="0">
                <a:solidFill>
                  <a:schemeClr val="accent3"/>
                </a:solidFill>
                <a:ea typeface="MS Mincho" panose="02020609040205080304" pitchFamily="49" charset="-128"/>
              </a:rPr>
              <a:t> McPhearson, 2018, p. 96).</a:t>
            </a:r>
            <a:endParaRPr lang="en-US" altLang="en-US" sz="1800" dirty="0">
              <a:solidFill>
                <a:schemeClr val="accent3"/>
              </a:solidFill>
              <a:cs typeface="Tahoma" panose="020B0604030504040204" pitchFamily="34" charset="0"/>
            </a:endParaRPr>
          </a:p>
          <a:p>
            <a:pPr marL="685800" lvl="1" indent="-342900">
              <a:buFont typeface="Courier New" panose="02070309020205020404" pitchFamily="49" charset="0"/>
              <a:buChar char="o"/>
            </a:pPr>
            <a:endParaRPr lang="en-US" altLang="ja-JP" sz="1800" dirty="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dirty="0">
              <a:solidFill>
                <a:schemeClr val="accent3"/>
              </a:solidFill>
            </a:endParaRPr>
          </a:p>
        </p:txBody>
      </p:sp>
      <p:sp>
        <p:nvSpPr>
          <p:cNvPr id="5" name="Title 2">
            <a:extLst>
              <a:ext uri="{FF2B5EF4-FFF2-40B4-BE49-F238E27FC236}">
                <a16:creationId xmlns:a16="http://schemas.microsoft.com/office/drawing/2014/main" id="{4EEDDCC7-0025-CBBF-5114-E85A8B2D44CE}"/>
              </a:ext>
            </a:extLst>
          </p:cNvPr>
          <p:cNvSpPr>
            <a:spLocks noGrp="1"/>
          </p:cNvSpPr>
          <p:nvPr>
            <p:ph type="title"/>
          </p:nvPr>
        </p:nvSpPr>
        <p:spPr>
          <a:xfrm>
            <a:off x="351064" y="385004"/>
            <a:ext cx="8450036" cy="589032"/>
          </a:xfrm>
        </p:spPr>
        <p:txBody>
          <a:bodyPr>
            <a:normAutofit fontScale="90000"/>
          </a:bodyPr>
          <a:lstStyle/>
          <a:p>
            <a:r>
              <a:rPr lang="en-US" dirty="0"/>
              <a:t>In-text Citations: Works with Two Authors</a:t>
            </a:r>
          </a:p>
        </p:txBody>
      </p:sp>
    </p:spTree>
    <p:extLst>
      <p:ext uri="{BB962C8B-B14F-4D97-AF65-F5344CB8AC3E}">
        <p14:creationId xmlns:p14="http://schemas.microsoft.com/office/powerpoint/2010/main" val="113785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5D33-1DA5-14C1-03A7-55A68C08B705}"/>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60C5863-4E5D-D0B8-C712-F3DE4B9A1B83}"/>
              </a:ext>
            </a:extLst>
          </p:cNvPr>
          <p:cNvSpPr>
            <a:spLocks noGrp="1"/>
          </p:cNvSpPr>
          <p:nvPr>
            <p:ph type="sldNum" sz="quarter" idx="16"/>
          </p:nvPr>
        </p:nvSpPr>
        <p:spPr/>
        <p:txBody>
          <a:bodyPr/>
          <a:lstStyle/>
          <a:p>
            <a:fld id="{346097E4-2930-9D48-A5CE-AF00B0E70697}" type="slidenum">
              <a:rPr lang="en-US" smtClean="0"/>
              <a:t>28</a:t>
            </a:fld>
            <a:endParaRPr lang="en-US"/>
          </a:p>
        </p:txBody>
      </p:sp>
      <p:sp>
        <p:nvSpPr>
          <p:cNvPr id="4" name="Content Placeholder 1">
            <a:extLst>
              <a:ext uri="{FF2B5EF4-FFF2-40B4-BE49-F238E27FC236}">
                <a16:creationId xmlns:a16="http://schemas.microsoft.com/office/drawing/2014/main" id="{15EB0061-0AB3-2F41-464C-AF2D8C68E796}"/>
              </a:ext>
            </a:extLst>
          </p:cNvPr>
          <p:cNvSpPr txBox="1">
            <a:spLocks/>
          </p:cNvSpPr>
          <p:nvPr/>
        </p:nvSpPr>
        <p:spPr>
          <a:xfrm>
            <a:off x="351064" y="974036"/>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dirty="0">
                <a:cs typeface="Tahoma" panose="020B0604030504040204" pitchFamily="34" charset="0"/>
              </a:rPr>
              <a:t>When citing a work with three or more authors:</a:t>
            </a:r>
          </a:p>
          <a:p>
            <a:pPr marL="342900" indent="-342900">
              <a:lnSpc>
                <a:spcPct val="150000"/>
              </a:lnSpc>
              <a:buFont typeface="Courier New" panose="02070309020205020404" pitchFamily="49" charset="0"/>
              <a:buChar char="o"/>
            </a:pPr>
            <a:r>
              <a:rPr lang="en-US" altLang="en-US" sz="1800" dirty="0">
                <a:cs typeface="Tahoma" panose="020B0604030504040204" pitchFamily="34" charset="0"/>
              </a:rPr>
              <a:t>List the name of the first author + “et al.” in every citation</a:t>
            </a:r>
          </a:p>
          <a:p>
            <a:pPr marL="685800" lvl="1" indent="-342900">
              <a:lnSpc>
                <a:spcPct val="150000"/>
              </a:lnSpc>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ja-JP" sz="1800" dirty="0">
                <a:solidFill>
                  <a:schemeClr val="accent3"/>
                </a:solidFill>
                <a:ea typeface="MS Mincho" panose="02020609040205080304" pitchFamily="49" charset="-128"/>
              </a:rPr>
              <a:t>Lin et al. (2019) examined how weather conditions affect the popularity of the </a:t>
            </a:r>
            <a:r>
              <a:rPr lang="en-US" altLang="ja-JP" sz="1800" dirty="0" err="1">
                <a:solidFill>
                  <a:schemeClr val="accent3"/>
                </a:solidFill>
                <a:ea typeface="MS Mincho" panose="02020609040205080304" pitchFamily="49" charset="-128"/>
              </a:rPr>
              <a:t>bikesharing</a:t>
            </a:r>
            <a:r>
              <a:rPr lang="en-US" altLang="ja-JP" sz="1800" dirty="0">
                <a:solidFill>
                  <a:schemeClr val="accent3"/>
                </a:solidFill>
                <a:ea typeface="MS Mincho" panose="02020609040205080304" pitchFamily="49" charset="-128"/>
              </a:rPr>
              <a:t> program in Beijing.</a:t>
            </a:r>
          </a:p>
          <a:p>
            <a:pPr marL="685800" lvl="1" indent="-342900">
              <a:lnSpc>
                <a:spcPct val="150000"/>
              </a:lnSpc>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en-US" sz="1800" dirty="0">
                <a:solidFill>
                  <a:schemeClr val="accent3"/>
                </a:solidFill>
                <a:cs typeface="Arial" panose="020B0604020202020204" pitchFamily="34" charset="0"/>
              </a:rPr>
              <a:t>One study looked at how weather conditions affected the popularity of </a:t>
            </a:r>
            <a:r>
              <a:rPr lang="en-US" altLang="en-US" sz="1800" dirty="0" err="1">
                <a:solidFill>
                  <a:schemeClr val="accent3"/>
                </a:solidFill>
                <a:cs typeface="Arial" panose="020B0604020202020204" pitchFamily="34" charset="0"/>
              </a:rPr>
              <a:t>bikesharing</a:t>
            </a:r>
            <a:r>
              <a:rPr lang="en-US" altLang="en-US" sz="1800" dirty="0">
                <a:solidFill>
                  <a:schemeClr val="accent3"/>
                </a:solidFill>
                <a:cs typeface="Arial" panose="020B0604020202020204" pitchFamily="34" charset="0"/>
              </a:rPr>
              <a:t> programs, specifically the Beijing Public </a:t>
            </a:r>
            <a:r>
              <a:rPr lang="en-US" altLang="en-US" sz="1800" dirty="0" err="1">
                <a:solidFill>
                  <a:schemeClr val="accent3"/>
                </a:solidFill>
                <a:cs typeface="Arial" panose="020B0604020202020204" pitchFamily="34" charset="0"/>
              </a:rPr>
              <a:t>Bikesharing</a:t>
            </a:r>
            <a:r>
              <a:rPr lang="en-US" altLang="en-US" sz="1800" dirty="0">
                <a:solidFill>
                  <a:schemeClr val="accent3"/>
                </a:solidFill>
                <a:cs typeface="Arial" panose="020B0604020202020204" pitchFamily="34" charset="0"/>
              </a:rPr>
              <a:t> Program (Lin et al., 2019).</a:t>
            </a:r>
            <a:r>
              <a:rPr lang="en-US" altLang="ja-JP" sz="1800" dirty="0">
                <a:solidFill>
                  <a:schemeClr val="accent3"/>
                </a:solidFill>
                <a:ea typeface="MS Mincho" panose="02020609040205080304" pitchFamily="49" charset="-128"/>
              </a:rPr>
              <a:t> </a:t>
            </a:r>
          </a:p>
          <a:p>
            <a:pPr marL="685800" lvl="1" indent="-342900">
              <a:lnSpc>
                <a:spcPct val="150000"/>
              </a:lnSpc>
              <a:buFont typeface="Courier New" panose="02070309020205020404" pitchFamily="49" charset="0"/>
              <a:buChar char="o"/>
            </a:pPr>
            <a:endParaRPr lang="en-US" altLang="ja-JP" sz="1800" dirty="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dirty="0">
              <a:solidFill>
                <a:schemeClr val="accent3"/>
              </a:solidFill>
            </a:endParaRPr>
          </a:p>
        </p:txBody>
      </p:sp>
      <p:sp>
        <p:nvSpPr>
          <p:cNvPr id="5" name="Title 2">
            <a:extLst>
              <a:ext uri="{FF2B5EF4-FFF2-40B4-BE49-F238E27FC236}">
                <a16:creationId xmlns:a16="http://schemas.microsoft.com/office/drawing/2014/main" id="{90D38C9F-6D43-5EBF-7FD6-62CDCFD47DDA}"/>
              </a:ext>
            </a:extLst>
          </p:cNvPr>
          <p:cNvSpPr>
            <a:spLocks noGrp="1"/>
          </p:cNvSpPr>
          <p:nvPr>
            <p:ph type="title"/>
          </p:nvPr>
        </p:nvSpPr>
        <p:spPr>
          <a:xfrm>
            <a:off x="351064" y="385004"/>
            <a:ext cx="8450036" cy="589032"/>
          </a:xfrm>
        </p:spPr>
        <p:txBody>
          <a:bodyPr>
            <a:normAutofit fontScale="90000"/>
          </a:bodyPr>
          <a:lstStyle/>
          <a:p>
            <a:r>
              <a:rPr lang="en-US" dirty="0"/>
              <a:t>In-text Citations: Works with Three+ Authors</a:t>
            </a:r>
          </a:p>
        </p:txBody>
      </p:sp>
    </p:spTree>
    <p:extLst>
      <p:ext uri="{BB962C8B-B14F-4D97-AF65-F5344CB8AC3E}">
        <p14:creationId xmlns:p14="http://schemas.microsoft.com/office/powerpoint/2010/main" val="169978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0F208-BB43-8D00-B5B5-CB5C099BF862}"/>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F1D811CE-8248-43D6-BE2A-34F6AFDF9C49}"/>
              </a:ext>
            </a:extLst>
          </p:cNvPr>
          <p:cNvSpPr>
            <a:spLocks noGrp="1"/>
          </p:cNvSpPr>
          <p:nvPr>
            <p:ph type="sldNum" sz="quarter" idx="16"/>
          </p:nvPr>
        </p:nvSpPr>
        <p:spPr/>
        <p:txBody>
          <a:bodyPr/>
          <a:lstStyle/>
          <a:p>
            <a:fld id="{346097E4-2930-9D48-A5CE-AF00B0E70697}" type="slidenum">
              <a:rPr lang="en-US" smtClean="0"/>
              <a:t>29</a:t>
            </a:fld>
            <a:endParaRPr lang="en-US"/>
          </a:p>
        </p:txBody>
      </p:sp>
      <p:sp>
        <p:nvSpPr>
          <p:cNvPr id="4" name="Content Placeholder 1">
            <a:extLst>
              <a:ext uri="{FF2B5EF4-FFF2-40B4-BE49-F238E27FC236}">
                <a16:creationId xmlns:a16="http://schemas.microsoft.com/office/drawing/2014/main" id="{83D56856-43AA-707C-B0F8-9C991782EF28}"/>
              </a:ext>
            </a:extLst>
          </p:cNvPr>
          <p:cNvSpPr txBox="1">
            <a:spLocks/>
          </p:cNvSpPr>
          <p:nvPr/>
        </p:nvSpPr>
        <p:spPr>
          <a:xfrm>
            <a:off x="351064" y="974036"/>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50000"/>
              </a:lnSpc>
            </a:pPr>
            <a:r>
              <a:rPr lang="en-US" altLang="en-US" sz="1800" b="1" dirty="0">
                <a:cs typeface="Tahoma" panose="020B0604030504040204" pitchFamily="34" charset="0"/>
              </a:rPr>
              <a:t>When citing a work with an unknown author:</a:t>
            </a:r>
          </a:p>
          <a:p>
            <a:pPr>
              <a:lnSpc>
                <a:spcPct val="150000"/>
              </a:lnSpc>
              <a:buFont typeface="Arial" panose="020B0604020202020204" pitchFamily="34" charset="0"/>
              <a:buChar char="•"/>
            </a:pPr>
            <a:r>
              <a:rPr lang="en-US" altLang="en-US" sz="1800" dirty="0"/>
              <a:t> Use the source’</a:t>
            </a:r>
            <a:r>
              <a:rPr lang="en-US" altLang="ja-JP" sz="1800" dirty="0">
                <a:ea typeface="MS Mincho" panose="02020609040205080304" pitchFamily="49" charset="-128"/>
              </a:rPr>
              <a:t>s full title in the narrative citation.</a:t>
            </a:r>
          </a:p>
          <a:p>
            <a:pPr marL="293688" indent="-61913">
              <a:lnSpc>
                <a:spcPct val="150000"/>
              </a:lnSpc>
              <a:buFont typeface="Arial" panose="020B0604020202020204" pitchFamily="34" charset="0"/>
              <a:buChar char="•"/>
            </a:pPr>
            <a:r>
              <a:rPr lang="en-US" altLang="ja-JP" sz="1800" dirty="0">
                <a:ea typeface="MS Mincho" panose="02020609040205080304" pitchFamily="49" charset="-128"/>
              </a:rPr>
              <a:t> Cite the first word of the title followed by the year of publication in the parenthetical citation.</a:t>
            </a:r>
          </a:p>
          <a:p>
            <a:pPr marL="685800" lvl="1" indent="-342900">
              <a:lnSpc>
                <a:spcPct val="150000"/>
              </a:lnSpc>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ja-JP" sz="1800" dirty="0">
                <a:solidFill>
                  <a:schemeClr val="accent3"/>
                </a:solidFill>
                <a:ea typeface="MS Mincho" panose="02020609040205080304" pitchFamily="49" charset="-128"/>
              </a:rPr>
              <a:t>According to “Here’s How Gardening Benefits Your Health” (2018) </a:t>
            </a:r>
          </a:p>
          <a:p>
            <a:pPr marL="685800" lvl="1" indent="-342900">
              <a:lnSpc>
                <a:spcPct val="150000"/>
              </a:lnSpc>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ja-JP" sz="1800" dirty="0">
                <a:solidFill>
                  <a:schemeClr val="accent3"/>
                </a:solidFill>
                <a:ea typeface="MS Mincho" panose="02020609040205080304" pitchFamily="49" charset="-128"/>
              </a:rPr>
              <a:t>(“Here’s,” 2018) </a:t>
            </a:r>
            <a:endParaRPr lang="en-US" altLang="ja-JP" sz="1800" b="1" dirty="0">
              <a:solidFill>
                <a:schemeClr val="accent3"/>
              </a:solidFill>
              <a:ea typeface="MS Mincho" panose="02020609040205080304" pitchFamily="49" charset="-128"/>
            </a:endParaRPr>
          </a:p>
          <a:p>
            <a:pPr>
              <a:lnSpc>
                <a:spcPct val="150000"/>
              </a:lnSpc>
            </a:pPr>
            <a:r>
              <a:rPr lang="en-US" altLang="ja-JP" sz="1800" b="1" dirty="0">
                <a:ea typeface="MS Mincho" panose="02020609040205080304" pitchFamily="49" charset="-128"/>
              </a:rPr>
              <a:t>Titles:</a:t>
            </a:r>
          </a:p>
          <a:p>
            <a:pPr marL="285750" indent="-285750">
              <a:lnSpc>
                <a:spcPct val="150000"/>
              </a:lnSpc>
              <a:buFont typeface="Arial" panose="020B0604020202020204" pitchFamily="34" charset="0"/>
              <a:buChar char="•"/>
            </a:pPr>
            <a:r>
              <a:rPr lang="en-US" altLang="ja-JP" sz="1800" dirty="0">
                <a:ea typeface="MS Mincho" panose="02020609040205080304" pitchFamily="49" charset="-128"/>
              </a:rPr>
              <a:t>Articles and Chapters = “ ”</a:t>
            </a:r>
          </a:p>
          <a:p>
            <a:pPr marL="285750" indent="-285750">
              <a:lnSpc>
                <a:spcPct val="150000"/>
              </a:lnSpc>
              <a:buFont typeface="Arial" panose="020B0604020202020204" pitchFamily="34" charset="0"/>
              <a:buChar char="•"/>
            </a:pPr>
            <a:r>
              <a:rPr lang="en-US" altLang="ja-JP" sz="1800" dirty="0">
                <a:ea typeface="MS Mincho" panose="02020609040205080304" pitchFamily="49" charset="-128"/>
              </a:rPr>
              <a:t>Books and Reports = </a:t>
            </a:r>
            <a:r>
              <a:rPr lang="en-US" altLang="ja-JP" sz="1800" i="1" dirty="0">
                <a:ea typeface="MS Mincho" panose="02020609040205080304" pitchFamily="49" charset="-128"/>
              </a:rPr>
              <a:t>italicize </a:t>
            </a:r>
            <a:endParaRPr lang="en-US" altLang="ja-JP" sz="1800" dirty="0">
              <a:ea typeface="MS Mincho" panose="02020609040205080304" pitchFamily="49" charset="-128"/>
            </a:endParaRPr>
          </a:p>
          <a:p>
            <a:pPr marL="685800" lvl="1" indent="-342900">
              <a:buFont typeface="Courier New" panose="02070309020205020404" pitchFamily="49" charset="0"/>
              <a:buChar char="o"/>
            </a:pPr>
            <a:endParaRPr lang="en-US" altLang="ja-JP" sz="1800" dirty="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dirty="0">
              <a:solidFill>
                <a:schemeClr val="accent3"/>
              </a:solidFill>
            </a:endParaRPr>
          </a:p>
        </p:txBody>
      </p:sp>
      <p:sp>
        <p:nvSpPr>
          <p:cNvPr id="5" name="Title 2">
            <a:extLst>
              <a:ext uri="{FF2B5EF4-FFF2-40B4-BE49-F238E27FC236}">
                <a16:creationId xmlns:a16="http://schemas.microsoft.com/office/drawing/2014/main" id="{28AB7E5D-9562-551B-8127-A41E68FCDABD}"/>
              </a:ext>
            </a:extLst>
          </p:cNvPr>
          <p:cNvSpPr>
            <a:spLocks noGrp="1"/>
          </p:cNvSpPr>
          <p:nvPr>
            <p:ph type="title"/>
          </p:nvPr>
        </p:nvSpPr>
        <p:spPr>
          <a:xfrm>
            <a:off x="351064" y="385004"/>
            <a:ext cx="8450036" cy="589032"/>
          </a:xfrm>
        </p:spPr>
        <p:txBody>
          <a:bodyPr>
            <a:normAutofit fontScale="90000"/>
          </a:bodyPr>
          <a:lstStyle/>
          <a:p>
            <a:r>
              <a:rPr lang="en-US" dirty="0"/>
              <a:t>In-text Citations: Unknown Author</a:t>
            </a:r>
          </a:p>
        </p:txBody>
      </p:sp>
    </p:spTree>
    <p:extLst>
      <p:ext uri="{BB962C8B-B14F-4D97-AF65-F5344CB8AC3E}">
        <p14:creationId xmlns:p14="http://schemas.microsoft.com/office/powerpoint/2010/main" val="288126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8F33-F2A0-690C-0357-BF4F591AD864}"/>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44C8DA63-0E52-DCB9-349A-0997FC05A169}"/>
              </a:ext>
            </a:extLst>
          </p:cNvPr>
          <p:cNvSpPr>
            <a:spLocks noGrp="1"/>
          </p:cNvSpPr>
          <p:nvPr>
            <p:ph type="sldNum" sz="quarter" idx="16"/>
          </p:nvPr>
        </p:nvSpPr>
        <p:spPr/>
        <p:txBody>
          <a:bodyPr/>
          <a:lstStyle/>
          <a:p>
            <a:fld id="{346097E4-2930-9D48-A5CE-AF00B0E70697}" type="slidenum">
              <a:rPr lang="en-US" smtClean="0"/>
              <a:t>3</a:t>
            </a:fld>
            <a:endParaRPr lang="en-US"/>
          </a:p>
        </p:txBody>
      </p:sp>
      <p:sp>
        <p:nvSpPr>
          <p:cNvPr id="4" name="Content Placeholder 1">
            <a:extLst>
              <a:ext uri="{FF2B5EF4-FFF2-40B4-BE49-F238E27FC236}">
                <a16:creationId xmlns:a16="http://schemas.microsoft.com/office/drawing/2014/main" id="{6EE4F3F5-37F3-6E6C-D287-1BDBA9994423}"/>
              </a:ext>
            </a:extLst>
          </p:cNvPr>
          <p:cNvSpPr txBox="1">
            <a:spLocks/>
          </p:cNvSpPr>
          <p:nvPr/>
        </p:nvSpPr>
        <p:spPr>
          <a:xfrm>
            <a:off x="1371721" y="974036"/>
            <a:ext cx="7012862" cy="4454706"/>
          </a:xfrm>
          <a:prstGeom prst="rect">
            <a:avLst/>
          </a:prstGeom>
          <a:ln>
            <a:noFill/>
          </a:ln>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00000"/>
              </a:lnSpc>
            </a:pPr>
            <a:r>
              <a:rPr lang="en-US" sz="1800" b="1" dirty="0"/>
              <a:t>Use first-person pronouns when describing your own work</a:t>
            </a:r>
            <a:endParaRPr lang="en-US" sz="1800" dirty="0"/>
          </a:p>
          <a:p>
            <a:pPr marL="285750" indent="-285750">
              <a:lnSpc>
                <a:spcPct val="100000"/>
              </a:lnSpc>
              <a:buFont typeface="Arial" panose="020B0604020202020204" pitchFamily="34" charset="0"/>
              <a:buChar char="•"/>
            </a:pPr>
            <a:r>
              <a:rPr lang="en-US" sz="1800" dirty="0"/>
              <a:t>Example: </a:t>
            </a:r>
            <a:r>
              <a:rPr lang="en-US" sz="1800" i="1" dirty="0"/>
              <a:t>“We conducted an experiment…”</a:t>
            </a:r>
            <a:endParaRPr lang="en-US" sz="1800" dirty="0"/>
          </a:p>
          <a:p>
            <a:pPr marL="285750" indent="-285750">
              <a:lnSpc>
                <a:spcPct val="100000"/>
              </a:lnSpc>
              <a:buFont typeface="Arial" panose="020B0604020202020204" pitchFamily="34" charset="0"/>
              <a:buChar char="•"/>
            </a:pPr>
            <a:r>
              <a:rPr lang="en-US" sz="1800" dirty="0"/>
              <a:t>Clear, direct, avoids unnecessary wording.</a:t>
            </a:r>
          </a:p>
          <a:p>
            <a:pPr>
              <a:lnSpc>
                <a:spcPct val="100000"/>
              </a:lnSpc>
            </a:pPr>
            <a:r>
              <a:rPr lang="en-US" sz="1800" b="1" dirty="0"/>
              <a:t>Avoid referring to yourself in the third person</a:t>
            </a:r>
            <a:endParaRPr lang="en-US" sz="1800" dirty="0"/>
          </a:p>
          <a:p>
            <a:pPr marL="285750" indent="-285750">
              <a:lnSpc>
                <a:spcPct val="100000"/>
              </a:lnSpc>
              <a:buFont typeface="Arial" panose="020B0604020202020204" pitchFamily="34" charset="0"/>
              <a:buChar char="•"/>
            </a:pPr>
            <a:r>
              <a:rPr lang="en-US" sz="1800" dirty="0"/>
              <a:t>Example: </a:t>
            </a:r>
            <a:r>
              <a:rPr lang="en-US" sz="1800" i="1" dirty="0"/>
              <a:t>“The authors conducted an experiment…”</a:t>
            </a:r>
            <a:endParaRPr lang="en-US" sz="1800" dirty="0"/>
          </a:p>
          <a:p>
            <a:pPr marL="285750" indent="-285750">
              <a:lnSpc>
                <a:spcPct val="100000"/>
              </a:lnSpc>
              <a:buFont typeface="Arial" panose="020B0604020202020204" pitchFamily="34" charset="0"/>
              <a:buChar char="•"/>
            </a:pPr>
            <a:r>
              <a:rPr lang="en-US" sz="1800" dirty="0"/>
              <a:t>Can sound awkward and less transparent.</a:t>
            </a:r>
          </a:p>
          <a:p>
            <a:pPr>
              <a:lnSpc>
                <a:spcPct val="100000"/>
              </a:lnSpc>
            </a:pPr>
            <a:r>
              <a:rPr lang="en-US" sz="1800" b="1" dirty="0"/>
              <a:t>Why?</a:t>
            </a:r>
            <a:endParaRPr lang="en-US" sz="1800" dirty="0"/>
          </a:p>
          <a:p>
            <a:pPr>
              <a:lnSpc>
                <a:spcPct val="100000"/>
              </a:lnSpc>
            </a:pPr>
            <a:r>
              <a:rPr lang="en-US" sz="1800" dirty="0"/>
              <a:t>Promotes clarity and precision.</a:t>
            </a:r>
          </a:p>
          <a:p>
            <a:pPr>
              <a:lnSpc>
                <a:spcPct val="100000"/>
              </a:lnSpc>
            </a:pPr>
            <a:r>
              <a:rPr lang="en-US" sz="1800" dirty="0"/>
              <a:t>Helps readers easily identify who is responsible for the work.</a:t>
            </a:r>
          </a:p>
          <a:p>
            <a:pPr>
              <a:lnSpc>
                <a:spcPct val="100000"/>
              </a:lnSpc>
            </a:pPr>
            <a:r>
              <a:rPr lang="en-US" sz="1800" dirty="0"/>
              <a:t>Aligns with APA’s preference for straightforward, bias-free language.</a:t>
            </a:r>
          </a:p>
          <a:p>
            <a:pPr lvl="1">
              <a:lnSpc>
                <a:spcPct val="100000"/>
              </a:lnSpc>
            </a:pPr>
            <a:endParaRPr lang="en-US" sz="1800" dirty="0"/>
          </a:p>
          <a:p>
            <a:pPr>
              <a:lnSpc>
                <a:spcPct val="100000"/>
              </a:lnSpc>
            </a:pPr>
            <a:endParaRPr lang="en-US" sz="1800" dirty="0"/>
          </a:p>
        </p:txBody>
      </p:sp>
      <p:sp>
        <p:nvSpPr>
          <p:cNvPr id="5" name="Title 2">
            <a:extLst>
              <a:ext uri="{FF2B5EF4-FFF2-40B4-BE49-F238E27FC236}">
                <a16:creationId xmlns:a16="http://schemas.microsoft.com/office/drawing/2014/main" id="{EDE41541-29F9-5E9B-8683-4B77543D1FB2}"/>
              </a:ext>
            </a:extLst>
          </p:cNvPr>
          <p:cNvSpPr>
            <a:spLocks noGrp="1"/>
          </p:cNvSpPr>
          <p:nvPr>
            <p:ph type="title"/>
          </p:nvPr>
        </p:nvSpPr>
        <p:spPr>
          <a:xfrm>
            <a:off x="351064" y="385004"/>
            <a:ext cx="8450036" cy="589032"/>
          </a:xfrm>
        </p:spPr>
        <p:txBody>
          <a:bodyPr>
            <a:normAutofit fontScale="90000"/>
          </a:bodyPr>
          <a:lstStyle/>
          <a:p>
            <a:r>
              <a:rPr lang="en-US" dirty="0"/>
              <a:t>Point of View</a:t>
            </a:r>
          </a:p>
        </p:txBody>
      </p:sp>
      <p:pic>
        <p:nvPicPr>
          <p:cNvPr id="3" name="Graphic 2" descr="Checkbox Checked with solid fill">
            <a:extLst>
              <a:ext uri="{FF2B5EF4-FFF2-40B4-BE49-F238E27FC236}">
                <a16:creationId xmlns:a16="http://schemas.microsoft.com/office/drawing/2014/main" id="{1EACCC31-0BE8-A30D-F6DF-13EA6951E6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350" y="974036"/>
            <a:ext cx="914400" cy="914400"/>
          </a:xfrm>
          <a:prstGeom prst="rect">
            <a:avLst/>
          </a:prstGeom>
        </p:spPr>
      </p:pic>
      <p:pic>
        <p:nvPicPr>
          <p:cNvPr id="7" name="Graphic 6" descr="Close with solid fill">
            <a:extLst>
              <a:ext uri="{FF2B5EF4-FFF2-40B4-BE49-F238E27FC236}">
                <a16:creationId xmlns:a16="http://schemas.microsoft.com/office/drawing/2014/main" id="{0F63381C-F677-8029-943F-240C630D5B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124" y="2159212"/>
            <a:ext cx="627449" cy="636512"/>
          </a:xfrm>
          <a:prstGeom prst="rect">
            <a:avLst/>
          </a:prstGeom>
        </p:spPr>
      </p:pic>
      <p:pic>
        <p:nvPicPr>
          <p:cNvPr id="9" name="Graphic 8" descr="Lights On with solid fill">
            <a:extLst>
              <a:ext uri="{FF2B5EF4-FFF2-40B4-BE49-F238E27FC236}">
                <a16:creationId xmlns:a16="http://schemas.microsoft.com/office/drawing/2014/main" id="{EB41B9C8-A51D-2FF7-EC99-28AA9863BD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0648" y="3066500"/>
            <a:ext cx="914400" cy="914400"/>
          </a:xfrm>
          <a:prstGeom prst="rect">
            <a:avLst/>
          </a:prstGeom>
        </p:spPr>
      </p:pic>
    </p:spTree>
    <p:extLst>
      <p:ext uri="{BB962C8B-B14F-4D97-AF65-F5344CB8AC3E}">
        <p14:creationId xmlns:p14="http://schemas.microsoft.com/office/powerpoint/2010/main" val="404005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CFB2-88BC-806C-3E29-38BCE665CFF3}"/>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73454CA5-313C-BF54-A72B-A7B87CD5A844}"/>
              </a:ext>
            </a:extLst>
          </p:cNvPr>
          <p:cNvSpPr>
            <a:spLocks noGrp="1"/>
          </p:cNvSpPr>
          <p:nvPr>
            <p:ph type="sldNum" sz="quarter" idx="16"/>
          </p:nvPr>
        </p:nvSpPr>
        <p:spPr/>
        <p:txBody>
          <a:bodyPr/>
          <a:lstStyle/>
          <a:p>
            <a:fld id="{346097E4-2930-9D48-A5CE-AF00B0E70697}" type="slidenum">
              <a:rPr lang="en-US" smtClean="0"/>
              <a:t>30</a:t>
            </a:fld>
            <a:endParaRPr lang="en-US"/>
          </a:p>
        </p:txBody>
      </p:sp>
      <p:sp>
        <p:nvSpPr>
          <p:cNvPr id="4" name="Content Placeholder 1">
            <a:extLst>
              <a:ext uri="{FF2B5EF4-FFF2-40B4-BE49-F238E27FC236}">
                <a16:creationId xmlns:a16="http://schemas.microsoft.com/office/drawing/2014/main" id="{40306448-FF6E-9DE1-45EE-6EA16C6708B2}"/>
              </a:ext>
            </a:extLst>
          </p:cNvPr>
          <p:cNvSpPr txBox="1">
            <a:spLocks/>
          </p:cNvSpPr>
          <p:nvPr/>
        </p:nvSpPr>
        <p:spPr>
          <a:xfrm>
            <a:off x="351064" y="974036"/>
            <a:ext cx="8450036" cy="4525691"/>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dirty="0">
                <a:cs typeface="Tahoma" panose="020B0604030504040204" pitchFamily="34" charset="0"/>
              </a:rPr>
              <a:t>When citing a work a group author:</a:t>
            </a:r>
          </a:p>
          <a:p>
            <a:pPr marL="342900" indent="-342900">
              <a:buFont typeface="Arial" panose="020B0604020202020204" pitchFamily="34" charset="0"/>
              <a:buChar char="•"/>
            </a:pPr>
            <a:r>
              <a:rPr lang="en-US" altLang="en-US" sz="1800" dirty="0"/>
              <a:t>Mention the organization the first time you cite the source in either the narrative citation or the parenthetical citation.</a:t>
            </a:r>
            <a:endParaRPr lang="en-US" altLang="en-US" sz="1800" dirty="0">
              <a:cs typeface="Tahoma" panose="020B0604030504040204" pitchFamily="34" charset="0"/>
            </a:endParaRPr>
          </a:p>
          <a:p>
            <a:pPr marL="342900" indent="-342900">
              <a:buFont typeface="Arial" panose="020B0604020202020204" pitchFamily="34" charset="0"/>
              <a:buChar char="•"/>
            </a:pPr>
            <a:r>
              <a:rPr lang="en-US" altLang="en-US" sz="1800" dirty="0"/>
              <a:t>If you first mention the group in a </a:t>
            </a:r>
            <a:r>
              <a:rPr lang="en-US" altLang="en-US" sz="1800" b="1" dirty="0"/>
              <a:t>narrative citation</a:t>
            </a:r>
            <a:r>
              <a:rPr lang="en-US" altLang="en-US" sz="1800" dirty="0"/>
              <a:t>, list the abbreviation before the year of publication in parentheses, separated by a comma.</a:t>
            </a:r>
          </a:p>
          <a:p>
            <a:pPr marL="685800" lvl="1" indent="-342900">
              <a:buFont typeface="Arial" panose="020B0604020202020204" pitchFamily="34" charset="0"/>
              <a:buChar char="•"/>
            </a:pPr>
            <a:endParaRPr lang="en-US" altLang="ja-JP" sz="1800" b="1" dirty="0">
              <a:solidFill>
                <a:schemeClr val="accent3"/>
              </a:solidFill>
              <a:ea typeface="MS Mincho" panose="02020609040205080304" pitchFamily="49" charset="-128"/>
            </a:endParaRPr>
          </a:p>
          <a:p>
            <a:pPr marL="685800" lvl="1" indent="-342900">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en-US" sz="1800" dirty="0">
                <a:solidFill>
                  <a:schemeClr val="accent3"/>
                </a:solidFill>
              </a:rPr>
              <a:t>“The data collected by the Food and Drug Administration (FDA, 2019) confirmed…”</a:t>
            </a:r>
          </a:p>
          <a:p>
            <a:pPr lvl="1"/>
            <a:endParaRPr lang="en-US" altLang="en-US" sz="1800" dirty="0">
              <a:solidFill>
                <a:schemeClr val="accent3"/>
              </a:solidFill>
            </a:endParaRPr>
          </a:p>
          <a:p>
            <a:pPr marL="342900" indent="-342900">
              <a:buFont typeface="Arial" panose="020B0604020202020204" pitchFamily="34" charset="0"/>
              <a:buChar char="•"/>
            </a:pPr>
            <a:r>
              <a:rPr lang="en-US" altLang="en-US" sz="1800" dirty="0"/>
              <a:t>If you first mention the group in a </a:t>
            </a:r>
            <a:r>
              <a:rPr lang="en-US" altLang="en-US" sz="1800" b="1" dirty="0"/>
              <a:t>parenthetical citation</a:t>
            </a:r>
            <a:r>
              <a:rPr lang="en-US" altLang="en-US" sz="1800" dirty="0"/>
              <a:t>, list the abbreviation in square brackets, followed by a comma and the year of publication.</a:t>
            </a:r>
            <a:endParaRPr lang="en-US" altLang="en-US" sz="1800" dirty="0">
              <a:solidFill>
                <a:schemeClr val="accent3"/>
              </a:solidFill>
            </a:endParaRPr>
          </a:p>
          <a:p>
            <a:pPr marL="685800" lvl="1" indent="-342900">
              <a:lnSpc>
                <a:spcPct val="100000"/>
              </a:lnSpc>
              <a:buFont typeface="Courier New" panose="02070309020205020404" pitchFamily="49" charset="0"/>
              <a:buChar char="o"/>
            </a:pPr>
            <a:endParaRPr lang="en-US" altLang="ja-JP" sz="1800" b="1" dirty="0">
              <a:solidFill>
                <a:schemeClr val="accent3"/>
              </a:solidFill>
              <a:ea typeface="MS Mincho" panose="02020609040205080304" pitchFamily="49" charset="-128"/>
            </a:endParaRPr>
          </a:p>
          <a:p>
            <a:pPr marL="685800" lvl="1" indent="-342900">
              <a:lnSpc>
                <a:spcPct val="100000"/>
              </a:lnSpc>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en-US" sz="1800" dirty="0">
                <a:solidFill>
                  <a:schemeClr val="accent3"/>
                </a:solidFill>
                <a:cs typeface="Arial" panose="020B0604020202020204" pitchFamily="34" charset="0"/>
              </a:rPr>
              <a:t>(Food and Drug Administration [FDA], 2019).</a:t>
            </a:r>
            <a:r>
              <a:rPr lang="en-US" altLang="ja-JP" sz="1800" dirty="0">
                <a:solidFill>
                  <a:schemeClr val="accent3"/>
                </a:solidFill>
                <a:ea typeface="MS Mincho" panose="02020609040205080304" pitchFamily="49" charset="-128"/>
              </a:rPr>
              <a:t> </a:t>
            </a:r>
          </a:p>
          <a:p>
            <a:pPr marL="685800" lvl="1" indent="-342900">
              <a:buFont typeface="Courier New" panose="02070309020205020404" pitchFamily="49" charset="0"/>
              <a:buChar char="o"/>
            </a:pPr>
            <a:endParaRPr lang="en-US" altLang="ja-JP" sz="1800" dirty="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dirty="0">
              <a:solidFill>
                <a:schemeClr val="accent3"/>
              </a:solidFill>
            </a:endParaRPr>
          </a:p>
        </p:txBody>
      </p:sp>
      <p:sp>
        <p:nvSpPr>
          <p:cNvPr id="5" name="Title 2">
            <a:extLst>
              <a:ext uri="{FF2B5EF4-FFF2-40B4-BE49-F238E27FC236}">
                <a16:creationId xmlns:a16="http://schemas.microsoft.com/office/drawing/2014/main" id="{E071BC32-99B4-75E3-2C64-A03B7DA974F3}"/>
              </a:ext>
            </a:extLst>
          </p:cNvPr>
          <p:cNvSpPr>
            <a:spLocks noGrp="1"/>
          </p:cNvSpPr>
          <p:nvPr>
            <p:ph type="title"/>
          </p:nvPr>
        </p:nvSpPr>
        <p:spPr>
          <a:xfrm>
            <a:off x="351064" y="385004"/>
            <a:ext cx="8450036" cy="589032"/>
          </a:xfrm>
        </p:spPr>
        <p:txBody>
          <a:bodyPr>
            <a:normAutofit fontScale="90000"/>
          </a:bodyPr>
          <a:lstStyle/>
          <a:p>
            <a:r>
              <a:rPr lang="en-US" dirty="0"/>
              <a:t>In-text Citations: Group Authors</a:t>
            </a:r>
          </a:p>
        </p:txBody>
      </p:sp>
    </p:spTree>
    <p:extLst>
      <p:ext uri="{BB962C8B-B14F-4D97-AF65-F5344CB8AC3E}">
        <p14:creationId xmlns:p14="http://schemas.microsoft.com/office/powerpoint/2010/main" val="3229614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4637-6E5B-1B17-6241-C044EC018C5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5601325-4489-EFC6-A10B-7A42BC2A33B3}"/>
              </a:ext>
            </a:extLst>
          </p:cNvPr>
          <p:cNvSpPr>
            <a:spLocks noGrp="1"/>
          </p:cNvSpPr>
          <p:nvPr>
            <p:ph type="sldNum" sz="quarter" idx="16"/>
          </p:nvPr>
        </p:nvSpPr>
        <p:spPr/>
        <p:txBody>
          <a:bodyPr/>
          <a:lstStyle/>
          <a:p>
            <a:fld id="{346097E4-2930-9D48-A5CE-AF00B0E70697}" type="slidenum">
              <a:rPr lang="en-US" smtClean="0"/>
              <a:t>31</a:t>
            </a:fld>
            <a:endParaRPr lang="en-US"/>
          </a:p>
        </p:txBody>
      </p:sp>
      <p:sp>
        <p:nvSpPr>
          <p:cNvPr id="4" name="Content Placeholder 1">
            <a:extLst>
              <a:ext uri="{FF2B5EF4-FFF2-40B4-BE49-F238E27FC236}">
                <a16:creationId xmlns:a16="http://schemas.microsoft.com/office/drawing/2014/main" id="{C8C589D0-7D6A-439D-C71D-685425A4F7B5}"/>
              </a:ext>
            </a:extLst>
          </p:cNvPr>
          <p:cNvSpPr txBox="1">
            <a:spLocks/>
          </p:cNvSpPr>
          <p:nvPr/>
        </p:nvSpPr>
        <p:spPr>
          <a:xfrm>
            <a:off x="351064" y="1713184"/>
            <a:ext cx="8450036" cy="3431632"/>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dirty="0">
                <a:cs typeface="Tahoma"/>
              </a:rPr>
              <a:t>When citing authors with the same last names: </a:t>
            </a:r>
          </a:p>
          <a:p>
            <a:pPr marL="342900" indent="-342900">
              <a:buFont typeface="Arial" panose="020B0604020202020204" pitchFamily="34" charset="0"/>
              <a:buChar char="•"/>
            </a:pPr>
            <a:r>
              <a:rPr lang="en-US" altLang="en-US" sz="1800" dirty="0"/>
              <a:t>Use first initials with the last names.</a:t>
            </a:r>
          </a:p>
          <a:p>
            <a:pPr marL="685800" lvl="1" indent="-342900">
              <a:buFont typeface="Courier New" panose="02070309020205020404" pitchFamily="49" charset="0"/>
              <a:buChar char="o"/>
            </a:pPr>
            <a:r>
              <a:rPr lang="en-US" altLang="ja-JP" sz="1800" b="1" dirty="0">
                <a:solidFill>
                  <a:schemeClr val="accent3"/>
                </a:solidFill>
                <a:ea typeface="MS Mincho" panose="02020609040205080304" pitchFamily="49" charset="-128"/>
              </a:rPr>
              <a:t>Example: </a:t>
            </a:r>
            <a:r>
              <a:rPr lang="en-US" altLang="en-US" sz="1800" dirty="0">
                <a:solidFill>
                  <a:schemeClr val="accent3"/>
                </a:solidFill>
              </a:rPr>
              <a:t>(B. Davis, 2018; Y. Davis, 2020)</a:t>
            </a:r>
          </a:p>
          <a:p>
            <a:pPr lvl="1"/>
            <a:endParaRPr lang="en-US" altLang="en-US" sz="1800" dirty="0">
              <a:solidFill>
                <a:schemeClr val="accent3"/>
              </a:solidFill>
              <a:cs typeface="Tahoma" panose="020B0604030504040204" pitchFamily="34" charset="0"/>
            </a:endParaRPr>
          </a:p>
          <a:p>
            <a:pPr marL="342900" indent="-342900">
              <a:buFont typeface="Arial" panose="020B0604020202020204" pitchFamily="34" charset="0"/>
              <a:buChar char="•"/>
            </a:pPr>
            <a:r>
              <a:rPr lang="en-US" altLang="en-US" sz="1800" dirty="0"/>
              <a:t>When citing two or more works by the same author and published in the same year: </a:t>
            </a:r>
          </a:p>
          <a:p>
            <a:pPr marL="685800" lvl="1" indent="-342900">
              <a:buFont typeface="Courier New" panose="02070309020205020404" pitchFamily="49" charset="0"/>
              <a:buChar char="o"/>
            </a:pPr>
            <a:r>
              <a:rPr lang="en-US" altLang="en-US" sz="1800" dirty="0"/>
              <a:t>Use lower-case letters (a, b, c) after the year of publication to order the references.</a:t>
            </a:r>
          </a:p>
          <a:p>
            <a:pPr marL="685800" lvl="1" indent="-342900">
              <a:buFont typeface="Courier New" panose="02070309020205020404" pitchFamily="49" charset="0"/>
              <a:buChar char="o"/>
            </a:pPr>
            <a:r>
              <a:rPr lang="en-US" altLang="ja-JP" sz="1800" b="1" dirty="0">
                <a:solidFill>
                  <a:schemeClr val="accent3"/>
                </a:solidFill>
              </a:rPr>
              <a:t>Example: </a:t>
            </a:r>
            <a:r>
              <a:rPr lang="en-US" altLang="en-US" sz="1800" dirty="0">
                <a:solidFill>
                  <a:schemeClr val="accent3"/>
                </a:solidFill>
              </a:rPr>
              <a:t>“Chen’s (2018a) study of bird migration…”</a:t>
            </a:r>
          </a:p>
          <a:p>
            <a:pPr lvl="1"/>
            <a:endParaRPr lang="en-US" altLang="ja-JP" sz="1800" dirty="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dirty="0">
              <a:solidFill>
                <a:schemeClr val="accent3"/>
              </a:solidFill>
            </a:endParaRPr>
          </a:p>
        </p:txBody>
      </p:sp>
      <p:sp>
        <p:nvSpPr>
          <p:cNvPr id="5" name="Title 2">
            <a:extLst>
              <a:ext uri="{FF2B5EF4-FFF2-40B4-BE49-F238E27FC236}">
                <a16:creationId xmlns:a16="http://schemas.microsoft.com/office/drawing/2014/main" id="{638B370B-2889-EF82-1C3F-930F8CEA84B8}"/>
              </a:ext>
            </a:extLst>
          </p:cNvPr>
          <p:cNvSpPr>
            <a:spLocks noGrp="1"/>
          </p:cNvSpPr>
          <p:nvPr>
            <p:ph type="title"/>
          </p:nvPr>
        </p:nvSpPr>
        <p:spPr>
          <a:xfrm>
            <a:off x="351064" y="385004"/>
            <a:ext cx="8450036" cy="589032"/>
          </a:xfrm>
        </p:spPr>
        <p:txBody>
          <a:bodyPr>
            <a:normAutofit fontScale="90000"/>
          </a:bodyPr>
          <a:lstStyle/>
          <a:p>
            <a:r>
              <a:rPr lang="en-US" dirty="0"/>
              <a:t>In-text Citations: Same Last  Name / Author</a:t>
            </a:r>
          </a:p>
        </p:txBody>
      </p:sp>
    </p:spTree>
    <p:extLst>
      <p:ext uri="{BB962C8B-B14F-4D97-AF65-F5344CB8AC3E}">
        <p14:creationId xmlns:p14="http://schemas.microsoft.com/office/powerpoint/2010/main" val="306073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5CD5-1A2D-47C0-6506-616864DDBA00}"/>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13BA972-C6C8-E34C-B5BC-D6C4350538E7}"/>
              </a:ext>
            </a:extLst>
          </p:cNvPr>
          <p:cNvSpPr>
            <a:spLocks noGrp="1"/>
          </p:cNvSpPr>
          <p:nvPr>
            <p:ph type="sldNum" sz="quarter" idx="16"/>
          </p:nvPr>
        </p:nvSpPr>
        <p:spPr/>
        <p:txBody>
          <a:bodyPr/>
          <a:lstStyle/>
          <a:p>
            <a:fld id="{346097E4-2930-9D48-A5CE-AF00B0E70697}" type="slidenum">
              <a:rPr lang="en-US" smtClean="0"/>
              <a:t>32</a:t>
            </a:fld>
            <a:endParaRPr lang="en-US"/>
          </a:p>
        </p:txBody>
      </p:sp>
      <p:sp>
        <p:nvSpPr>
          <p:cNvPr id="4" name="Content Placeholder 1">
            <a:extLst>
              <a:ext uri="{FF2B5EF4-FFF2-40B4-BE49-F238E27FC236}">
                <a16:creationId xmlns:a16="http://schemas.microsoft.com/office/drawing/2014/main" id="{75A8DF60-9CA0-9546-03D9-B8AED3BAC7A3}"/>
              </a:ext>
            </a:extLst>
          </p:cNvPr>
          <p:cNvSpPr txBox="1">
            <a:spLocks/>
          </p:cNvSpPr>
          <p:nvPr/>
        </p:nvSpPr>
        <p:spPr>
          <a:xfrm>
            <a:off x="346982" y="974036"/>
            <a:ext cx="8450036" cy="503507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dirty="0">
                <a:latin typeface="Franklin Gothic Book"/>
                <a:cs typeface="Tahoma" panose="020B0604030504040204" pitchFamily="34" charset="0"/>
              </a:rPr>
              <a:t>When citing personal communication (interviews, letters, e-mails, etc.):</a:t>
            </a:r>
          </a:p>
          <a:p>
            <a:pPr>
              <a:buFont typeface="Arial" panose="020B0604020202020204" pitchFamily="34" charset="0"/>
              <a:buChar char="•"/>
            </a:pPr>
            <a:r>
              <a:rPr lang="en-US" altLang="en-US" sz="1800" dirty="0">
                <a:latin typeface="Franklin Gothic Book"/>
              </a:rPr>
              <a:t> Include the communicator’</a:t>
            </a:r>
            <a:r>
              <a:rPr lang="en-US" altLang="ja-JP" sz="1800" dirty="0">
                <a:latin typeface="Franklin Gothic Book"/>
                <a:ea typeface="MS Mincho" panose="02020609040205080304" pitchFamily="49" charset="-128"/>
              </a:rPr>
              <a:t>s name, the fact that it was personal communication, and the date of the communication. </a:t>
            </a:r>
          </a:p>
          <a:p>
            <a:endParaRPr lang="en-US" altLang="ja-JP" sz="1800" b="1" dirty="0">
              <a:latin typeface="Franklin Gothic Book"/>
              <a:ea typeface="MS Mincho" panose="02020609040205080304" pitchFamily="49" charset="-128"/>
            </a:endParaRPr>
          </a:p>
          <a:p>
            <a:r>
              <a:rPr lang="en-US" altLang="ja-JP" sz="1800" b="1" dirty="0">
                <a:latin typeface="Franklin Gothic Book"/>
                <a:ea typeface="MS Mincho" panose="02020609040205080304" pitchFamily="49" charset="-128"/>
              </a:rPr>
              <a:t>Narrative citation</a:t>
            </a:r>
          </a:p>
          <a:p>
            <a:pPr marL="342900" indent="-342900">
              <a:lnSpc>
                <a:spcPct val="120000"/>
              </a:lnSpc>
              <a:buFont typeface="Arial" panose="020B0604020202020204" pitchFamily="34" charset="0"/>
              <a:buChar char="•"/>
            </a:pPr>
            <a:r>
              <a:rPr lang="en-US" altLang="ja-JP" sz="1800" b="1" u="sng" dirty="0">
                <a:solidFill>
                  <a:schemeClr val="accent3"/>
                </a:solidFill>
                <a:latin typeface="Franklin Gothic Book"/>
                <a:ea typeface="MS Mincho" panose="02020609040205080304" pitchFamily="49" charset="-128"/>
              </a:rPr>
              <a:t>Example</a:t>
            </a:r>
            <a:r>
              <a:rPr lang="en-US" altLang="ja-JP" sz="1800" b="1" dirty="0">
                <a:solidFill>
                  <a:schemeClr val="accent3"/>
                </a:solidFill>
                <a:latin typeface="Franklin Gothic Book"/>
                <a:ea typeface="MS Mincho" panose="02020609040205080304" pitchFamily="49" charset="-128"/>
              </a:rPr>
              <a:t>: </a:t>
            </a:r>
            <a:r>
              <a:rPr lang="en-US" altLang="en-US" sz="1800" dirty="0">
                <a:solidFill>
                  <a:schemeClr val="accent3"/>
                </a:solidFill>
                <a:latin typeface="Franklin Gothic Book"/>
              </a:rPr>
              <a:t>B. E. Anderson (personal communication, January 8, 2020) also claimed that many of her students had difficulties with APA style.</a:t>
            </a:r>
            <a:endParaRPr lang="en-US" altLang="ja-JP" sz="1800" b="1" dirty="0">
              <a:solidFill>
                <a:schemeClr val="accent3"/>
              </a:solidFill>
              <a:latin typeface="Franklin Gothic Book"/>
              <a:ea typeface="MS Mincho" panose="02020609040205080304" pitchFamily="49" charset="-128"/>
            </a:endParaRPr>
          </a:p>
          <a:p>
            <a:r>
              <a:rPr lang="en-US" altLang="ja-JP" sz="1800" b="1" dirty="0">
                <a:latin typeface="Franklin Gothic Book"/>
                <a:ea typeface="MS Mincho" panose="02020609040205080304" pitchFamily="49" charset="-128"/>
              </a:rPr>
              <a:t>Parenthetical citation</a:t>
            </a:r>
            <a:endParaRPr lang="en-US" altLang="ja-JP" sz="1800" b="1" dirty="0">
              <a:solidFill>
                <a:schemeClr val="accent3"/>
              </a:solidFill>
              <a:latin typeface="Franklin Gothic Book"/>
              <a:ea typeface="MS Mincho" panose="02020609040205080304" pitchFamily="49" charset="-128"/>
            </a:endParaRPr>
          </a:p>
          <a:p>
            <a:pPr marL="342900" indent="-342900">
              <a:lnSpc>
                <a:spcPct val="120000"/>
              </a:lnSpc>
              <a:buFont typeface="Arial" panose="020B0604020202020204" pitchFamily="34" charset="0"/>
              <a:buChar char="•"/>
            </a:pPr>
            <a:r>
              <a:rPr lang="en-US" altLang="ja-JP" sz="1800" b="1" u="sng" dirty="0">
                <a:solidFill>
                  <a:schemeClr val="accent3"/>
                </a:solidFill>
                <a:latin typeface="Franklin Gothic Book"/>
                <a:ea typeface="MS Mincho" panose="02020609040205080304" pitchFamily="49" charset="-128"/>
              </a:rPr>
              <a:t>Example</a:t>
            </a:r>
            <a:r>
              <a:rPr lang="en-US" altLang="ja-JP" sz="1800" b="1" dirty="0">
                <a:solidFill>
                  <a:schemeClr val="accent3"/>
                </a:solidFill>
                <a:latin typeface="Franklin Gothic Book"/>
                <a:ea typeface="MS Mincho" panose="02020609040205080304" pitchFamily="49" charset="-128"/>
              </a:rPr>
              <a:t>: </a:t>
            </a:r>
            <a:r>
              <a:rPr lang="en-US" altLang="en-US" sz="1800" dirty="0">
                <a:solidFill>
                  <a:schemeClr val="accent3"/>
                </a:solidFill>
                <a:latin typeface="Franklin Gothic Book"/>
              </a:rPr>
              <a:t>One teacher mentioned that many of her students had difficulties with APA style (Anderson, personal communication, January 8, 2020).</a:t>
            </a:r>
          </a:p>
          <a:p>
            <a:pPr>
              <a:lnSpc>
                <a:spcPct val="120000"/>
              </a:lnSpc>
            </a:pPr>
            <a:endParaRPr lang="en-US" altLang="en-US" sz="1800" dirty="0">
              <a:latin typeface="Franklin Gothic Book"/>
            </a:endParaRPr>
          </a:p>
          <a:p>
            <a:r>
              <a:rPr lang="en-US" altLang="ja-JP" sz="1800" b="1" dirty="0">
                <a:latin typeface="Franklin Gothic Book"/>
                <a:ea typeface="MS Mincho" panose="02020609040205080304" pitchFamily="49" charset="-128"/>
              </a:rPr>
              <a:t>Note: </a:t>
            </a:r>
            <a:r>
              <a:rPr lang="en-US" altLang="ja-JP" sz="1800" dirty="0">
                <a:latin typeface="Franklin Gothic Book"/>
                <a:ea typeface="MS Mincho" panose="02020609040205080304" pitchFamily="49" charset="-128"/>
              </a:rPr>
              <a:t>Do not include personal communication in the reference list.</a:t>
            </a:r>
            <a:endParaRPr lang="en-US" altLang="ja-JP" sz="1800" dirty="0">
              <a:solidFill>
                <a:schemeClr val="accent3"/>
              </a:solidFill>
              <a:latin typeface="Franklin Gothic Book"/>
              <a:ea typeface="MS Mincho" panose="02020609040205080304" pitchFamily="49" charset="-128"/>
            </a:endParaRPr>
          </a:p>
          <a:p>
            <a:pPr marL="685800" lvl="1" indent="-342900">
              <a:buFont typeface="Courier New" panose="02070309020205020404" pitchFamily="49" charset="0"/>
              <a:buChar char="o"/>
            </a:pPr>
            <a:endParaRPr lang="en-US" altLang="en-US" sz="1800" dirty="0">
              <a:solidFill>
                <a:schemeClr val="accent3"/>
              </a:solidFill>
              <a:latin typeface="Franklin Gothic Book"/>
            </a:endParaRPr>
          </a:p>
        </p:txBody>
      </p:sp>
      <p:sp>
        <p:nvSpPr>
          <p:cNvPr id="5" name="Title 2">
            <a:extLst>
              <a:ext uri="{FF2B5EF4-FFF2-40B4-BE49-F238E27FC236}">
                <a16:creationId xmlns:a16="http://schemas.microsoft.com/office/drawing/2014/main" id="{CB496E32-6CC2-8D22-0538-8A40079045E7}"/>
              </a:ext>
            </a:extLst>
          </p:cNvPr>
          <p:cNvSpPr>
            <a:spLocks noGrp="1"/>
          </p:cNvSpPr>
          <p:nvPr>
            <p:ph type="title"/>
          </p:nvPr>
        </p:nvSpPr>
        <p:spPr>
          <a:xfrm>
            <a:off x="351064" y="385004"/>
            <a:ext cx="8450036" cy="589032"/>
          </a:xfrm>
        </p:spPr>
        <p:txBody>
          <a:bodyPr>
            <a:normAutofit fontScale="90000"/>
          </a:bodyPr>
          <a:lstStyle/>
          <a:p>
            <a:r>
              <a:rPr lang="en-US" dirty="0"/>
              <a:t>In-text Citations: Personal Communication</a:t>
            </a:r>
          </a:p>
        </p:txBody>
      </p:sp>
    </p:spTree>
    <p:extLst>
      <p:ext uri="{BB962C8B-B14F-4D97-AF65-F5344CB8AC3E}">
        <p14:creationId xmlns:p14="http://schemas.microsoft.com/office/powerpoint/2010/main" val="335862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C4AA6-C97D-A322-627C-B98D4D8FBC5B}"/>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BE58019-AF85-EB06-6C0F-B4283875F222}"/>
              </a:ext>
            </a:extLst>
          </p:cNvPr>
          <p:cNvSpPr>
            <a:spLocks noGrp="1"/>
          </p:cNvSpPr>
          <p:nvPr>
            <p:ph type="sldNum" sz="quarter" idx="16"/>
          </p:nvPr>
        </p:nvSpPr>
        <p:spPr/>
        <p:txBody>
          <a:bodyPr/>
          <a:lstStyle/>
          <a:p>
            <a:fld id="{346097E4-2930-9D48-A5CE-AF00B0E70697}" type="slidenum">
              <a:rPr lang="en-US" smtClean="0"/>
              <a:t>33</a:t>
            </a:fld>
            <a:endParaRPr lang="en-US"/>
          </a:p>
        </p:txBody>
      </p:sp>
      <p:sp>
        <p:nvSpPr>
          <p:cNvPr id="4" name="Content Placeholder 1">
            <a:extLst>
              <a:ext uri="{FF2B5EF4-FFF2-40B4-BE49-F238E27FC236}">
                <a16:creationId xmlns:a16="http://schemas.microsoft.com/office/drawing/2014/main" id="{823172A7-6ED8-6FC9-C88D-7FA89100929B}"/>
              </a:ext>
            </a:extLst>
          </p:cNvPr>
          <p:cNvSpPr txBox="1">
            <a:spLocks/>
          </p:cNvSpPr>
          <p:nvPr/>
        </p:nvSpPr>
        <p:spPr>
          <a:xfrm>
            <a:off x="351064" y="1404881"/>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dirty="0">
                <a:cs typeface="Tahoma" panose="020B0604030504040204" pitchFamily="34" charset="0"/>
              </a:rPr>
              <a:t>When citing a text with no page numbers (parenthetical citation), use any of the following four methods: </a:t>
            </a:r>
          </a:p>
          <a:p>
            <a:pPr marL="457200" indent="-457200">
              <a:buFont typeface="+mj-lt"/>
              <a:buAutoNum type="arabicPeriod"/>
            </a:pPr>
            <a:r>
              <a:rPr lang="en-US" altLang="en-US" sz="1800" dirty="0"/>
              <a:t>List the heading or section name</a:t>
            </a:r>
            <a:endParaRPr lang="en-US" altLang="en-US" sz="1800" dirty="0">
              <a:cs typeface="Tahoma" panose="020B0604030504040204" pitchFamily="34" charset="0"/>
            </a:endParaRPr>
          </a:p>
          <a:p>
            <a:pPr marL="685800" lvl="1" indent="-342900">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One scientist noted that “A cup full of kale can help your body out in a number of ways” (London, 2019, Health benefits of kale section). </a:t>
            </a:r>
          </a:p>
          <a:p>
            <a:pPr marL="457200" indent="-457200">
              <a:buFont typeface="+mj-lt"/>
              <a:buAutoNum type="arabicPeriod"/>
            </a:pPr>
            <a:r>
              <a:rPr lang="en-US" altLang="en-US" sz="1800" dirty="0"/>
              <a:t>List the abbreviated heading or section name in quotation marks (if the heading is too long)</a:t>
            </a:r>
            <a:endParaRPr lang="en-US" altLang="en-US" sz="1800" dirty="0">
              <a:cs typeface="Tahoma" panose="020B0604030504040204" pitchFamily="34" charset="0"/>
            </a:endParaRPr>
          </a:p>
          <a:p>
            <a:pPr marL="685800" lvl="1" indent="-330200">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One scientist noted that “A cup full of kale can help your body out in a number of ways” (London, 2019, “Health benefits” section). </a:t>
            </a:r>
          </a:p>
          <a:p>
            <a:pPr marL="457200" indent="-457200">
              <a:buFont typeface="+mj-lt"/>
              <a:buAutoNum type="arabicPeriod"/>
            </a:pPr>
            <a:r>
              <a:rPr lang="en-US" altLang="en-US" sz="1800" dirty="0"/>
              <a:t>List the the paragraph number</a:t>
            </a:r>
            <a:endParaRPr lang="en-US" altLang="en-US" sz="1800" dirty="0">
              <a:cs typeface="Tahoma" panose="020B0604030504040204" pitchFamily="34" charset="0"/>
            </a:endParaRPr>
          </a:p>
          <a:p>
            <a:pPr marL="685800" lvl="1" indent="-342900">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One scientist noted that “A cup full of kale can help your body out in a number of ways” (London, 2019, para. 2). </a:t>
            </a:r>
          </a:p>
          <a:p>
            <a:pPr marL="457200" indent="-457200">
              <a:buFont typeface="+mj-lt"/>
              <a:buAutoNum type="arabicPeriod"/>
            </a:pPr>
            <a:r>
              <a:rPr lang="en-US" altLang="en-US" sz="1800" dirty="0"/>
              <a:t>List the heading or section name and the paragraph number </a:t>
            </a:r>
          </a:p>
          <a:p>
            <a:pPr marL="742950" lvl="1" indent="-387350">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One scientist noted that “A cup full of kale can help your body out in a number of ways” (London, 2019, Health benefits of kale section, para. 2). </a:t>
            </a:r>
          </a:p>
        </p:txBody>
      </p:sp>
      <p:sp>
        <p:nvSpPr>
          <p:cNvPr id="5" name="Title 2">
            <a:extLst>
              <a:ext uri="{FF2B5EF4-FFF2-40B4-BE49-F238E27FC236}">
                <a16:creationId xmlns:a16="http://schemas.microsoft.com/office/drawing/2014/main" id="{70FC6019-07B5-81B9-1EBA-827215C1D5B0}"/>
              </a:ext>
            </a:extLst>
          </p:cNvPr>
          <p:cNvSpPr>
            <a:spLocks noGrp="1"/>
          </p:cNvSpPr>
          <p:nvPr>
            <p:ph type="title"/>
          </p:nvPr>
        </p:nvSpPr>
        <p:spPr>
          <a:xfrm>
            <a:off x="351064" y="385004"/>
            <a:ext cx="8450036" cy="589032"/>
          </a:xfrm>
        </p:spPr>
        <p:txBody>
          <a:bodyPr>
            <a:normAutofit fontScale="90000"/>
          </a:bodyPr>
          <a:lstStyle/>
          <a:p>
            <a:r>
              <a:rPr lang="en-US" dirty="0"/>
              <a:t>In-text Citations: No Page Numbers</a:t>
            </a:r>
          </a:p>
        </p:txBody>
      </p:sp>
    </p:spTree>
    <p:extLst>
      <p:ext uri="{BB962C8B-B14F-4D97-AF65-F5344CB8AC3E}">
        <p14:creationId xmlns:p14="http://schemas.microsoft.com/office/powerpoint/2010/main" val="4243573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7C58-57BC-C62B-40C6-33087FDD365A}"/>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42BB0447-EB92-E2B5-E70C-459AE274B9FF}"/>
              </a:ext>
            </a:extLst>
          </p:cNvPr>
          <p:cNvSpPr>
            <a:spLocks noGrp="1"/>
          </p:cNvSpPr>
          <p:nvPr>
            <p:ph type="sldNum" sz="quarter" idx="16"/>
          </p:nvPr>
        </p:nvSpPr>
        <p:spPr/>
        <p:txBody>
          <a:bodyPr/>
          <a:lstStyle/>
          <a:p>
            <a:fld id="{346097E4-2930-9D48-A5CE-AF00B0E70697}" type="slidenum">
              <a:rPr lang="en-US" smtClean="0"/>
              <a:t>34</a:t>
            </a:fld>
            <a:endParaRPr lang="en-US"/>
          </a:p>
        </p:txBody>
      </p:sp>
      <p:sp>
        <p:nvSpPr>
          <p:cNvPr id="4" name="Content Placeholder 1">
            <a:extLst>
              <a:ext uri="{FF2B5EF4-FFF2-40B4-BE49-F238E27FC236}">
                <a16:creationId xmlns:a16="http://schemas.microsoft.com/office/drawing/2014/main" id="{5455BB4B-73D8-3380-D000-3263A3ED184D}"/>
              </a:ext>
            </a:extLst>
          </p:cNvPr>
          <p:cNvSpPr txBox="1">
            <a:spLocks/>
          </p:cNvSpPr>
          <p:nvPr/>
        </p:nvSpPr>
        <p:spPr>
          <a:xfrm>
            <a:off x="342900" y="974036"/>
            <a:ext cx="8450036" cy="46859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00000"/>
              </a:lnSpc>
            </a:pPr>
            <a:r>
              <a:rPr lang="en-US" altLang="en-US" sz="1800" b="1" dirty="0">
                <a:cs typeface="Tahoma" panose="020B0604030504040204" pitchFamily="34" charset="0"/>
              </a:rPr>
              <a:t>When citing a text with no page numbers (narrative citation), use any of the following four methods: </a:t>
            </a:r>
          </a:p>
          <a:p>
            <a:pPr marL="457200" indent="-457200">
              <a:lnSpc>
                <a:spcPct val="100000"/>
              </a:lnSpc>
              <a:buFont typeface="+mj-lt"/>
              <a:buAutoNum type="arabicPeriod"/>
            </a:pPr>
            <a:r>
              <a:rPr lang="en-US" altLang="en-US" sz="1800" dirty="0"/>
              <a:t>List the heading or section name</a:t>
            </a:r>
            <a:endParaRPr lang="en-US" altLang="en-US" sz="1800" dirty="0">
              <a:cs typeface="Tahoma" panose="020B0604030504040204" pitchFamily="34" charset="0"/>
            </a:endParaRPr>
          </a:p>
          <a:p>
            <a:pPr marL="685800" lvl="1" indent="-342900">
              <a:lnSpc>
                <a:spcPct val="100000"/>
              </a:lnSpc>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Scientist Jaclyn London (2019, Health benefits of kale section) noted 	that “A cup full of kale can help your body out in a number of ways.”</a:t>
            </a:r>
          </a:p>
          <a:p>
            <a:pPr marL="457200" indent="-457200">
              <a:lnSpc>
                <a:spcPct val="100000"/>
              </a:lnSpc>
              <a:buFont typeface="+mj-lt"/>
              <a:buAutoNum type="arabicPeriod"/>
            </a:pPr>
            <a:r>
              <a:rPr lang="en-US" altLang="en-US" sz="1800" dirty="0"/>
              <a:t>List the abbreviated heading or section name in quotation marks (if the heading is too long)</a:t>
            </a:r>
            <a:endParaRPr lang="en-US" altLang="en-US" sz="1800" dirty="0">
              <a:cs typeface="Tahoma" panose="020B0604030504040204" pitchFamily="34" charset="0"/>
            </a:endParaRPr>
          </a:p>
          <a:p>
            <a:pPr marL="685800" lvl="1" indent="-342900">
              <a:lnSpc>
                <a:spcPct val="100000"/>
              </a:lnSpc>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Scientist Jaclyn London (2019, “Health benefits” section) noted that “A cup full of kale can help your body out in a number of ways.” </a:t>
            </a:r>
          </a:p>
          <a:p>
            <a:pPr marL="457200" indent="-457200">
              <a:lnSpc>
                <a:spcPct val="100000"/>
              </a:lnSpc>
              <a:buFont typeface="+mj-lt"/>
              <a:buAutoNum type="arabicPeriod"/>
            </a:pPr>
            <a:r>
              <a:rPr lang="en-US" altLang="en-US" sz="1800" dirty="0"/>
              <a:t>List the the paragraph number</a:t>
            </a:r>
            <a:endParaRPr lang="en-US" altLang="en-US" sz="1800" dirty="0">
              <a:cs typeface="Tahoma" panose="020B0604030504040204" pitchFamily="34" charset="0"/>
            </a:endParaRPr>
          </a:p>
          <a:p>
            <a:pPr marL="685800" lvl="1" indent="-330200">
              <a:lnSpc>
                <a:spcPct val="100000"/>
              </a:lnSpc>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Scientist Jaclyn London (2019, para. 2) noted that “A cup full of kale can help your body out in a number of ways.” </a:t>
            </a:r>
          </a:p>
          <a:p>
            <a:pPr marL="457200" indent="-457200">
              <a:lnSpc>
                <a:spcPct val="100000"/>
              </a:lnSpc>
              <a:buFont typeface="+mj-lt"/>
              <a:buAutoNum type="arabicPeriod"/>
            </a:pPr>
            <a:r>
              <a:rPr lang="en-US" altLang="en-US" sz="1800" dirty="0"/>
              <a:t>List the heading or section name and the paragraph number </a:t>
            </a:r>
          </a:p>
          <a:p>
            <a:pPr marL="742950" lvl="1" indent="-387350">
              <a:lnSpc>
                <a:spcPct val="100000"/>
              </a:lnSpc>
              <a:buFont typeface="Courier New" panose="02070309020205020404" pitchFamily="49" charset="0"/>
              <a:buChar char="o"/>
            </a:pPr>
            <a:r>
              <a:rPr lang="en-US" altLang="ja-JP" sz="1800" b="1" u="sng" dirty="0">
                <a:solidFill>
                  <a:schemeClr val="accent3"/>
                </a:solidFill>
                <a:ea typeface="MS Mincho" panose="02020609040205080304" pitchFamily="49" charset="-128"/>
              </a:rPr>
              <a:t>Example</a:t>
            </a:r>
            <a:r>
              <a:rPr lang="en-US" altLang="ja-JP" sz="1800" b="1" dirty="0">
                <a:solidFill>
                  <a:schemeClr val="accent3"/>
                </a:solidFill>
                <a:ea typeface="MS Mincho" panose="02020609040205080304" pitchFamily="49" charset="-128"/>
              </a:rPr>
              <a:t>: </a:t>
            </a:r>
            <a:r>
              <a:rPr lang="en-US" altLang="en-US" sz="1800" dirty="0">
                <a:solidFill>
                  <a:schemeClr val="accent3"/>
                </a:solidFill>
              </a:rPr>
              <a:t>Scientist Jaclyn London (2019, Health benefits of kale section, para. 2) noted that “A cup full of kale can help your body out in a number of ways.” </a:t>
            </a:r>
          </a:p>
        </p:txBody>
      </p:sp>
      <p:sp>
        <p:nvSpPr>
          <p:cNvPr id="5" name="Title 2">
            <a:extLst>
              <a:ext uri="{FF2B5EF4-FFF2-40B4-BE49-F238E27FC236}">
                <a16:creationId xmlns:a16="http://schemas.microsoft.com/office/drawing/2014/main" id="{6CCD38F1-DA2E-2CD5-A437-C7ABA5595188}"/>
              </a:ext>
            </a:extLst>
          </p:cNvPr>
          <p:cNvSpPr>
            <a:spLocks noGrp="1"/>
          </p:cNvSpPr>
          <p:nvPr>
            <p:ph type="title"/>
          </p:nvPr>
        </p:nvSpPr>
        <p:spPr>
          <a:xfrm>
            <a:off x="351064" y="385004"/>
            <a:ext cx="8450036" cy="589032"/>
          </a:xfrm>
        </p:spPr>
        <p:txBody>
          <a:bodyPr>
            <a:normAutofit fontScale="90000"/>
          </a:bodyPr>
          <a:lstStyle/>
          <a:p>
            <a:r>
              <a:rPr lang="en-US" dirty="0"/>
              <a:t>In-text Citations: No Page Numbers</a:t>
            </a:r>
          </a:p>
        </p:txBody>
      </p:sp>
    </p:spTree>
    <p:extLst>
      <p:ext uri="{BB962C8B-B14F-4D97-AF65-F5344CB8AC3E}">
        <p14:creationId xmlns:p14="http://schemas.microsoft.com/office/powerpoint/2010/main" val="3067913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A20E0AE-84B0-39D6-BC77-F630E1106B00}"/>
              </a:ext>
            </a:extLst>
          </p:cNvPr>
          <p:cNvSpPr>
            <a:spLocks noGrp="1"/>
          </p:cNvSpPr>
          <p:nvPr>
            <p:ph type="body" sz="quarter" idx="11"/>
          </p:nvPr>
        </p:nvSpPr>
        <p:spPr/>
        <p:txBody>
          <a:bodyPr vert="horz" lIns="91440" tIns="45720" rIns="91440" bIns="45720" rtlCol="0" anchor="t">
            <a:noAutofit/>
          </a:bodyPr>
          <a:lstStyle/>
          <a:p>
            <a:r>
              <a:rPr lang="en-US" altLang="en-US" sz="1800" b="1" dirty="0">
                <a:solidFill>
                  <a:schemeClr val="accent5">
                    <a:lumMod val="75000"/>
                  </a:schemeClr>
                </a:solidFill>
                <a:latin typeface="+mn-lt"/>
              </a:rPr>
              <a:t>APA uses a system of five heading levels </a:t>
            </a:r>
            <a:r>
              <a:rPr lang="en-US" altLang="en-US" sz="1800" i="1" dirty="0">
                <a:solidFill>
                  <a:schemeClr val="accent5">
                    <a:lumMod val="75000"/>
                  </a:schemeClr>
                </a:solidFill>
                <a:latin typeface="+mn-lt"/>
              </a:rPr>
              <a:t>(taken directly from the APA Publication Manual, 7</a:t>
            </a:r>
            <a:r>
              <a:rPr lang="en-US" altLang="en-US" sz="1800" i="1" baseline="30000" dirty="0">
                <a:solidFill>
                  <a:schemeClr val="accent5">
                    <a:lumMod val="75000"/>
                  </a:schemeClr>
                </a:solidFill>
                <a:latin typeface="+mn-lt"/>
              </a:rPr>
              <a:t>th</a:t>
            </a:r>
            <a:r>
              <a:rPr lang="en-US" altLang="en-US" sz="1800" i="1" dirty="0">
                <a:solidFill>
                  <a:schemeClr val="accent5">
                    <a:lumMod val="75000"/>
                  </a:schemeClr>
                </a:solidFill>
                <a:latin typeface="+mn-lt"/>
              </a:rPr>
              <a:t> edition):</a:t>
            </a:r>
          </a:p>
          <a:p>
            <a:endParaRPr lang="en-US" dirty="0"/>
          </a:p>
        </p:txBody>
      </p:sp>
      <p:sp>
        <p:nvSpPr>
          <p:cNvPr id="9" name="Title 8">
            <a:extLst>
              <a:ext uri="{FF2B5EF4-FFF2-40B4-BE49-F238E27FC236}">
                <a16:creationId xmlns:a16="http://schemas.microsoft.com/office/drawing/2014/main" id="{AAC97F15-AFC5-47EC-9031-052F1DA16D2A}"/>
              </a:ext>
            </a:extLst>
          </p:cNvPr>
          <p:cNvSpPr>
            <a:spLocks noGrp="1"/>
          </p:cNvSpPr>
          <p:nvPr>
            <p:ph type="title"/>
          </p:nvPr>
        </p:nvSpPr>
        <p:spPr/>
        <p:txBody>
          <a:bodyPr>
            <a:normAutofit fontScale="90000"/>
          </a:bodyPr>
          <a:lstStyle/>
          <a:p>
            <a:r>
              <a:rPr lang="en-US" dirty="0"/>
              <a:t>Headings</a:t>
            </a:r>
          </a:p>
        </p:txBody>
      </p:sp>
      <p:sp>
        <p:nvSpPr>
          <p:cNvPr id="8" name="Slide Number Placeholder 7">
            <a:extLst>
              <a:ext uri="{FF2B5EF4-FFF2-40B4-BE49-F238E27FC236}">
                <a16:creationId xmlns:a16="http://schemas.microsoft.com/office/drawing/2014/main" id="{611252A4-CE7A-BAA7-C507-C0577E63AB47}"/>
              </a:ext>
            </a:extLst>
          </p:cNvPr>
          <p:cNvSpPr>
            <a:spLocks noGrp="1"/>
          </p:cNvSpPr>
          <p:nvPr>
            <p:ph type="sldNum" sz="quarter" idx="12"/>
          </p:nvPr>
        </p:nvSpPr>
        <p:spPr/>
        <p:txBody>
          <a:bodyPr/>
          <a:lstStyle/>
          <a:p>
            <a:fld id="{346097E4-2930-9D48-A5CE-AF00B0E70697}" type="slidenum">
              <a:rPr lang="en-US" smtClean="0"/>
              <a:t>35</a:t>
            </a:fld>
            <a:endParaRPr lang="en-US"/>
          </a:p>
        </p:txBody>
      </p:sp>
      <p:graphicFrame>
        <p:nvGraphicFramePr>
          <p:cNvPr id="12" name="Table 11">
            <a:extLst>
              <a:ext uri="{FF2B5EF4-FFF2-40B4-BE49-F238E27FC236}">
                <a16:creationId xmlns:a16="http://schemas.microsoft.com/office/drawing/2014/main" id="{A7A1902F-0196-4495-AD6D-B2B1395F8B9B}"/>
              </a:ext>
            </a:extLst>
          </p:cNvPr>
          <p:cNvGraphicFramePr>
            <a:graphicFrameLocks noGrp="1"/>
          </p:cNvGraphicFramePr>
          <p:nvPr>
            <p:extLst>
              <p:ext uri="{D42A27DB-BD31-4B8C-83A1-F6EECF244321}">
                <p14:modId xmlns:p14="http://schemas.microsoft.com/office/powerpoint/2010/main" val="524312287"/>
              </p:ext>
            </p:extLst>
          </p:nvPr>
        </p:nvGraphicFramePr>
        <p:xfrm>
          <a:off x="486530" y="1772719"/>
          <a:ext cx="7912403" cy="4217446"/>
        </p:xfrm>
        <a:graphic>
          <a:graphicData uri="http://schemas.openxmlformats.org/drawingml/2006/table">
            <a:tbl>
              <a:tblPr firstRow="1" bandRow="1">
                <a:tableStyleId>{5C22544A-7EE6-4342-B048-85BDC9FD1C3A}</a:tableStyleId>
              </a:tblPr>
              <a:tblGrid>
                <a:gridCol w="1032304">
                  <a:extLst>
                    <a:ext uri="{9D8B030D-6E8A-4147-A177-3AD203B41FA5}">
                      <a16:colId xmlns:a16="http://schemas.microsoft.com/office/drawing/2014/main" val="1665689997"/>
                    </a:ext>
                  </a:extLst>
                </a:gridCol>
                <a:gridCol w="6880099">
                  <a:extLst>
                    <a:ext uri="{9D8B030D-6E8A-4147-A177-3AD203B41FA5}">
                      <a16:colId xmlns:a16="http://schemas.microsoft.com/office/drawing/2014/main" val="2532476178"/>
                    </a:ext>
                  </a:extLst>
                </a:gridCol>
              </a:tblGrid>
              <a:tr h="508523">
                <a:tc>
                  <a:txBody>
                    <a:bodyPr/>
                    <a:lstStyle/>
                    <a:p>
                      <a:endParaRPr lang="en-US" sz="1800" dirty="0"/>
                    </a:p>
                  </a:txBody>
                  <a:tcPr/>
                </a:tc>
                <a:tc>
                  <a:txBody>
                    <a:bodyPr/>
                    <a:lstStyle/>
                    <a:p>
                      <a:r>
                        <a:rPr lang="en-US" sz="1800" dirty="0"/>
                        <a:t>APA Headings</a:t>
                      </a:r>
                    </a:p>
                  </a:txBody>
                  <a:tcPr/>
                </a:tc>
                <a:extLst>
                  <a:ext uri="{0D108BD9-81ED-4DB2-BD59-A6C34878D82A}">
                    <a16:rowId xmlns:a16="http://schemas.microsoft.com/office/drawing/2014/main" val="3233131826"/>
                  </a:ext>
                </a:extLst>
              </a:tr>
              <a:tr h="508523">
                <a:tc>
                  <a:txBody>
                    <a:bodyPr/>
                    <a:lstStyle/>
                    <a:p>
                      <a:r>
                        <a:rPr lang="en-US" sz="1800" b="1" dirty="0"/>
                        <a:t>Level</a:t>
                      </a:r>
                    </a:p>
                  </a:txBody>
                  <a:tcPr/>
                </a:tc>
                <a:tc>
                  <a:txBody>
                    <a:bodyPr/>
                    <a:lstStyle/>
                    <a:p>
                      <a:r>
                        <a:rPr lang="en-US" sz="1800" b="1" dirty="0"/>
                        <a:t>Format</a:t>
                      </a:r>
                    </a:p>
                  </a:txBody>
                  <a:tcPr/>
                </a:tc>
                <a:extLst>
                  <a:ext uri="{0D108BD9-81ED-4DB2-BD59-A6C34878D82A}">
                    <a16:rowId xmlns:a16="http://schemas.microsoft.com/office/drawing/2014/main" val="4043016052"/>
                  </a:ext>
                </a:extLst>
              </a:tr>
              <a:tr h="549870">
                <a:tc>
                  <a:txBody>
                    <a:bodyPr/>
                    <a:lstStyle/>
                    <a:p>
                      <a:r>
                        <a:rPr lang="en-US" sz="1800" dirty="0"/>
                        <a:t>1</a:t>
                      </a:r>
                    </a:p>
                  </a:txBody>
                  <a:tcPr/>
                </a:tc>
                <a:tc>
                  <a:txBody>
                    <a:bodyPr/>
                    <a:lstStyle/>
                    <a:p>
                      <a:pPr algn="ctr"/>
                      <a:r>
                        <a:rPr lang="en-US" sz="1800" b="1" dirty="0">
                          <a:latin typeface="+mn-lt"/>
                          <a:cs typeface="Times New Roman" panose="02020603050405020304" pitchFamily="18" charset="0"/>
                        </a:rPr>
                        <a:t>Centered,</a:t>
                      </a:r>
                      <a:r>
                        <a:rPr lang="en-US" sz="1800" b="1" baseline="0" dirty="0">
                          <a:latin typeface="+mn-lt"/>
                          <a:cs typeface="Times New Roman" panose="02020603050405020304" pitchFamily="18" charset="0"/>
                        </a:rPr>
                        <a:t> Bold, Title Case Headings</a:t>
                      </a:r>
                      <a:endParaRPr lang="en-US" sz="1800" b="1" baseline="0" dirty="0">
                        <a:latin typeface="+mn-lt"/>
                        <a:cs typeface="Times New Roman"/>
                      </a:endParaRPr>
                    </a:p>
                    <a:p>
                      <a:pPr indent="457200" algn="l"/>
                      <a:r>
                        <a:rPr lang="en-US" sz="1800" b="0" baseline="0" dirty="0">
                          <a:latin typeface="+mn-lt"/>
                          <a:cs typeface="Times New Roman"/>
                        </a:rPr>
                        <a:t>Text begins a new paragraph.</a:t>
                      </a:r>
                    </a:p>
                  </a:txBody>
                  <a:tcPr/>
                </a:tc>
                <a:extLst>
                  <a:ext uri="{0D108BD9-81ED-4DB2-BD59-A6C34878D82A}">
                    <a16:rowId xmlns:a16="http://schemas.microsoft.com/office/drawing/2014/main" val="1617543380"/>
                  </a:ext>
                </a:extLst>
              </a:tr>
              <a:tr h="549870">
                <a:tc>
                  <a:txBody>
                    <a:bodyPr/>
                    <a:lstStyle/>
                    <a:p>
                      <a:r>
                        <a:rPr lang="en-US" sz="1800" dirty="0"/>
                        <a:t>2</a:t>
                      </a:r>
                    </a:p>
                  </a:txBody>
                  <a:tcPr/>
                </a:tc>
                <a:tc>
                  <a:txBody>
                    <a:bodyPr/>
                    <a:lstStyle/>
                    <a:p>
                      <a:r>
                        <a:rPr lang="en-US" sz="1800" b="1" dirty="0">
                          <a:latin typeface="+mn-lt"/>
                          <a:cs typeface="Times New Roman" panose="02020603050405020304" pitchFamily="18" charset="0"/>
                        </a:rPr>
                        <a:t>Flush Left, Bold,</a:t>
                      </a:r>
                      <a:r>
                        <a:rPr lang="en-US" sz="1800" b="1" baseline="0" dirty="0">
                          <a:latin typeface="+mn-lt"/>
                          <a:cs typeface="Times New Roman" panose="02020603050405020304" pitchFamily="18" charset="0"/>
                        </a:rPr>
                        <a:t> Title Case Heading</a:t>
                      </a:r>
                      <a:endParaRPr lang="en-US" sz="1800" b="1" baseline="0" dirty="0">
                        <a:latin typeface="+mn-lt"/>
                        <a:cs typeface="Times New Roman"/>
                      </a:endParaRPr>
                    </a:p>
                    <a:p>
                      <a:pPr indent="457200"/>
                      <a:r>
                        <a:rPr lang="en-US" sz="1800" b="0" baseline="0" dirty="0">
                          <a:latin typeface="+mn-lt"/>
                          <a:cs typeface="Times New Roman"/>
                        </a:rPr>
                        <a:t>Text begins as a new paragraph.</a:t>
                      </a:r>
                      <a:endParaRPr lang="en-US" sz="1800" b="0" dirty="0">
                        <a:latin typeface="+mn-lt"/>
                        <a:cs typeface="Times New Roman"/>
                      </a:endParaRPr>
                    </a:p>
                  </a:txBody>
                  <a:tcPr/>
                </a:tc>
                <a:extLst>
                  <a:ext uri="{0D108BD9-81ED-4DB2-BD59-A6C34878D82A}">
                    <a16:rowId xmlns:a16="http://schemas.microsoft.com/office/drawing/2014/main" val="1266817821"/>
                  </a:ext>
                </a:extLst>
              </a:tr>
              <a:tr h="549870">
                <a:tc>
                  <a:txBody>
                    <a:bodyPr/>
                    <a:lstStyle/>
                    <a:p>
                      <a:r>
                        <a:rPr lang="en-US" sz="1800" dirty="0"/>
                        <a:t>3</a:t>
                      </a:r>
                    </a:p>
                  </a:txBody>
                  <a:tcPr/>
                </a:tc>
                <a:tc>
                  <a:txBody>
                    <a:bodyPr/>
                    <a:lstStyle/>
                    <a:p>
                      <a:r>
                        <a:rPr lang="en-US" sz="1800" b="1" dirty="0">
                          <a:latin typeface="+mn-lt"/>
                          <a:cs typeface="Times New Roman" panose="02020603050405020304" pitchFamily="18" charset="0"/>
                        </a:rPr>
                        <a:t>Flush Left,</a:t>
                      </a:r>
                      <a:r>
                        <a:rPr lang="en-US" sz="1800" b="1" baseline="0" dirty="0">
                          <a:latin typeface="+mn-lt"/>
                          <a:cs typeface="Times New Roman" panose="02020603050405020304" pitchFamily="18" charset="0"/>
                        </a:rPr>
                        <a:t> </a:t>
                      </a:r>
                      <a:r>
                        <a:rPr lang="en-US" sz="1800" b="1" i="1" baseline="0" dirty="0">
                          <a:latin typeface="+mn-lt"/>
                          <a:cs typeface="Times New Roman" panose="02020603050405020304" pitchFamily="18" charset="0"/>
                        </a:rPr>
                        <a:t>Bold Italic, Title Case Heading</a:t>
                      </a:r>
                      <a:endParaRPr lang="en-US" sz="1800" b="1" i="1" baseline="0" dirty="0">
                        <a:latin typeface="+mn-lt"/>
                        <a:cs typeface="Times New Roman"/>
                      </a:endParaRPr>
                    </a:p>
                    <a:p>
                      <a:pPr indent="457200"/>
                      <a:r>
                        <a:rPr lang="en-US" sz="1800" b="0" i="0" baseline="0" dirty="0">
                          <a:latin typeface="+mn-lt"/>
                          <a:cs typeface="Times New Roman"/>
                        </a:rPr>
                        <a:t>Text begins as a new paragraph.</a:t>
                      </a:r>
                      <a:endParaRPr lang="en-US" sz="1800" b="0" i="0" dirty="0">
                        <a:latin typeface="+mn-lt"/>
                        <a:cs typeface="Times New Roman"/>
                      </a:endParaRPr>
                    </a:p>
                  </a:txBody>
                  <a:tcPr/>
                </a:tc>
                <a:extLst>
                  <a:ext uri="{0D108BD9-81ED-4DB2-BD59-A6C34878D82A}">
                    <a16:rowId xmlns:a16="http://schemas.microsoft.com/office/drawing/2014/main" val="2822138558"/>
                  </a:ext>
                </a:extLst>
              </a:tr>
              <a:tr h="549870">
                <a:tc>
                  <a:txBody>
                    <a:bodyPr/>
                    <a:lstStyle/>
                    <a:p>
                      <a:r>
                        <a:rPr lang="en-US" sz="1800" dirty="0"/>
                        <a:t>4</a:t>
                      </a:r>
                    </a:p>
                  </a:txBody>
                  <a:tcPr/>
                </a:tc>
                <a:tc>
                  <a:txBody>
                    <a:bodyPr/>
                    <a:lstStyle/>
                    <a:p>
                      <a:pPr marL="0" indent="231775">
                        <a:tabLst/>
                      </a:pPr>
                      <a:r>
                        <a:rPr lang="en-US" sz="1800" b="1" i="0" dirty="0">
                          <a:latin typeface="+mn-lt"/>
                          <a:cs typeface="Times New Roman"/>
                        </a:rPr>
                        <a:t>Indented,</a:t>
                      </a:r>
                      <a:r>
                        <a:rPr lang="en-US" sz="1800" b="1" i="0" baseline="0" dirty="0">
                          <a:latin typeface="+mn-lt"/>
                          <a:cs typeface="Times New Roman"/>
                        </a:rPr>
                        <a:t> Bold, Title Case Heading, Ending with a Period. </a:t>
                      </a:r>
                      <a:r>
                        <a:rPr lang="en-US" sz="1800" b="0" i="0" baseline="0" dirty="0">
                          <a:latin typeface="+mn-lt"/>
                          <a:cs typeface="Times New Roman"/>
                        </a:rPr>
                        <a:t>Text begins on the same line and continues as a regular paragraph.</a:t>
                      </a:r>
                      <a:endParaRPr lang="en-US" sz="1800">
                        <a:latin typeface="+mn-lt"/>
                        <a:cs typeface="Times New Roman"/>
                      </a:endParaRPr>
                    </a:p>
                  </a:txBody>
                  <a:tcPr/>
                </a:tc>
                <a:extLst>
                  <a:ext uri="{0D108BD9-81ED-4DB2-BD59-A6C34878D82A}">
                    <a16:rowId xmlns:a16="http://schemas.microsoft.com/office/drawing/2014/main" val="2958797113"/>
                  </a:ext>
                </a:extLst>
              </a:tr>
              <a:tr h="549870">
                <a:tc>
                  <a:txBody>
                    <a:bodyPr/>
                    <a:lstStyle/>
                    <a:p>
                      <a:r>
                        <a:rPr lang="en-US" sz="1800" dirty="0"/>
                        <a:t>5</a:t>
                      </a:r>
                    </a:p>
                  </a:txBody>
                  <a:tcPr/>
                </a:tc>
                <a:tc>
                  <a:txBody>
                    <a:bodyPr/>
                    <a:lstStyle/>
                    <a:p>
                      <a:pPr marL="0" indent="231775">
                        <a:tabLst/>
                      </a:pPr>
                      <a:r>
                        <a:rPr lang="en-US" sz="1800" baseline="0" dirty="0">
                          <a:latin typeface="+mn-lt"/>
                          <a:cs typeface="Times New Roman"/>
                        </a:rPr>
                        <a:t> </a:t>
                      </a:r>
                      <a:r>
                        <a:rPr lang="en-US" sz="1800" b="1" i="1" baseline="0" dirty="0">
                          <a:latin typeface="+mn-lt"/>
                          <a:cs typeface="Times New Roman"/>
                        </a:rPr>
                        <a:t>Indented, Bold Italic, Title Case Heading, Ending with a Period. </a:t>
                      </a:r>
                      <a:r>
                        <a:rPr lang="en-US" sz="1800" b="0" i="0" baseline="0" dirty="0">
                          <a:latin typeface="+mn-lt"/>
                          <a:cs typeface="Times New Roman"/>
                        </a:rPr>
                        <a:t>Text begins on the same line and continues as a regular paragraph.</a:t>
                      </a:r>
                      <a:endParaRPr lang="en-US" sz="1800">
                        <a:latin typeface="+mn-lt"/>
                        <a:cs typeface="Times New Roman"/>
                      </a:endParaRPr>
                    </a:p>
                  </a:txBody>
                  <a:tcPr/>
                </a:tc>
                <a:extLst>
                  <a:ext uri="{0D108BD9-81ED-4DB2-BD59-A6C34878D82A}">
                    <a16:rowId xmlns:a16="http://schemas.microsoft.com/office/drawing/2014/main" val="2825830921"/>
                  </a:ext>
                </a:extLst>
              </a:tr>
            </a:tbl>
          </a:graphicData>
        </a:graphic>
      </p:graphicFrame>
    </p:spTree>
    <p:extLst>
      <p:ext uri="{BB962C8B-B14F-4D97-AF65-F5344CB8AC3E}">
        <p14:creationId xmlns:p14="http://schemas.microsoft.com/office/powerpoint/2010/main" val="4240321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74AB70-8325-1290-6ABC-0A8080C616E6}"/>
              </a:ext>
            </a:extLst>
          </p:cNvPr>
          <p:cNvSpPr>
            <a:spLocks noGrp="1"/>
          </p:cNvSpPr>
          <p:nvPr>
            <p:ph type="body" sz="quarter" idx="11"/>
          </p:nvPr>
        </p:nvSpPr>
        <p:spPr/>
        <p:txBody>
          <a:bodyPr vert="horz" lIns="91440" tIns="45720" rIns="91440" bIns="45720" rtlCol="0" anchor="t">
            <a:noAutofit/>
          </a:bodyPr>
          <a:lstStyle/>
          <a:p>
            <a:r>
              <a:rPr lang="en-US" altLang="en-US" sz="1800" dirty="0">
                <a:solidFill>
                  <a:schemeClr val="accent5">
                    <a:lumMod val="75000"/>
                  </a:schemeClr>
                </a:solidFill>
                <a:latin typeface="+mn-lt"/>
                <a:cs typeface="Arial"/>
              </a:rPr>
              <a:t>Here is an example of the five-level heading system:</a:t>
            </a:r>
          </a:p>
          <a:p>
            <a:endParaRPr lang="en-US" dirty="0"/>
          </a:p>
        </p:txBody>
      </p:sp>
      <p:sp>
        <p:nvSpPr>
          <p:cNvPr id="4" name="Title 3">
            <a:extLst>
              <a:ext uri="{FF2B5EF4-FFF2-40B4-BE49-F238E27FC236}">
                <a16:creationId xmlns:a16="http://schemas.microsoft.com/office/drawing/2014/main" id="{35DBDD7E-C361-BC66-38CD-934217D950CC}"/>
              </a:ext>
            </a:extLst>
          </p:cNvPr>
          <p:cNvSpPr>
            <a:spLocks noGrp="1"/>
          </p:cNvSpPr>
          <p:nvPr>
            <p:ph type="title"/>
          </p:nvPr>
        </p:nvSpPr>
        <p:spPr/>
        <p:txBody>
          <a:bodyPr>
            <a:normAutofit fontScale="90000"/>
          </a:bodyPr>
          <a:lstStyle/>
          <a:p>
            <a:r>
              <a:rPr lang="en-US" dirty="0"/>
              <a:t>Headings</a:t>
            </a:r>
          </a:p>
        </p:txBody>
      </p:sp>
      <p:sp>
        <p:nvSpPr>
          <p:cNvPr id="5" name="Slide Number Placeholder 4">
            <a:extLst>
              <a:ext uri="{FF2B5EF4-FFF2-40B4-BE49-F238E27FC236}">
                <a16:creationId xmlns:a16="http://schemas.microsoft.com/office/drawing/2014/main" id="{1F9E8249-6C9A-A27F-2F2F-6A1395F000FD}"/>
              </a:ext>
            </a:extLst>
          </p:cNvPr>
          <p:cNvSpPr>
            <a:spLocks noGrp="1"/>
          </p:cNvSpPr>
          <p:nvPr>
            <p:ph type="sldNum" sz="quarter" idx="12"/>
          </p:nvPr>
        </p:nvSpPr>
        <p:spPr/>
        <p:txBody>
          <a:bodyPr/>
          <a:lstStyle/>
          <a:p>
            <a:fld id="{346097E4-2930-9D48-A5CE-AF00B0E70697}" type="slidenum">
              <a:rPr lang="en-US" smtClean="0"/>
              <a:t>36</a:t>
            </a:fld>
            <a:endParaRPr lang="en-US"/>
          </a:p>
        </p:txBody>
      </p:sp>
      <p:pic>
        <p:nvPicPr>
          <p:cNvPr id="7" name="Picture 6" descr="A list of different methods&#10;&#10;AI-generated content may be incorrect.">
            <a:extLst>
              <a:ext uri="{FF2B5EF4-FFF2-40B4-BE49-F238E27FC236}">
                <a16:creationId xmlns:a16="http://schemas.microsoft.com/office/drawing/2014/main" id="{A36D539F-4CA8-21F3-37F3-AF22CB9F3DFC}"/>
              </a:ext>
            </a:extLst>
          </p:cNvPr>
          <p:cNvPicPr>
            <a:picLocks noChangeAspect="1"/>
          </p:cNvPicPr>
          <p:nvPr/>
        </p:nvPicPr>
        <p:blipFill>
          <a:blip r:embed="rId3"/>
          <a:stretch>
            <a:fillRect/>
          </a:stretch>
        </p:blipFill>
        <p:spPr>
          <a:xfrm>
            <a:off x="1606550" y="1320051"/>
            <a:ext cx="5930900" cy="4648200"/>
          </a:xfrm>
          <a:prstGeom prst="rect">
            <a:avLst/>
          </a:prstGeom>
        </p:spPr>
      </p:pic>
    </p:spTree>
    <p:extLst>
      <p:ext uri="{BB962C8B-B14F-4D97-AF65-F5344CB8AC3E}">
        <p14:creationId xmlns:p14="http://schemas.microsoft.com/office/powerpoint/2010/main" val="1640161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4C5BC-F86C-58EE-18EB-82CB4D09337D}"/>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A546B28-53B4-A6EA-5C38-10F6EF140B25}"/>
              </a:ext>
            </a:extLst>
          </p:cNvPr>
          <p:cNvSpPr>
            <a:spLocks noGrp="1"/>
          </p:cNvSpPr>
          <p:nvPr>
            <p:ph type="sldNum" sz="quarter" idx="16"/>
          </p:nvPr>
        </p:nvSpPr>
        <p:spPr/>
        <p:txBody>
          <a:bodyPr/>
          <a:lstStyle/>
          <a:p>
            <a:fld id="{346097E4-2930-9D48-A5CE-AF00B0E70697}" type="slidenum">
              <a:rPr lang="en-US" smtClean="0"/>
              <a:t>37</a:t>
            </a:fld>
            <a:endParaRPr lang="en-US"/>
          </a:p>
        </p:txBody>
      </p:sp>
      <p:sp>
        <p:nvSpPr>
          <p:cNvPr id="4" name="Content Placeholder 1">
            <a:extLst>
              <a:ext uri="{FF2B5EF4-FFF2-40B4-BE49-F238E27FC236}">
                <a16:creationId xmlns:a16="http://schemas.microsoft.com/office/drawing/2014/main" id="{CAEF22E1-F61C-CE25-D83E-9E6338C58F1D}"/>
              </a:ext>
            </a:extLst>
          </p:cNvPr>
          <p:cNvSpPr txBox="1">
            <a:spLocks/>
          </p:cNvSpPr>
          <p:nvPr/>
        </p:nvSpPr>
        <p:spPr>
          <a:xfrm>
            <a:off x="346982" y="955841"/>
            <a:ext cx="8450036" cy="4946317"/>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50000"/>
              </a:lnSpc>
            </a:pPr>
            <a:r>
              <a:rPr lang="en-US" altLang="en-US" sz="1800" dirty="0"/>
              <a:t>Label tables with an Arabic numeral and provide a brief but clear title. The label and title appear on separate lines above the table, flush-left and single-spaced. </a:t>
            </a:r>
          </a:p>
          <a:p>
            <a:pPr>
              <a:lnSpc>
                <a:spcPct val="150000"/>
              </a:lnSpc>
            </a:pPr>
            <a:r>
              <a:rPr lang="en-US" altLang="en-US" sz="1800" dirty="0"/>
              <a:t>Cite a source in a note below the table.</a:t>
            </a:r>
          </a:p>
          <a:p>
            <a:pPr>
              <a:lnSpc>
                <a:spcPct val="150000"/>
              </a:lnSpc>
            </a:pPr>
            <a:r>
              <a:rPr lang="en-US" altLang="en-US" sz="1800" dirty="0">
                <a:solidFill>
                  <a:schemeClr val="accent3"/>
                </a:solidFill>
              </a:rPr>
              <a:t>Table 1</a:t>
            </a:r>
          </a:p>
          <a:p>
            <a:pPr>
              <a:lnSpc>
                <a:spcPct val="150000"/>
              </a:lnSpc>
            </a:pPr>
            <a:r>
              <a:rPr lang="en-US" altLang="en-US" sz="1800" i="1" dirty="0">
                <a:solidFill>
                  <a:schemeClr val="accent3"/>
                </a:solidFill>
              </a:rPr>
              <a:t>Top 3 NBA Season Leaders 2019</a:t>
            </a:r>
          </a:p>
          <a:p>
            <a:pPr>
              <a:lnSpc>
                <a:spcPct val="150000"/>
              </a:lnSpc>
            </a:pPr>
            <a:endParaRPr lang="en-US" altLang="en-US" sz="1800" i="1" dirty="0">
              <a:solidFill>
                <a:schemeClr val="accent3"/>
              </a:solidFill>
            </a:endParaRPr>
          </a:p>
          <a:p>
            <a:pPr>
              <a:lnSpc>
                <a:spcPct val="150000"/>
              </a:lnSpc>
            </a:pPr>
            <a:endParaRPr lang="en-US" altLang="en-US" sz="1800" i="1" dirty="0">
              <a:solidFill>
                <a:schemeClr val="accent3"/>
              </a:solidFill>
            </a:endParaRPr>
          </a:p>
          <a:p>
            <a:pPr>
              <a:lnSpc>
                <a:spcPct val="150000"/>
              </a:lnSpc>
            </a:pPr>
            <a:endParaRPr lang="en-US" altLang="en-US" sz="1800" dirty="0">
              <a:solidFill>
                <a:srgbClr val="000000"/>
              </a:solidFill>
              <a:ea typeface="MS Mincho" panose="02020609040205080304" pitchFamily="49" charset="-128"/>
            </a:endParaRPr>
          </a:p>
          <a:p>
            <a:pPr>
              <a:lnSpc>
                <a:spcPct val="150000"/>
              </a:lnSpc>
            </a:pPr>
            <a:r>
              <a:rPr lang="en-US" altLang="en-US" sz="1800" dirty="0"/>
              <a:t>Note: This data was collected on December 31</a:t>
            </a:r>
            <a:r>
              <a:rPr lang="en-US" altLang="en-US" sz="1800" baseline="30000" dirty="0"/>
              <a:t>st</a:t>
            </a:r>
            <a:r>
              <a:rPr lang="en-US" altLang="en-US" sz="1800" dirty="0"/>
              <a:t>, 2019.</a:t>
            </a:r>
            <a:r>
              <a:rPr lang="en-US" altLang="ja-JP" sz="1800" dirty="0">
                <a:ea typeface="MS Mincho" panose="02020609040205080304" pitchFamily="49" charset="-128"/>
              </a:rPr>
              <a:t> Retrieved from </a:t>
            </a:r>
            <a:r>
              <a:rPr lang="en-US" altLang="ja-JP" sz="1800" dirty="0">
                <a:ea typeface="MS Mincho" panose="02020609040205080304" pitchFamily="49" charset="-128"/>
                <a:hlinkClick r:id="rId3"/>
              </a:rPr>
              <a:t>https://stats.nba.com/teams/</a:t>
            </a:r>
            <a:r>
              <a:rPr lang="en-US" altLang="ja-JP" sz="1800" dirty="0">
                <a:ea typeface="MS Mincho" panose="02020609040205080304" pitchFamily="49" charset="-128"/>
              </a:rPr>
              <a:t> </a:t>
            </a:r>
            <a:endParaRPr lang="en-US" altLang="en-US" sz="1800" dirty="0"/>
          </a:p>
          <a:p>
            <a:endParaRPr lang="en-US" altLang="ja-JP" sz="1800" dirty="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dirty="0">
              <a:solidFill>
                <a:schemeClr val="accent3"/>
              </a:solidFill>
            </a:endParaRPr>
          </a:p>
        </p:txBody>
      </p:sp>
      <p:sp>
        <p:nvSpPr>
          <p:cNvPr id="5" name="Title 2">
            <a:extLst>
              <a:ext uri="{FF2B5EF4-FFF2-40B4-BE49-F238E27FC236}">
                <a16:creationId xmlns:a16="http://schemas.microsoft.com/office/drawing/2014/main" id="{213EB904-E3A2-4540-895D-3951BD9DE21F}"/>
              </a:ext>
            </a:extLst>
          </p:cNvPr>
          <p:cNvSpPr>
            <a:spLocks noGrp="1"/>
          </p:cNvSpPr>
          <p:nvPr>
            <p:ph type="title"/>
          </p:nvPr>
        </p:nvSpPr>
        <p:spPr>
          <a:xfrm>
            <a:off x="351064" y="385004"/>
            <a:ext cx="8450036" cy="589032"/>
          </a:xfrm>
        </p:spPr>
        <p:txBody>
          <a:bodyPr>
            <a:normAutofit fontScale="90000"/>
          </a:bodyPr>
          <a:lstStyle/>
          <a:p>
            <a:r>
              <a:rPr lang="en-US" dirty="0"/>
              <a:t>Tables</a:t>
            </a:r>
          </a:p>
        </p:txBody>
      </p:sp>
      <p:graphicFrame>
        <p:nvGraphicFramePr>
          <p:cNvPr id="2" name="Table 1">
            <a:extLst>
              <a:ext uri="{FF2B5EF4-FFF2-40B4-BE49-F238E27FC236}">
                <a16:creationId xmlns:a16="http://schemas.microsoft.com/office/drawing/2014/main" id="{778A5481-CDD3-911F-B86B-78524B042FB4}"/>
              </a:ext>
            </a:extLst>
          </p:cNvPr>
          <p:cNvGraphicFramePr>
            <a:graphicFrameLocks noGrp="1"/>
          </p:cNvGraphicFramePr>
          <p:nvPr>
            <p:extLst>
              <p:ext uri="{D42A27DB-BD31-4B8C-83A1-F6EECF244321}">
                <p14:modId xmlns:p14="http://schemas.microsoft.com/office/powerpoint/2010/main" val="2745762806"/>
              </p:ext>
            </p:extLst>
          </p:nvPr>
        </p:nvGraphicFramePr>
        <p:xfrm>
          <a:off x="1574800" y="3428999"/>
          <a:ext cx="5994400" cy="1477236"/>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95000923"/>
                    </a:ext>
                  </a:extLst>
                </a:gridCol>
                <a:gridCol w="2997200">
                  <a:extLst>
                    <a:ext uri="{9D8B030D-6E8A-4147-A177-3AD203B41FA5}">
                      <a16:colId xmlns:a16="http://schemas.microsoft.com/office/drawing/2014/main" val="971639498"/>
                    </a:ext>
                  </a:extLst>
                </a:gridCol>
              </a:tblGrid>
              <a:tr h="370492">
                <a:tc>
                  <a:txBody>
                    <a:bodyPr/>
                    <a:lstStyle/>
                    <a:p>
                      <a:r>
                        <a:rPr lang="en-US" sz="1800" dirty="0">
                          <a:latin typeface="+mn-lt"/>
                        </a:rPr>
                        <a:t>Team</a:t>
                      </a:r>
                    </a:p>
                  </a:txBody>
                  <a:tcPr/>
                </a:tc>
                <a:tc>
                  <a:txBody>
                    <a:bodyPr/>
                    <a:lstStyle/>
                    <a:p>
                      <a:r>
                        <a:rPr lang="en-US" sz="1800" dirty="0">
                          <a:latin typeface="+mn-lt"/>
                        </a:rPr>
                        <a:t>Points Per Game</a:t>
                      </a:r>
                    </a:p>
                  </a:txBody>
                  <a:tcPr/>
                </a:tc>
                <a:extLst>
                  <a:ext uri="{0D108BD9-81ED-4DB2-BD59-A6C34878D82A}">
                    <a16:rowId xmlns:a16="http://schemas.microsoft.com/office/drawing/2014/main" val="973788814"/>
                  </a:ext>
                </a:extLst>
              </a:tr>
              <a:tr h="370492">
                <a:tc>
                  <a:txBody>
                    <a:bodyPr/>
                    <a:lstStyle/>
                    <a:p>
                      <a:r>
                        <a:rPr lang="en-US" sz="1800" dirty="0">
                          <a:latin typeface="+mn-lt"/>
                        </a:rPr>
                        <a:t>Milwaukee Bucks</a:t>
                      </a:r>
                    </a:p>
                  </a:txBody>
                  <a:tcPr/>
                </a:tc>
                <a:tc>
                  <a:txBody>
                    <a:bodyPr/>
                    <a:lstStyle/>
                    <a:p>
                      <a:r>
                        <a:rPr lang="en-US" sz="1800" dirty="0">
                          <a:latin typeface="+mn-lt"/>
                        </a:rPr>
                        <a:t>119.8</a:t>
                      </a:r>
                    </a:p>
                  </a:txBody>
                  <a:tcPr/>
                </a:tc>
                <a:extLst>
                  <a:ext uri="{0D108BD9-81ED-4DB2-BD59-A6C34878D82A}">
                    <a16:rowId xmlns:a16="http://schemas.microsoft.com/office/drawing/2014/main" val="3485818609"/>
                  </a:ext>
                </a:extLst>
              </a:tr>
              <a:tr h="0">
                <a:tc>
                  <a:txBody>
                    <a:bodyPr/>
                    <a:lstStyle/>
                    <a:p>
                      <a:r>
                        <a:rPr lang="en-US" sz="1800" dirty="0">
                          <a:latin typeface="+mn-lt"/>
                        </a:rPr>
                        <a:t>Houston Rockets</a:t>
                      </a:r>
                    </a:p>
                  </a:txBody>
                  <a:tcPr/>
                </a:tc>
                <a:tc>
                  <a:txBody>
                    <a:bodyPr/>
                    <a:lstStyle/>
                    <a:p>
                      <a:r>
                        <a:rPr lang="en-US" sz="1800" dirty="0">
                          <a:latin typeface="+mn-lt"/>
                        </a:rPr>
                        <a:t>119.1</a:t>
                      </a:r>
                    </a:p>
                  </a:txBody>
                  <a:tcPr/>
                </a:tc>
                <a:extLst>
                  <a:ext uri="{0D108BD9-81ED-4DB2-BD59-A6C34878D82A}">
                    <a16:rowId xmlns:a16="http://schemas.microsoft.com/office/drawing/2014/main" val="44953948"/>
                  </a:ext>
                </a:extLst>
              </a:tr>
              <a:tr h="370492">
                <a:tc>
                  <a:txBody>
                    <a:bodyPr/>
                    <a:lstStyle/>
                    <a:p>
                      <a:r>
                        <a:rPr lang="en-US" sz="1800" dirty="0">
                          <a:latin typeface="+mn-lt"/>
                        </a:rPr>
                        <a:t>Dallas Mavericks</a:t>
                      </a:r>
                    </a:p>
                  </a:txBody>
                  <a:tcPr/>
                </a:tc>
                <a:tc>
                  <a:txBody>
                    <a:bodyPr/>
                    <a:lstStyle/>
                    <a:p>
                      <a:r>
                        <a:rPr lang="en-US" sz="1800" dirty="0">
                          <a:latin typeface="+mn-lt"/>
                        </a:rPr>
                        <a:t>116.8 </a:t>
                      </a:r>
                    </a:p>
                  </a:txBody>
                  <a:tcPr/>
                </a:tc>
                <a:extLst>
                  <a:ext uri="{0D108BD9-81ED-4DB2-BD59-A6C34878D82A}">
                    <a16:rowId xmlns:a16="http://schemas.microsoft.com/office/drawing/2014/main" val="199053033"/>
                  </a:ext>
                </a:extLst>
              </a:tr>
            </a:tbl>
          </a:graphicData>
        </a:graphic>
      </p:graphicFrame>
    </p:spTree>
    <p:extLst>
      <p:ext uri="{BB962C8B-B14F-4D97-AF65-F5344CB8AC3E}">
        <p14:creationId xmlns:p14="http://schemas.microsoft.com/office/powerpoint/2010/main" val="1519655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773A-B0F6-D644-A66A-735AB1B8571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F21E80D-FDDD-E052-6616-B69B056EE658}"/>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b="0" i="1" kern="1200" cap="none" baseline="0" dirty="0">
                <a:latin typeface="Franklin Gothic Medium Cond" panose="020B0606030402020204" pitchFamily="34" charset="0"/>
                <a:ea typeface="+mj-ea"/>
                <a:cs typeface="+mj-cs"/>
              </a:rPr>
              <a:t>Figures</a:t>
            </a:r>
          </a:p>
        </p:txBody>
      </p:sp>
      <p:sp>
        <p:nvSpPr>
          <p:cNvPr id="4" name="Content Placeholder 1">
            <a:extLst>
              <a:ext uri="{FF2B5EF4-FFF2-40B4-BE49-F238E27FC236}">
                <a16:creationId xmlns:a16="http://schemas.microsoft.com/office/drawing/2014/main" id="{0A740B53-D989-A5E9-F286-794591DD6F80}"/>
              </a:ext>
            </a:extLst>
          </p:cNvPr>
          <p:cNvSpPr txBox="1">
            <a:spLocks/>
          </p:cNvSpPr>
          <p:nvPr/>
        </p:nvSpPr>
        <p:spPr>
          <a:xfrm>
            <a:off x="351064" y="969501"/>
            <a:ext cx="3795266" cy="4918997"/>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285750" indent="-285750">
              <a:lnSpc>
                <a:spcPct val="110000"/>
              </a:lnSpc>
              <a:buFont typeface="Arial" panose="020B0604020202020204" pitchFamily="34" charset="0"/>
              <a:buChar char="•"/>
            </a:pPr>
            <a:r>
              <a:rPr lang="en-US" altLang="en-US" sz="1900" dirty="0"/>
              <a:t>Label figures with an Arabic numeral and provide a brief but clear title. The label and title appear on separate lines above the figure, flush-left and single-spaced. </a:t>
            </a:r>
          </a:p>
          <a:p>
            <a:pPr marL="685800" lvl="1" indent="-342900">
              <a:lnSpc>
                <a:spcPct val="150000"/>
              </a:lnSpc>
              <a:buFont typeface="Courier New" panose="02070309020205020404" pitchFamily="49" charset="0"/>
              <a:buChar char="o"/>
            </a:pPr>
            <a:r>
              <a:rPr lang="en-US" altLang="en-US" sz="1900" dirty="0"/>
              <a:t>You might provide an additional title centered above the figure. </a:t>
            </a:r>
          </a:p>
          <a:p>
            <a:pPr marL="685800" lvl="1" indent="-342900">
              <a:lnSpc>
                <a:spcPct val="150000"/>
              </a:lnSpc>
              <a:buFont typeface="Courier New" panose="02070309020205020404" pitchFamily="49" charset="0"/>
              <a:buChar char="o"/>
            </a:pPr>
            <a:r>
              <a:rPr lang="en-US" altLang="en-US" sz="1900" dirty="0"/>
              <a:t>Cite the source in a note below the figure.</a:t>
            </a:r>
            <a:endParaRPr lang="en-US" altLang="ja-JP" sz="1900" dirty="0"/>
          </a:p>
          <a:p>
            <a:pPr marL="171450" lvl="1" indent="-171450">
              <a:spcBef>
                <a:spcPts val="750"/>
              </a:spcBef>
              <a:buFont typeface="Wingdings" pitchFamily="2" charset="2"/>
              <a:buChar char="§"/>
            </a:pPr>
            <a:endParaRPr lang="en-US" altLang="en-US" sz="1800" dirty="0"/>
          </a:p>
        </p:txBody>
      </p:sp>
      <p:pic>
        <p:nvPicPr>
          <p:cNvPr id="6" name="Picture 5" descr="A diagram of energy consumption&#10;&#10;AI-generated content may be incorrect.">
            <a:extLst>
              <a:ext uri="{FF2B5EF4-FFF2-40B4-BE49-F238E27FC236}">
                <a16:creationId xmlns:a16="http://schemas.microsoft.com/office/drawing/2014/main" id="{4F7EB4A1-2F0F-EB2A-AB24-C872F6635C3D}"/>
              </a:ext>
            </a:extLst>
          </p:cNvPr>
          <p:cNvPicPr>
            <a:picLocks noChangeAspect="1"/>
          </p:cNvPicPr>
          <p:nvPr/>
        </p:nvPicPr>
        <p:blipFill rotWithShape="1">
          <a:blip r:embed="rId3"/>
          <a:srcRect t="1519" r="168" b="3663"/>
          <a:stretch>
            <a:fillRect/>
          </a:stretch>
        </p:blipFill>
        <p:spPr>
          <a:xfrm>
            <a:off x="4399637" y="2564469"/>
            <a:ext cx="4393297" cy="3066894"/>
          </a:xfrm>
          <a:prstGeom prst="rect">
            <a:avLst/>
          </a:prstGeom>
          <a:noFill/>
        </p:spPr>
      </p:pic>
      <p:sp>
        <p:nvSpPr>
          <p:cNvPr id="13" name="Slide Number Placeholder 12">
            <a:extLst>
              <a:ext uri="{FF2B5EF4-FFF2-40B4-BE49-F238E27FC236}">
                <a16:creationId xmlns:a16="http://schemas.microsoft.com/office/drawing/2014/main" id="{2D3546AE-997F-C6E6-FB85-BD6A61A5EF6E}"/>
              </a:ext>
            </a:extLst>
          </p:cNvPr>
          <p:cNvSpPr>
            <a:spLocks noGrp="1"/>
          </p:cNvSpPr>
          <p:nvPr>
            <p:ph type="sldNum" sz="quarter" idx="14"/>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38</a:t>
            </a:fld>
            <a:endParaRPr lang="en-US"/>
          </a:p>
        </p:txBody>
      </p:sp>
      <p:sp>
        <p:nvSpPr>
          <p:cNvPr id="8" name="TextBox 7">
            <a:extLst>
              <a:ext uri="{FF2B5EF4-FFF2-40B4-BE49-F238E27FC236}">
                <a16:creationId xmlns:a16="http://schemas.microsoft.com/office/drawing/2014/main" id="{4F063435-E384-1461-0BFC-D37E952058A1}"/>
              </a:ext>
            </a:extLst>
          </p:cNvPr>
          <p:cNvSpPr txBox="1"/>
          <p:nvPr/>
        </p:nvSpPr>
        <p:spPr>
          <a:xfrm>
            <a:off x="4407803" y="969501"/>
            <a:ext cx="4393297" cy="1323439"/>
          </a:xfrm>
          <a:prstGeom prst="rect">
            <a:avLst/>
          </a:prstGeom>
          <a:noFill/>
        </p:spPr>
        <p:txBody>
          <a:bodyPr wrap="square">
            <a:spAutoFit/>
          </a:bodyPr>
          <a:lstStyle/>
          <a:p>
            <a:r>
              <a:rPr lang="en-US" altLang="en-US" sz="2000" b="1" dirty="0">
                <a:solidFill>
                  <a:schemeClr val="accent3"/>
                </a:solidFill>
              </a:rPr>
              <a:t>Figure 1</a:t>
            </a:r>
          </a:p>
          <a:p>
            <a:endParaRPr lang="en-US" altLang="en-US" sz="2000" dirty="0">
              <a:solidFill>
                <a:schemeClr val="accent3"/>
              </a:solidFill>
            </a:endParaRPr>
          </a:p>
          <a:p>
            <a:r>
              <a:rPr lang="en-US" altLang="en-US" sz="2000" i="1" dirty="0">
                <a:solidFill>
                  <a:schemeClr val="accent3"/>
                </a:solidFill>
              </a:rPr>
              <a:t>US Primary Energy Consumption by Energy Source, 2018</a:t>
            </a:r>
          </a:p>
        </p:txBody>
      </p:sp>
    </p:spTree>
    <p:extLst>
      <p:ext uri="{BB962C8B-B14F-4D97-AF65-F5344CB8AC3E}">
        <p14:creationId xmlns:p14="http://schemas.microsoft.com/office/powerpoint/2010/main" val="96450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62C8-BACF-8DC6-6718-61F1E043B8C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2603A47-2C2B-BFEC-5736-96909AF6E713}"/>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a:latin typeface="Franklin Gothic Medium Cond"/>
              </a:rPr>
              <a:t>Reference</a:t>
            </a:r>
            <a:endParaRPr lang="en-US" sz="3300" b="0" i="1" kern="1200" cap="none" baseline="0" dirty="0">
              <a:latin typeface="Franklin Gothic Medium Cond" panose="020B0606030402020204" pitchFamily="34" charset="0"/>
            </a:endParaRPr>
          </a:p>
        </p:txBody>
      </p:sp>
      <p:sp>
        <p:nvSpPr>
          <p:cNvPr id="13" name="Slide Number Placeholder 12">
            <a:extLst>
              <a:ext uri="{FF2B5EF4-FFF2-40B4-BE49-F238E27FC236}">
                <a16:creationId xmlns:a16="http://schemas.microsoft.com/office/drawing/2014/main" id="{DE4F9696-EE63-E430-E6E0-F9CA57A4CDF9}"/>
              </a:ext>
            </a:extLst>
          </p:cNvPr>
          <p:cNvSpPr>
            <a:spLocks noGrp="1"/>
          </p:cNvSpPr>
          <p:nvPr>
            <p:ph type="sldNum" sz="quarter" idx="14"/>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39</a:t>
            </a:fld>
            <a:endParaRPr lang="en-US"/>
          </a:p>
        </p:txBody>
      </p:sp>
      <p:sp>
        <p:nvSpPr>
          <p:cNvPr id="2" name="TextBox 1">
            <a:extLst>
              <a:ext uri="{FF2B5EF4-FFF2-40B4-BE49-F238E27FC236}">
                <a16:creationId xmlns:a16="http://schemas.microsoft.com/office/drawing/2014/main" id="{45294BF4-45E8-C8D1-8F78-1DECD1B0E515}"/>
              </a:ext>
            </a:extLst>
          </p:cNvPr>
          <p:cNvSpPr txBox="1"/>
          <p:nvPr/>
        </p:nvSpPr>
        <p:spPr>
          <a:xfrm>
            <a:off x="351075" y="1490918"/>
            <a:ext cx="84553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3550" indent="-463550"/>
            <a:r>
              <a:rPr lang="en-US" dirty="0"/>
              <a:t>American Psychological Association. (2019). </a:t>
            </a:r>
            <a:r>
              <a:rPr lang="en-US" i="1" dirty="0"/>
              <a:t>Publication manual of the American  Psychological Association</a:t>
            </a:r>
            <a:r>
              <a:rPr lang="en-US" dirty="0"/>
              <a:t> (7th ed.). American Psychological Association.</a:t>
            </a:r>
          </a:p>
        </p:txBody>
      </p:sp>
    </p:spTree>
    <p:extLst>
      <p:ext uri="{BB962C8B-B14F-4D97-AF65-F5344CB8AC3E}">
        <p14:creationId xmlns:p14="http://schemas.microsoft.com/office/powerpoint/2010/main" val="54559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83F39-7BC6-073E-C2E6-1364BA6DBC5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C49B54F-115B-BA71-A06F-A5564A2FB774}"/>
              </a:ext>
            </a:extLst>
          </p:cNvPr>
          <p:cNvSpPr>
            <a:spLocks noGrp="1"/>
          </p:cNvSpPr>
          <p:nvPr>
            <p:ph type="sldNum" sz="quarter" idx="16"/>
          </p:nvPr>
        </p:nvSpPr>
        <p:spPr/>
        <p:txBody>
          <a:bodyPr/>
          <a:lstStyle/>
          <a:p>
            <a:fld id="{346097E4-2930-9D48-A5CE-AF00B0E70697}" type="slidenum">
              <a:rPr lang="en-US" smtClean="0"/>
              <a:t>4</a:t>
            </a:fld>
            <a:endParaRPr lang="en-US"/>
          </a:p>
        </p:txBody>
      </p:sp>
      <p:sp>
        <p:nvSpPr>
          <p:cNvPr id="4" name="Content Placeholder 1">
            <a:extLst>
              <a:ext uri="{FF2B5EF4-FFF2-40B4-BE49-F238E27FC236}">
                <a16:creationId xmlns:a16="http://schemas.microsoft.com/office/drawing/2014/main" id="{66882A0D-0E66-1371-7968-8806ADFAF7AE}"/>
              </a:ext>
            </a:extLst>
          </p:cNvPr>
          <p:cNvSpPr txBox="1">
            <a:spLocks/>
          </p:cNvSpPr>
          <p:nvPr/>
        </p:nvSpPr>
        <p:spPr>
          <a:xfrm>
            <a:off x="342900" y="974036"/>
            <a:ext cx="8057181"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1800" dirty="0"/>
              <a:t>Use </a:t>
            </a:r>
            <a:r>
              <a:rPr lang="en-US" sz="1800" b="1" dirty="0">
                <a:solidFill>
                  <a:schemeClr val="accent1">
                    <a:lumMod val="75000"/>
                  </a:schemeClr>
                </a:solidFill>
              </a:rPr>
              <a:t>active voice </a:t>
            </a:r>
            <a:r>
              <a:rPr lang="en-US" sz="1800" dirty="0"/>
              <a:t>when stressing the actions of the research:</a:t>
            </a:r>
            <a:endParaRPr lang="en-US" altLang="en-US" sz="1800" dirty="0"/>
          </a:p>
          <a:p>
            <a:pPr lvl="2">
              <a:lnSpc>
                <a:spcPct val="150000"/>
              </a:lnSpc>
            </a:pPr>
            <a:r>
              <a:rPr lang="en-US" altLang="en-US" dirty="0">
                <a:solidFill>
                  <a:srgbClr val="DDB945"/>
                </a:solidFill>
                <a:sym typeface="Wingdings" pitchFamily="2" charset="2"/>
              </a:rPr>
              <a:t></a:t>
            </a:r>
            <a:r>
              <a:rPr lang="en-US" altLang="en-US" dirty="0"/>
              <a:t> “We </a:t>
            </a:r>
            <a:r>
              <a:rPr lang="en-US" altLang="en-US" b="1" dirty="0">
                <a:solidFill>
                  <a:schemeClr val="accent1">
                    <a:lumMod val="75000"/>
                  </a:schemeClr>
                </a:solidFill>
              </a:rPr>
              <a:t>asked</a:t>
            </a:r>
            <a:r>
              <a:rPr lang="en-US" altLang="en-US" dirty="0"/>
              <a:t> participants questions.”</a:t>
            </a:r>
          </a:p>
          <a:p>
            <a:pPr lvl="2">
              <a:lnSpc>
                <a:spcPct val="150000"/>
              </a:lnSpc>
            </a:pPr>
            <a:r>
              <a:rPr lang="en-US" altLang="en-US" dirty="0">
                <a:solidFill>
                  <a:schemeClr val="accent1">
                    <a:lumMod val="75000"/>
                  </a:schemeClr>
                </a:solidFill>
                <a:sym typeface="Wingdings" pitchFamily="2" charset="2"/>
              </a:rPr>
              <a:t></a:t>
            </a:r>
            <a:r>
              <a:rPr lang="en-US" altLang="en-US" dirty="0"/>
              <a:t> “The participants </a:t>
            </a:r>
            <a:r>
              <a:rPr lang="en-US" altLang="en-US" b="1" dirty="0">
                <a:solidFill>
                  <a:schemeClr val="accent1">
                    <a:lumMod val="75000"/>
                  </a:schemeClr>
                </a:solidFill>
              </a:rPr>
              <a:t>have been asked </a:t>
            </a:r>
            <a:r>
              <a:rPr lang="en-US" altLang="en-US" dirty="0"/>
              <a:t>questions by the researchers.”</a:t>
            </a:r>
            <a:endParaRPr lang="en-US" dirty="0"/>
          </a:p>
          <a:p>
            <a:pPr marL="342900" indent="-342900">
              <a:lnSpc>
                <a:spcPct val="150000"/>
              </a:lnSpc>
              <a:buFont typeface="Arial" panose="020B0604020202020204" pitchFamily="34" charset="0"/>
              <a:buChar char="•"/>
            </a:pPr>
            <a:r>
              <a:rPr lang="en-US" sz="1800" dirty="0"/>
              <a:t>Use </a:t>
            </a:r>
            <a:r>
              <a:rPr lang="en-US" sz="1800" b="1" dirty="0">
                <a:solidFill>
                  <a:schemeClr val="accent1">
                    <a:lumMod val="75000"/>
                  </a:schemeClr>
                </a:solidFill>
              </a:rPr>
              <a:t>passive voice</a:t>
            </a:r>
            <a:r>
              <a:rPr lang="en-US" sz="1800" b="1" dirty="0"/>
              <a:t> </a:t>
            </a:r>
            <a:r>
              <a:rPr lang="en-US" sz="1800" dirty="0"/>
              <a:t>when stressing the recipient or object of the action:</a:t>
            </a:r>
            <a:endParaRPr lang="en-US" altLang="en-US" sz="1800" dirty="0"/>
          </a:p>
          <a:p>
            <a:pPr lvl="2">
              <a:lnSpc>
                <a:spcPct val="150000"/>
              </a:lnSpc>
            </a:pPr>
            <a:r>
              <a:rPr lang="en-US" altLang="en-US" dirty="0">
                <a:solidFill>
                  <a:srgbClr val="DDB945"/>
                </a:solidFill>
                <a:sym typeface="Wingdings" pitchFamily="2" charset="2"/>
              </a:rPr>
              <a:t></a:t>
            </a:r>
            <a:r>
              <a:rPr lang="en-US" altLang="en-US" dirty="0"/>
              <a:t> “The tests were inconclusive.”</a:t>
            </a:r>
          </a:p>
          <a:p>
            <a:pPr lvl="2">
              <a:lnSpc>
                <a:spcPct val="150000"/>
              </a:lnSpc>
            </a:pPr>
            <a:r>
              <a:rPr lang="en-US" altLang="en-US" dirty="0">
                <a:solidFill>
                  <a:schemeClr val="accent1">
                    <a:lumMod val="75000"/>
                  </a:schemeClr>
                </a:solidFill>
                <a:sym typeface="Wingdings" pitchFamily="2" charset="2"/>
              </a:rPr>
              <a:t></a:t>
            </a:r>
            <a:r>
              <a:rPr lang="en-US" altLang="en-US" dirty="0"/>
              <a:t> “We found the tests inconclusive.”</a:t>
            </a:r>
            <a:endParaRPr lang="en-US" dirty="0"/>
          </a:p>
          <a:p>
            <a:endParaRPr lang="en-US" dirty="0"/>
          </a:p>
        </p:txBody>
      </p:sp>
      <p:sp>
        <p:nvSpPr>
          <p:cNvPr id="5" name="Title 2">
            <a:extLst>
              <a:ext uri="{FF2B5EF4-FFF2-40B4-BE49-F238E27FC236}">
                <a16:creationId xmlns:a16="http://schemas.microsoft.com/office/drawing/2014/main" id="{7F49E3FA-A570-C944-8FD6-86E3BFA55052}"/>
              </a:ext>
            </a:extLst>
          </p:cNvPr>
          <p:cNvSpPr>
            <a:spLocks noGrp="1"/>
          </p:cNvSpPr>
          <p:nvPr>
            <p:ph type="title"/>
          </p:nvPr>
        </p:nvSpPr>
        <p:spPr>
          <a:xfrm>
            <a:off x="351064" y="385004"/>
            <a:ext cx="8450036" cy="589032"/>
          </a:xfrm>
        </p:spPr>
        <p:txBody>
          <a:bodyPr>
            <a:normAutofit fontScale="90000"/>
          </a:bodyPr>
          <a:lstStyle/>
          <a:p>
            <a:r>
              <a:rPr lang="en-US" dirty="0"/>
              <a:t>Voice</a:t>
            </a:r>
          </a:p>
        </p:txBody>
      </p:sp>
      <p:pic>
        <p:nvPicPr>
          <p:cNvPr id="2" name="Graphic 1" descr="Lights On with solid fill">
            <a:extLst>
              <a:ext uri="{FF2B5EF4-FFF2-40B4-BE49-F238E27FC236}">
                <a16:creationId xmlns:a16="http://schemas.microsoft.com/office/drawing/2014/main" id="{CD3E4F1D-E1A7-0297-86FF-3DE9E6E2A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0963" y="4206164"/>
            <a:ext cx="914400" cy="914400"/>
          </a:xfrm>
          <a:prstGeom prst="rect">
            <a:avLst/>
          </a:prstGeom>
        </p:spPr>
      </p:pic>
      <p:sp>
        <p:nvSpPr>
          <p:cNvPr id="6" name="TextBox 5">
            <a:extLst>
              <a:ext uri="{FF2B5EF4-FFF2-40B4-BE49-F238E27FC236}">
                <a16:creationId xmlns:a16="http://schemas.microsoft.com/office/drawing/2014/main" id="{D9BAC015-76B4-745F-23B9-AD4F609E713D}"/>
              </a:ext>
            </a:extLst>
          </p:cNvPr>
          <p:cNvSpPr txBox="1"/>
          <p:nvPr/>
        </p:nvSpPr>
        <p:spPr>
          <a:xfrm>
            <a:off x="351064" y="3740546"/>
            <a:ext cx="7688820" cy="2119042"/>
          </a:xfrm>
          <a:prstGeom prst="rect">
            <a:avLst/>
          </a:prstGeom>
          <a:noFill/>
        </p:spPr>
        <p:txBody>
          <a:bodyPr wrap="square">
            <a:spAutoFit/>
          </a:bodyPr>
          <a:lstStyle/>
          <a:p>
            <a:pPr>
              <a:lnSpc>
                <a:spcPct val="150000"/>
              </a:lnSpc>
              <a:buNone/>
            </a:pPr>
            <a:r>
              <a:rPr lang="en-US" b="1" dirty="0">
                <a:solidFill>
                  <a:schemeClr val="accent1">
                    <a:lumMod val="75000"/>
                  </a:schemeClr>
                </a:solidFill>
              </a:rPr>
              <a:t>When Passive Voice Works</a:t>
            </a:r>
            <a:endParaRPr lang="en-US" dirty="0">
              <a:solidFill>
                <a:schemeClr val="accent1">
                  <a:lumMod val="75000"/>
                </a:schemeClr>
              </a:solidFill>
            </a:endParaRPr>
          </a:p>
          <a:p>
            <a:pPr marL="285750" indent="-285750">
              <a:lnSpc>
                <a:spcPct val="150000"/>
              </a:lnSpc>
              <a:buFont typeface="Arial" panose="020B0604020202020204" pitchFamily="34" charset="0"/>
              <a:buChar char="•"/>
            </a:pPr>
            <a:r>
              <a:rPr lang="en-US" dirty="0"/>
              <a:t>When the </a:t>
            </a:r>
            <a:r>
              <a:rPr lang="en-US" b="1" dirty="0"/>
              <a:t>recipient/object</a:t>
            </a:r>
            <a:r>
              <a:rPr lang="en-US" dirty="0"/>
              <a:t> is more important than the actor:</a:t>
            </a:r>
          </a:p>
          <a:p>
            <a:pPr marL="742950" lvl="1" indent="-285750">
              <a:lnSpc>
                <a:spcPct val="150000"/>
              </a:lnSpc>
              <a:buFont typeface="Courier New" panose="02070309020205020404" pitchFamily="49" charset="0"/>
              <a:buChar char="o"/>
            </a:pPr>
            <a:r>
              <a:rPr lang="en-US" i="1" dirty="0"/>
              <a:t>“The interviews were recorded</a:t>
            </a:r>
            <a:r>
              <a:rPr lang="en-US" dirty="0"/>
              <a:t>.”</a:t>
            </a:r>
          </a:p>
          <a:p>
            <a:pPr marL="742950" lvl="1" indent="-285750">
              <a:lnSpc>
                <a:spcPct val="150000"/>
              </a:lnSpc>
              <a:buFont typeface="Courier New" panose="02070309020205020404" pitchFamily="49" charset="0"/>
              <a:buChar char="o"/>
            </a:pPr>
            <a:r>
              <a:rPr lang="en-US" dirty="0"/>
              <a:t>Keeps the focus on the </a:t>
            </a:r>
            <a:r>
              <a:rPr lang="en-US" b="1" dirty="0"/>
              <a:t>interviews (object/recipient)</a:t>
            </a:r>
            <a:r>
              <a:rPr lang="en-US" dirty="0"/>
              <a:t> rather than on the researcher.</a:t>
            </a:r>
          </a:p>
        </p:txBody>
      </p:sp>
    </p:spTree>
    <p:extLst>
      <p:ext uri="{BB962C8B-B14F-4D97-AF65-F5344CB8AC3E}">
        <p14:creationId xmlns:p14="http://schemas.microsoft.com/office/powerpoint/2010/main" val="2875384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E1E00-AA73-AA84-F9B7-12C2ED39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55F24-D098-87FC-5399-0835227A5064}"/>
              </a:ext>
            </a:extLst>
          </p:cNvPr>
          <p:cNvSpPr>
            <a:spLocks noGrp="1"/>
          </p:cNvSpPr>
          <p:nvPr>
            <p:ph type="title"/>
          </p:nvPr>
        </p:nvSpPr>
        <p:spPr>
          <a:xfrm>
            <a:off x="603802" y="2466281"/>
            <a:ext cx="7241749" cy="719757"/>
          </a:xfrm>
        </p:spPr>
        <p:txBody>
          <a:bodyPr/>
          <a:lstStyle/>
          <a:p>
            <a:r>
              <a:rPr lang="en-US" dirty="0"/>
              <a:t>APA Formatting and Style Guide</a:t>
            </a:r>
          </a:p>
        </p:txBody>
      </p:sp>
      <p:sp>
        <p:nvSpPr>
          <p:cNvPr id="3" name="Text Placeholder 2">
            <a:extLst>
              <a:ext uri="{FF2B5EF4-FFF2-40B4-BE49-F238E27FC236}">
                <a16:creationId xmlns:a16="http://schemas.microsoft.com/office/drawing/2014/main" id="{4332011E-FFEC-935C-AE87-0E0A22B7D80B}"/>
              </a:ext>
            </a:extLst>
          </p:cNvPr>
          <p:cNvSpPr>
            <a:spLocks noGrp="1"/>
          </p:cNvSpPr>
          <p:nvPr>
            <p:ph type="body" sz="quarter" idx="10"/>
          </p:nvPr>
        </p:nvSpPr>
        <p:spPr>
          <a:xfrm>
            <a:off x="894423" y="4055803"/>
            <a:ext cx="6546901" cy="449263"/>
          </a:xfrm>
        </p:spPr>
        <p:txBody>
          <a:bodyPr>
            <a:noAutofit/>
          </a:bodyPr>
          <a:lstStyle/>
          <a:p>
            <a:r>
              <a:rPr lang="en-US" dirty="0"/>
              <a:t>Brought to you in cooperation with the Purdue Online Writing Lab</a:t>
            </a:r>
          </a:p>
        </p:txBody>
      </p:sp>
    </p:spTree>
    <p:extLst>
      <p:ext uri="{BB962C8B-B14F-4D97-AF65-F5344CB8AC3E}">
        <p14:creationId xmlns:p14="http://schemas.microsoft.com/office/powerpoint/2010/main" val="178026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B7EEB-27C7-CFD6-BD1A-A1F3E746C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65FFC-5EEC-9882-0643-6CB112AD6071}"/>
              </a:ext>
            </a:extLst>
          </p:cNvPr>
          <p:cNvSpPr>
            <a:spLocks noGrp="1"/>
          </p:cNvSpPr>
          <p:nvPr>
            <p:ph type="title"/>
          </p:nvPr>
        </p:nvSpPr>
        <p:spPr/>
        <p:txBody>
          <a:bodyPr>
            <a:normAutofit fontScale="90000"/>
          </a:bodyPr>
          <a:lstStyle/>
          <a:p>
            <a:r>
              <a:rPr lang="en-US" dirty="0"/>
              <a:t>Language</a:t>
            </a:r>
          </a:p>
        </p:txBody>
      </p:sp>
      <p:sp>
        <p:nvSpPr>
          <p:cNvPr id="3" name="Content Placeholder 2">
            <a:extLst>
              <a:ext uri="{FF2B5EF4-FFF2-40B4-BE49-F238E27FC236}">
                <a16:creationId xmlns:a16="http://schemas.microsoft.com/office/drawing/2014/main" id="{D4EDCA79-6A94-ED7D-8970-1288B1277908}"/>
              </a:ext>
            </a:extLst>
          </p:cNvPr>
          <p:cNvSpPr>
            <a:spLocks noGrp="1"/>
          </p:cNvSpPr>
          <p:nvPr>
            <p:ph idx="12"/>
          </p:nvPr>
        </p:nvSpPr>
        <p:spPr>
          <a:xfrm>
            <a:off x="339139" y="1921315"/>
            <a:ext cx="2630674" cy="1951808"/>
          </a:xfrm>
        </p:spPr>
        <p:txBody>
          <a:bodyPr vert="horz" lIns="91440" tIns="45720" rIns="91440" bIns="45720" rtlCol="0" anchor="t">
            <a:normAutofit/>
          </a:bodyPr>
          <a:lstStyle/>
          <a:p>
            <a:pPr>
              <a:lnSpc>
                <a:spcPct val="150000"/>
              </a:lnSpc>
              <a:buFont typeface="Arial" pitchFamily="2" charset="2"/>
              <a:buChar char="•"/>
            </a:pPr>
            <a:r>
              <a:rPr lang="en-US" b="1" dirty="0"/>
              <a:t>Clear: </a:t>
            </a:r>
            <a:r>
              <a:rPr lang="en-US" dirty="0"/>
              <a:t>Be specific in descriptions and explanations.	</a:t>
            </a:r>
            <a:endParaRPr lang="en-US" b="1" dirty="0"/>
          </a:p>
        </p:txBody>
      </p:sp>
      <p:sp>
        <p:nvSpPr>
          <p:cNvPr id="5" name="Content Placeholder 4">
            <a:extLst>
              <a:ext uri="{FF2B5EF4-FFF2-40B4-BE49-F238E27FC236}">
                <a16:creationId xmlns:a16="http://schemas.microsoft.com/office/drawing/2014/main" id="{CF93AF48-4786-6066-3318-FFD4A0272394}"/>
              </a:ext>
            </a:extLst>
          </p:cNvPr>
          <p:cNvSpPr>
            <a:spLocks noGrp="1"/>
          </p:cNvSpPr>
          <p:nvPr>
            <p:ph idx="17"/>
          </p:nvPr>
        </p:nvSpPr>
        <p:spPr>
          <a:xfrm>
            <a:off x="3244736" y="1921315"/>
            <a:ext cx="2630674" cy="1885676"/>
          </a:xfrm>
        </p:spPr>
        <p:txBody>
          <a:bodyPr vert="horz" lIns="91440" tIns="45720" rIns="91440" bIns="45720" rtlCol="0" anchor="t">
            <a:normAutofit/>
          </a:bodyPr>
          <a:lstStyle/>
          <a:p>
            <a:pPr>
              <a:lnSpc>
                <a:spcPct val="150000"/>
              </a:lnSpc>
              <a:buFont typeface="Arial" pitchFamily="2" charset="2"/>
              <a:buChar char="•"/>
            </a:pPr>
            <a:r>
              <a:rPr lang="en-US" b="1" dirty="0"/>
              <a:t>Concise: </a:t>
            </a:r>
            <a:r>
              <a:rPr lang="en-US" dirty="0"/>
              <a:t>Condense information when you can.</a:t>
            </a:r>
          </a:p>
        </p:txBody>
      </p:sp>
      <p:sp>
        <p:nvSpPr>
          <p:cNvPr id="6" name="Content Placeholder 5">
            <a:extLst>
              <a:ext uri="{FF2B5EF4-FFF2-40B4-BE49-F238E27FC236}">
                <a16:creationId xmlns:a16="http://schemas.microsoft.com/office/drawing/2014/main" id="{E8B66C03-A1A3-9D20-1A18-DD4094364A0D}"/>
              </a:ext>
            </a:extLst>
          </p:cNvPr>
          <p:cNvSpPr>
            <a:spLocks noGrp="1"/>
          </p:cNvSpPr>
          <p:nvPr>
            <p:ph idx="18"/>
          </p:nvPr>
        </p:nvSpPr>
        <p:spPr>
          <a:xfrm>
            <a:off x="6170426" y="1921314"/>
            <a:ext cx="2630674" cy="2195170"/>
          </a:xfrm>
        </p:spPr>
        <p:txBody>
          <a:bodyPr vert="horz" lIns="91440" tIns="45720" rIns="91440" bIns="45720" rtlCol="0" anchor="t">
            <a:normAutofit/>
          </a:bodyPr>
          <a:lstStyle/>
          <a:p>
            <a:pPr>
              <a:lnSpc>
                <a:spcPct val="150000"/>
              </a:lnSpc>
              <a:buFont typeface="Arial" pitchFamily="2" charset="2"/>
              <a:buChar char="•"/>
            </a:pPr>
            <a:r>
              <a:rPr lang="en-US" b="1" dirty="0"/>
              <a:t>Plain</a:t>
            </a:r>
            <a:r>
              <a:rPr lang="en-US" dirty="0"/>
              <a:t>: Use simple, descriptive adjectives and minimize figurative language.</a:t>
            </a:r>
            <a:endParaRPr lang="en-US" b="1" dirty="0"/>
          </a:p>
        </p:txBody>
      </p:sp>
      <p:sp>
        <p:nvSpPr>
          <p:cNvPr id="7" name="Text Placeholder 6">
            <a:extLst>
              <a:ext uri="{FF2B5EF4-FFF2-40B4-BE49-F238E27FC236}">
                <a16:creationId xmlns:a16="http://schemas.microsoft.com/office/drawing/2014/main" id="{565288DF-98DA-A5E3-D1C4-BDB16A90F875}"/>
              </a:ext>
            </a:extLst>
          </p:cNvPr>
          <p:cNvSpPr>
            <a:spLocks noGrp="1"/>
          </p:cNvSpPr>
          <p:nvPr>
            <p:ph type="body" sz="quarter" idx="11"/>
          </p:nvPr>
        </p:nvSpPr>
        <p:spPr/>
        <p:txBody>
          <a:bodyPr/>
          <a:lstStyle/>
          <a:p>
            <a:r>
              <a:rPr lang="en-US" dirty="0">
                <a:solidFill>
                  <a:schemeClr val="accent1">
                    <a:lumMod val="75000"/>
                  </a:schemeClr>
                </a:solidFill>
              </a:rPr>
              <a:t>Language in an APA paper should be: </a:t>
            </a:r>
          </a:p>
        </p:txBody>
      </p:sp>
      <p:cxnSp>
        <p:nvCxnSpPr>
          <p:cNvPr id="9" name="Straight Connector 8">
            <a:extLst>
              <a:ext uri="{FF2B5EF4-FFF2-40B4-BE49-F238E27FC236}">
                <a16:creationId xmlns:a16="http://schemas.microsoft.com/office/drawing/2014/main" id="{3927C1EB-3527-DE6F-095D-8C78AB5A48BB}"/>
              </a:ext>
            </a:extLst>
          </p:cNvPr>
          <p:cNvCxnSpPr>
            <a:cxnSpLocks/>
          </p:cNvCxnSpPr>
          <p:nvPr/>
        </p:nvCxnSpPr>
        <p:spPr>
          <a:xfrm>
            <a:off x="2949720" y="1889338"/>
            <a:ext cx="6833" cy="1897828"/>
          </a:xfrm>
          <a:prstGeom prst="line">
            <a:avLst/>
          </a:prstGeom>
          <a:ln w="2857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13C8A89-86BC-7B38-C9E5-39451AF777F8}"/>
              </a:ext>
            </a:extLst>
          </p:cNvPr>
          <p:cNvCxnSpPr>
            <a:cxnSpLocks/>
          </p:cNvCxnSpPr>
          <p:nvPr/>
        </p:nvCxnSpPr>
        <p:spPr>
          <a:xfrm>
            <a:off x="5875410" y="1889338"/>
            <a:ext cx="0" cy="1897828"/>
          </a:xfrm>
          <a:prstGeom prst="line">
            <a:avLst/>
          </a:prstGeom>
          <a:ln w="2857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62FB44CF-AC9F-2BAF-0F4E-682AF1FACCD6}"/>
              </a:ext>
            </a:extLst>
          </p:cNvPr>
          <p:cNvSpPr>
            <a:spLocks noGrp="1"/>
          </p:cNvSpPr>
          <p:nvPr>
            <p:ph type="sldNum" sz="quarter" idx="19"/>
          </p:nvPr>
        </p:nvSpPr>
        <p:spPr/>
        <p:txBody>
          <a:bodyPr/>
          <a:lstStyle/>
          <a:p>
            <a:fld id="{346097E4-2930-9D48-A5CE-AF00B0E70697}" type="slidenum">
              <a:rPr lang="en-US" smtClean="0"/>
              <a:t>5</a:t>
            </a:fld>
            <a:endParaRPr lang="en-US"/>
          </a:p>
        </p:txBody>
      </p:sp>
      <p:pic>
        <p:nvPicPr>
          <p:cNvPr id="10" name="Graphic 9" descr="Document with solid fill">
            <a:extLst>
              <a:ext uri="{FF2B5EF4-FFF2-40B4-BE49-F238E27FC236}">
                <a16:creationId xmlns:a16="http://schemas.microsoft.com/office/drawing/2014/main" id="{824F07C8-D46A-CE05-341F-519CE0B52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937" y="3416892"/>
            <a:ext cx="1253909" cy="1253909"/>
          </a:xfrm>
          <a:prstGeom prst="rect">
            <a:avLst/>
          </a:prstGeom>
        </p:spPr>
      </p:pic>
      <p:pic>
        <p:nvPicPr>
          <p:cNvPr id="15" name="Graphic 14" descr="Books on shelf outline">
            <a:extLst>
              <a:ext uri="{FF2B5EF4-FFF2-40B4-BE49-F238E27FC236}">
                <a16:creationId xmlns:a16="http://schemas.microsoft.com/office/drawing/2014/main" id="{7A1604FF-6811-24B0-A5B2-E2232C43F3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3902" y="3521506"/>
            <a:ext cx="1253909" cy="1253909"/>
          </a:xfrm>
          <a:prstGeom prst="rect">
            <a:avLst/>
          </a:prstGeom>
        </p:spPr>
      </p:pic>
      <p:pic>
        <p:nvPicPr>
          <p:cNvPr id="17" name="Graphic 16" descr="Remote learning language with solid fill">
            <a:extLst>
              <a:ext uri="{FF2B5EF4-FFF2-40B4-BE49-F238E27FC236}">
                <a16:creationId xmlns:a16="http://schemas.microsoft.com/office/drawing/2014/main" id="{A74E72C1-311E-1F19-2716-641170DFC5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4792" y="3416892"/>
            <a:ext cx="1253909" cy="1253909"/>
          </a:xfrm>
          <a:prstGeom prst="rect">
            <a:avLst/>
          </a:prstGeom>
        </p:spPr>
      </p:pic>
    </p:spTree>
    <p:extLst>
      <p:ext uri="{BB962C8B-B14F-4D97-AF65-F5344CB8AC3E}">
        <p14:creationId xmlns:p14="http://schemas.microsoft.com/office/powerpoint/2010/main" val="400907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00EF-B905-B552-3C3B-58E78A7AE51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367AF207-4D14-8011-D799-A41D3A1D1A06}"/>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b="0" i="1" kern="1200" cap="none" baseline="0" dirty="0">
                <a:latin typeface="Franklin Gothic Medium Cond" panose="020B0606030402020204" pitchFamily="34" charset="0"/>
                <a:ea typeface="+mj-ea"/>
                <a:cs typeface="+mj-cs"/>
              </a:rPr>
              <a:t>Types of APA Papers</a:t>
            </a:r>
          </a:p>
        </p:txBody>
      </p:sp>
      <p:sp>
        <p:nvSpPr>
          <p:cNvPr id="13" name="Slide Number Placeholder 12">
            <a:extLst>
              <a:ext uri="{FF2B5EF4-FFF2-40B4-BE49-F238E27FC236}">
                <a16:creationId xmlns:a16="http://schemas.microsoft.com/office/drawing/2014/main" id="{D4C0B4FF-BC00-B315-627D-78F6099A3857}"/>
              </a:ext>
            </a:extLst>
          </p:cNvPr>
          <p:cNvSpPr>
            <a:spLocks noGrp="1"/>
          </p:cNvSpPr>
          <p:nvPr>
            <p:ph type="sldNum" sz="quarter" idx="15"/>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6</a:t>
            </a:fld>
            <a:endParaRPr lang="en-US"/>
          </a:p>
        </p:txBody>
      </p:sp>
      <p:graphicFrame>
        <p:nvGraphicFramePr>
          <p:cNvPr id="15" name="TextBox 2">
            <a:extLst>
              <a:ext uri="{FF2B5EF4-FFF2-40B4-BE49-F238E27FC236}">
                <a16:creationId xmlns:a16="http://schemas.microsoft.com/office/drawing/2014/main" id="{BA5339C8-3D96-38AD-3D2B-0985D69787C2}"/>
              </a:ext>
            </a:extLst>
          </p:cNvPr>
          <p:cNvGraphicFramePr/>
          <p:nvPr>
            <p:extLst>
              <p:ext uri="{D42A27DB-BD31-4B8C-83A1-F6EECF244321}">
                <p14:modId xmlns:p14="http://schemas.microsoft.com/office/powerpoint/2010/main" val="183617650"/>
              </p:ext>
            </p:extLst>
          </p:nvPr>
        </p:nvGraphicFramePr>
        <p:xfrm>
          <a:off x="342900" y="974036"/>
          <a:ext cx="8450036" cy="389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1">
            <a:extLst>
              <a:ext uri="{FF2B5EF4-FFF2-40B4-BE49-F238E27FC236}">
                <a16:creationId xmlns:a16="http://schemas.microsoft.com/office/drawing/2014/main" id="{F5EC3D50-5129-3CDA-07BA-B4FBD1FD2CA3}"/>
              </a:ext>
            </a:extLst>
          </p:cNvPr>
          <p:cNvSpPr txBox="1">
            <a:spLocks/>
          </p:cNvSpPr>
          <p:nvPr/>
        </p:nvSpPr>
        <p:spPr>
          <a:xfrm>
            <a:off x="351064" y="5120168"/>
            <a:ext cx="8450036" cy="365125"/>
          </a:xfrm>
          <a:prstGeom prst="rect">
            <a:avLst/>
          </a:prstGeom>
          <a:solidFill>
            <a:schemeClr val="accent1">
              <a:lumMod val="75000"/>
            </a:schemeClr>
          </a:solidFill>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gn="ctr"/>
            <a:r>
              <a:rPr lang="en-US" sz="1800" dirty="0">
                <a:solidFill>
                  <a:schemeClr val="bg1"/>
                </a:solidFill>
              </a:rPr>
              <a:t>If your essay does </a:t>
            </a:r>
            <a:r>
              <a:rPr lang="en-US" sz="1800" b="1" dirty="0">
                <a:solidFill>
                  <a:schemeClr val="bg1"/>
                </a:solidFill>
              </a:rPr>
              <a:t>not fit </a:t>
            </a:r>
            <a:r>
              <a:rPr lang="en-US" sz="1800" dirty="0">
                <a:solidFill>
                  <a:schemeClr val="bg1"/>
                </a:solidFill>
              </a:rPr>
              <a:t>any of the above, consult your instructor</a:t>
            </a:r>
          </a:p>
        </p:txBody>
      </p:sp>
    </p:spTree>
    <p:extLst>
      <p:ext uri="{BB962C8B-B14F-4D97-AF65-F5344CB8AC3E}">
        <p14:creationId xmlns:p14="http://schemas.microsoft.com/office/powerpoint/2010/main" val="331675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23D0-8B64-3A94-54A4-AEA91AAF48F4}"/>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767F39A6-62F3-7F77-4667-52519C61C25D}"/>
              </a:ext>
            </a:extLst>
          </p:cNvPr>
          <p:cNvSpPr>
            <a:spLocks noGrp="1"/>
          </p:cNvSpPr>
          <p:nvPr>
            <p:ph type="sldNum" sz="quarter" idx="16"/>
          </p:nvPr>
        </p:nvSpPr>
        <p:spPr/>
        <p:txBody>
          <a:bodyPr/>
          <a:lstStyle/>
          <a:p>
            <a:fld id="{346097E4-2930-9D48-A5CE-AF00B0E70697}" type="slidenum">
              <a:rPr lang="en-US" smtClean="0"/>
              <a:t>7</a:t>
            </a:fld>
            <a:endParaRPr lang="en-US"/>
          </a:p>
        </p:txBody>
      </p:sp>
      <p:sp>
        <p:nvSpPr>
          <p:cNvPr id="4" name="Content Placeholder 1">
            <a:extLst>
              <a:ext uri="{FF2B5EF4-FFF2-40B4-BE49-F238E27FC236}">
                <a16:creationId xmlns:a16="http://schemas.microsoft.com/office/drawing/2014/main" id="{5606FE76-F533-5D57-BD0F-86B9BEE152B0}"/>
              </a:ext>
            </a:extLst>
          </p:cNvPr>
          <p:cNvSpPr txBox="1">
            <a:spLocks/>
          </p:cNvSpPr>
          <p:nvPr/>
        </p:nvSpPr>
        <p:spPr>
          <a:xfrm>
            <a:off x="342900" y="974036"/>
            <a:ext cx="8134673" cy="460535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1800" dirty="0"/>
              <a:t>Summarizes scientific literature on a particular research topic. </a:t>
            </a:r>
          </a:p>
          <a:p>
            <a:pPr marL="342900" indent="-342900">
              <a:lnSpc>
                <a:spcPct val="150000"/>
              </a:lnSpc>
              <a:buFont typeface="Arial" panose="020B0604020202020204" pitchFamily="34" charset="0"/>
              <a:buChar char="•"/>
            </a:pPr>
            <a:r>
              <a:rPr lang="en-US" sz="1800" dirty="0"/>
              <a:t>While the APA Publication Manual does not require a specific order for a literature review, a good literature review typically contains the following components: </a:t>
            </a:r>
          </a:p>
          <a:p>
            <a:pPr marL="800100" lvl="1" indent="-457200">
              <a:lnSpc>
                <a:spcPct val="150000"/>
              </a:lnSpc>
              <a:buFont typeface="+mj-lt"/>
              <a:buAutoNum type="arabicPeriod"/>
            </a:pPr>
            <a:r>
              <a:rPr lang="en-US" sz="1800" dirty="0"/>
              <a:t>Introduction</a:t>
            </a:r>
          </a:p>
          <a:p>
            <a:pPr marL="800100" lvl="1" indent="-457200">
              <a:lnSpc>
                <a:spcPct val="150000"/>
              </a:lnSpc>
              <a:buFont typeface="+mj-lt"/>
              <a:buAutoNum type="arabicPeriod"/>
            </a:pPr>
            <a:r>
              <a:rPr lang="en-US" sz="1800" dirty="0"/>
              <a:t>Thesis Statement</a:t>
            </a:r>
          </a:p>
          <a:p>
            <a:pPr marL="800100" lvl="1" indent="-457200">
              <a:lnSpc>
                <a:spcPct val="150000"/>
              </a:lnSpc>
              <a:buFont typeface="+mj-lt"/>
              <a:buAutoNum type="arabicPeriod"/>
            </a:pPr>
            <a:r>
              <a:rPr lang="en-US" sz="1800" dirty="0"/>
              <a:t>Summary and Synthesis of Sources</a:t>
            </a:r>
          </a:p>
          <a:p>
            <a:pPr marL="800100" lvl="1" indent="-457200">
              <a:lnSpc>
                <a:spcPct val="150000"/>
              </a:lnSpc>
              <a:buFont typeface="+mj-lt"/>
              <a:buAutoNum type="arabicPeriod"/>
            </a:pPr>
            <a:r>
              <a:rPr lang="en-US" sz="1800" dirty="0"/>
              <a:t>List of References</a:t>
            </a:r>
          </a:p>
        </p:txBody>
      </p:sp>
      <p:sp>
        <p:nvSpPr>
          <p:cNvPr id="5" name="Title 2">
            <a:extLst>
              <a:ext uri="{FF2B5EF4-FFF2-40B4-BE49-F238E27FC236}">
                <a16:creationId xmlns:a16="http://schemas.microsoft.com/office/drawing/2014/main" id="{34D925A7-43C0-9E4D-E2A2-D2B7282D6C08}"/>
              </a:ext>
            </a:extLst>
          </p:cNvPr>
          <p:cNvSpPr>
            <a:spLocks noGrp="1"/>
          </p:cNvSpPr>
          <p:nvPr>
            <p:ph type="title"/>
          </p:nvPr>
        </p:nvSpPr>
        <p:spPr>
          <a:xfrm>
            <a:off x="351064" y="385004"/>
            <a:ext cx="8450036" cy="589032"/>
          </a:xfrm>
        </p:spPr>
        <p:txBody>
          <a:bodyPr>
            <a:normAutofit fontScale="90000"/>
          </a:bodyPr>
          <a:lstStyle/>
          <a:p>
            <a:r>
              <a:rPr lang="en-US" dirty="0"/>
              <a:t>The Literature Review</a:t>
            </a:r>
          </a:p>
        </p:txBody>
      </p:sp>
    </p:spTree>
    <p:extLst>
      <p:ext uri="{BB962C8B-B14F-4D97-AF65-F5344CB8AC3E}">
        <p14:creationId xmlns:p14="http://schemas.microsoft.com/office/powerpoint/2010/main" val="297526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F0344-A8FC-6BC7-453D-5D7026F06D90}"/>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CF39918-9FB4-21F1-F770-91D8506C64F8}"/>
              </a:ext>
            </a:extLst>
          </p:cNvPr>
          <p:cNvSpPr>
            <a:spLocks noGrp="1"/>
          </p:cNvSpPr>
          <p:nvPr>
            <p:ph type="sldNum" sz="quarter" idx="16"/>
          </p:nvPr>
        </p:nvSpPr>
        <p:spPr/>
        <p:txBody>
          <a:bodyPr/>
          <a:lstStyle/>
          <a:p>
            <a:fld id="{346097E4-2930-9D48-A5CE-AF00B0E70697}" type="slidenum">
              <a:rPr lang="en-US" smtClean="0"/>
              <a:t>8</a:t>
            </a:fld>
            <a:endParaRPr lang="en-US"/>
          </a:p>
        </p:txBody>
      </p:sp>
      <p:sp>
        <p:nvSpPr>
          <p:cNvPr id="4" name="Content Placeholder 1">
            <a:extLst>
              <a:ext uri="{FF2B5EF4-FFF2-40B4-BE49-F238E27FC236}">
                <a16:creationId xmlns:a16="http://schemas.microsoft.com/office/drawing/2014/main" id="{2C695A0B-1904-F97A-1232-F4BC74E373B5}"/>
              </a:ext>
            </a:extLst>
          </p:cNvPr>
          <p:cNvSpPr txBox="1">
            <a:spLocks/>
          </p:cNvSpPr>
          <p:nvPr/>
        </p:nvSpPr>
        <p:spPr>
          <a:xfrm>
            <a:off x="342900" y="974036"/>
            <a:ext cx="7902198" cy="445470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1800" dirty="0"/>
              <a:t>Report quantitative research, which uses </a:t>
            </a:r>
            <a:r>
              <a:rPr lang="en-US" sz="1800" b="1" dirty="0">
                <a:solidFill>
                  <a:schemeClr val="accent5">
                    <a:lumMod val="75000"/>
                  </a:schemeClr>
                </a:solidFill>
              </a:rPr>
              <a:t>empirical</a:t>
            </a:r>
            <a:r>
              <a:rPr lang="en-US" sz="1800" dirty="0"/>
              <a:t> and </a:t>
            </a:r>
            <a:r>
              <a:rPr lang="en-US" sz="1800" dirty="0">
                <a:solidFill>
                  <a:schemeClr val="accent5">
                    <a:lumMod val="75000"/>
                  </a:schemeClr>
                </a:solidFill>
              </a:rPr>
              <a:t>numerical information</a:t>
            </a:r>
            <a:r>
              <a:rPr lang="en-US" sz="1800" dirty="0"/>
              <a:t> often analyzed through </a:t>
            </a:r>
            <a:r>
              <a:rPr lang="en-US" sz="1800" dirty="0">
                <a:solidFill>
                  <a:schemeClr val="accent5">
                    <a:lumMod val="75000"/>
                  </a:schemeClr>
                </a:solidFill>
              </a:rPr>
              <a:t>statistical means</a:t>
            </a:r>
            <a:r>
              <a:rPr lang="en-US" sz="1800" dirty="0"/>
              <a:t>.</a:t>
            </a:r>
          </a:p>
          <a:p>
            <a:pPr marL="342900" indent="-342900">
              <a:lnSpc>
                <a:spcPct val="150000"/>
              </a:lnSpc>
              <a:buFont typeface="Arial" panose="020B0604020202020204" pitchFamily="34" charset="0"/>
              <a:buChar char="•"/>
            </a:pPr>
            <a:r>
              <a:rPr lang="en-US" sz="1800" dirty="0"/>
              <a:t>Quantitative articles include: </a:t>
            </a:r>
          </a:p>
          <a:p>
            <a:pPr marL="800100" lvl="1" indent="-457200">
              <a:lnSpc>
                <a:spcPct val="150000"/>
              </a:lnSpc>
              <a:buFont typeface="+mj-lt"/>
              <a:buAutoNum type="arabicPeriod"/>
            </a:pPr>
            <a:r>
              <a:rPr lang="en-US" sz="1800" dirty="0"/>
              <a:t>Title Page</a:t>
            </a:r>
          </a:p>
          <a:p>
            <a:pPr marL="800100" lvl="1" indent="-457200">
              <a:lnSpc>
                <a:spcPct val="150000"/>
              </a:lnSpc>
              <a:buFont typeface="+mj-lt"/>
              <a:buAutoNum type="arabicPeriod"/>
            </a:pPr>
            <a:r>
              <a:rPr lang="en-US" sz="1800" dirty="0"/>
              <a:t>Abstract</a:t>
            </a:r>
          </a:p>
          <a:p>
            <a:pPr marL="800100" lvl="1" indent="-457200">
              <a:lnSpc>
                <a:spcPct val="150000"/>
              </a:lnSpc>
              <a:buFont typeface="+mj-lt"/>
              <a:buAutoNum type="arabicPeriod"/>
            </a:pPr>
            <a:r>
              <a:rPr lang="en-US" sz="1800" dirty="0"/>
              <a:t>Introduction</a:t>
            </a:r>
          </a:p>
          <a:p>
            <a:pPr marL="800100" lvl="1" indent="-457200">
              <a:lnSpc>
                <a:spcPct val="150000"/>
              </a:lnSpc>
              <a:buFont typeface="+mj-lt"/>
              <a:buAutoNum type="arabicPeriod"/>
            </a:pPr>
            <a:r>
              <a:rPr lang="en-US" sz="1800" dirty="0"/>
              <a:t>Method</a:t>
            </a:r>
          </a:p>
          <a:p>
            <a:pPr marL="800100" lvl="1" indent="-457200">
              <a:lnSpc>
                <a:spcPct val="150000"/>
              </a:lnSpc>
              <a:buFont typeface="+mj-lt"/>
              <a:buAutoNum type="arabicPeriod"/>
            </a:pPr>
            <a:r>
              <a:rPr lang="en-US" sz="1800" dirty="0"/>
              <a:t>Results</a:t>
            </a:r>
          </a:p>
          <a:p>
            <a:pPr marL="800100" lvl="1" indent="-457200">
              <a:lnSpc>
                <a:spcPct val="150000"/>
              </a:lnSpc>
              <a:buFont typeface="+mj-lt"/>
              <a:buAutoNum type="arabicPeriod"/>
            </a:pPr>
            <a:r>
              <a:rPr lang="en-US" sz="1800" dirty="0"/>
              <a:t>Discussion</a:t>
            </a:r>
          </a:p>
        </p:txBody>
      </p:sp>
      <p:sp>
        <p:nvSpPr>
          <p:cNvPr id="5" name="Title 2">
            <a:extLst>
              <a:ext uri="{FF2B5EF4-FFF2-40B4-BE49-F238E27FC236}">
                <a16:creationId xmlns:a16="http://schemas.microsoft.com/office/drawing/2014/main" id="{B7A6B15D-8024-865B-DAA7-6ED45769C90B}"/>
              </a:ext>
            </a:extLst>
          </p:cNvPr>
          <p:cNvSpPr>
            <a:spLocks noGrp="1"/>
          </p:cNvSpPr>
          <p:nvPr>
            <p:ph type="title"/>
          </p:nvPr>
        </p:nvSpPr>
        <p:spPr>
          <a:xfrm>
            <a:off x="351064" y="385004"/>
            <a:ext cx="8450036" cy="589032"/>
          </a:xfrm>
        </p:spPr>
        <p:txBody>
          <a:bodyPr>
            <a:normAutofit fontScale="90000"/>
          </a:bodyPr>
          <a:lstStyle/>
          <a:p>
            <a:r>
              <a:rPr lang="en-US" dirty="0"/>
              <a:t>Quantitative Articles</a:t>
            </a:r>
          </a:p>
        </p:txBody>
      </p:sp>
    </p:spTree>
    <p:extLst>
      <p:ext uri="{BB962C8B-B14F-4D97-AF65-F5344CB8AC3E}">
        <p14:creationId xmlns:p14="http://schemas.microsoft.com/office/powerpoint/2010/main" val="125441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7551A-9B23-F1E3-1A5B-1692DFF3BCA0}"/>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A3778A75-CBF8-2CF7-B2E5-EAFB9B636124}"/>
              </a:ext>
            </a:extLst>
          </p:cNvPr>
          <p:cNvSpPr>
            <a:spLocks noGrp="1"/>
          </p:cNvSpPr>
          <p:nvPr>
            <p:ph type="sldNum" sz="quarter" idx="16"/>
          </p:nvPr>
        </p:nvSpPr>
        <p:spPr/>
        <p:txBody>
          <a:bodyPr/>
          <a:lstStyle/>
          <a:p>
            <a:fld id="{346097E4-2930-9D48-A5CE-AF00B0E70697}" type="slidenum">
              <a:rPr lang="en-US" smtClean="0"/>
              <a:t>9</a:t>
            </a:fld>
            <a:endParaRPr lang="en-US"/>
          </a:p>
        </p:txBody>
      </p:sp>
      <p:sp>
        <p:nvSpPr>
          <p:cNvPr id="4" name="Content Placeholder 1">
            <a:extLst>
              <a:ext uri="{FF2B5EF4-FFF2-40B4-BE49-F238E27FC236}">
                <a16:creationId xmlns:a16="http://schemas.microsoft.com/office/drawing/2014/main" id="{8CFCE9B4-502A-2181-EA11-E5E9889E72EC}"/>
              </a:ext>
            </a:extLst>
          </p:cNvPr>
          <p:cNvSpPr txBox="1">
            <a:spLocks/>
          </p:cNvSpPr>
          <p:nvPr/>
        </p:nvSpPr>
        <p:spPr>
          <a:xfrm>
            <a:off x="351063" y="974036"/>
            <a:ext cx="8126509" cy="500831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nSpc>
                <a:spcPct val="100000"/>
              </a:lnSpc>
            </a:pPr>
            <a:r>
              <a:rPr lang="en-US" sz="2000" dirty="0"/>
              <a:t>Report qualitative research, which uses </a:t>
            </a:r>
            <a:r>
              <a:rPr lang="en-US" sz="2000" dirty="0">
                <a:solidFill>
                  <a:schemeClr val="accent5">
                    <a:lumMod val="75000"/>
                  </a:schemeClr>
                </a:solidFill>
              </a:rPr>
              <a:t>scientific practices </a:t>
            </a:r>
            <a:r>
              <a:rPr lang="en-US" sz="2000" dirty="0"/>
              <a:t>to learn more about </a:t>
            </a:r>
            <a:r>
              <a:rPr lang="en-US" sz="2000" dirty="0">
                <a:solidFill>
                  <a:schemeClr val="accent5">
                    <a:lumMod val="75000"/>
                  </a:schemeClr>
                </a:solidFill>
              </a:rPr>
              <a:t>human experiences </a:t>
            </a:r>
            <a:r>
              <a:rPr lang="en-US" sz="2000" dirty="0"/>
              <a:t>that </a:t>
            </a:r>
            <a:r>
              <a:rPr lang="en-US" sz="2000" dirty="0">
                <a:solidFill>
                  <a:schemeClr val="accent5">
                    <a:lumMod val="75000"/>
                  </a:schemeClr>
                </a:solidFill>
              </a:rPr>
              <a:t>cannot be numerically quantified. </a:t>
            </a:r>
          </a:p>
          <a:p>
            <a:pPr marL="342900" indent="-342900">
              <a:lnSpc>
                <a:spcPct val="150000"/>
              </a:lnSpc>
              <a:buFont typeface="Arial" panose="020B0604020202020204" pitchFamily="34" charset="0"/>
              <a:buChar char="•"/>
            </a:pPr>
            <a:r>
              <a:rPr lang="en-US" sz="2000" dirty="0"/>
              <a:t>Qualitative articles include: </a:t>
            </a:r>
          </a:p>
          <a:p>
            <a:pPr marL="800100" lvl="1" indent="-457200">
              <a:lnSpc>
                <a:spcPct val="150000"/>
              </a:lnSpc>
              <a:buFont typeface="+mj-lt"/>
              <a:buAutoNum type="arabicPeriod"/>
            </a:pPr>
            <a:r>
              <a:rPr lang="en-US" sz="2000" dirty="0"/>
              <a:t>Title Page</a:t>
            </a:r>
          </a:p>
          <a:p>
            <a:pPr marL="800100" lvl="1" indent="-457200">
              <a:lnSpc>
                <a:spcPct val="150000"/>
              </a:lnSpc>
              <a:buFont typeface="+mj-lt"/>
              <a:buAutoNum type="arabicPeriod"/>
            </a:pPr>
            <a:r>
              <a:rPr lang="en-US" sz="2000" dirty="0"/>
              <a:t>Abstract</a:t>
            </a:r>
          </a:p>
          <a:p>
            <a:pPr marL="800100" lvl="1" indent="-457200">
              <a:lnSpc>
                <a:spcPct val="150000"/>
              </a:lnSpc>
              <a:buFont typeface="+mj-lt"/>
              <a:buAutoNum type="arabicPeriod"/>
            </a:pPr>
            <a:r>
              <a:rPr lang="en-US" sz="2000" dirty="0"/>
              <a:t>Introduction</a:t>
            </a:r>
          </a:p>
          <a:p>
            <a:pPr marL="800100" lvl="1" indent="-457200">
              <a:lnSpc>
                <a:spcPct val="150000"/>
              </a:lnSpc>
              <a:buFont typeface="+mj-lt"/>
              <a:buAutoNum type="arabicPeriod"/>
            </a:pPr>
            <a:r>
              <a:rPr lang="en-US" sz="2000" dirty="0"/>
              <a:t>Method</a:t>
            </a:r>
          </a:p>
          <a:p>
            <a:pPr marL="800100" lvl="1" indent="-457200">
              <a:lnSpc>
                <a:spcPct val="150000"/>
              </a:lnSpc>
              <a:buFont typeface="+mj-lt"/>
              <a:buAutoNum type="arabicPeriod"/>
            </a:pPr>
            <a:r>
              <a:rPr lang="en-US" sz="2000" dirty="0"/>
              <a:t>Findings/Results</a:t>
            </a:r>
          </a:p>
          <a:p>
            <a:pPr marL="800100" lvl="1" indent="-457200">
              <a:lnSpc>
                <a:spcPct val="150000"/>
              </a:lnSpc>
              <a:buFont typeface="+mj-lt"/>
              <a:buAutoNum type="arabicPeriod"/>
            </a:pPr>
            <a:r>
              <a:rPr lang="en-US" sz="2000" dirty="0"/>
              <a:t>Discussion</a:t>
            </a:r>
          </a:p>
        </p:txBody>
      </p:sp>
      <p:sp>
        <p:nvSpPr>
          <p:cNvPr id="5" name="Title 2">
            <a:extLst>
              <a:ext uri="{FF2B5EF4-FFF2-40B4-BE49-F238E27FC236}">
                <a16:creationId xmlns:a16="http://schemas.microsoft.com/office/drawing/2014/main" id="{D5BB00FD-FF4B-CC41-D412-EA942ABB4232}"/>
              </a:ext>
            </a:extLst>
          </p:cNvPr>
          <p:cNvSpPr>
            <a:spLocks noGrp="1"/>
          </p:cNvSpPr>
          <p:nvPr>
            <p:ph type="title"/>
          </p:nvPr>
        </p:nvSpPr>
        <p:spPr>
          <a:xfrm>
            <a:off x="351064" y="385004"/>
            <a:ext cx="8450036" cy="589032"/>
          </a:xfrm>
        </p:spPr>
        <p:txBody>
          <a:bodyPr>
            <a:normAutofit fontScale="90000"/>
          </a:bodyPr>
          <a:lstStyle/>
          <a:p>
            <a:r>
              <a:rPr lang="en-US" dirty="0"/>
              <a:t>Qualitative Articles</a:t>
            </a:r>
          </a:p>
        </p:txBody>
      </p:sp>
    </p:spTree>
    <p:extLst>
      <p:ext uri="{BB962C8B-B14F-4D97-AF65-F5344CB8AC3E}">
        <p14:creationId xmlns:p14="http://schemas.microsoft.com/office/powerpoint/2010/main" val="377782006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6778D8D98E94AAD03144786193D0D" ma:contentTypeVersion="20" ma:contentTypeDescription="Create a new document." ma:contentTypeScope="" ma:versionID="e9c86f72465c0136ddf71d00e8982fec">
  <xsd:schema xmlns:xsd="http://www.w3.org/2001/XMLSchema" xmlns:xs="http://www.w3.org/2001/XMLSchema" xmlns:p="http://schemas.microsoft.com/office/2006/metadata/properties" xmlns:ns2="066794b1-105b-4b92-b187-3d2ce68d7b5f" xmlns:ns3="b414a12a-3721-47f2-9660-b70f8cc9d6dc" targetNamespace="http://schemas.microsoft.com/office/2006/metadata/properties" ma:root="true" ma:fieldsID="d869561329c5b47b42bdd1d16055cf75" ns2:_="" ns3:_="">
    <xsd:import namespace="066794b1-105b-4b92-b187-3d2ce68d7b5f"/>
    <xsd:import namespace="b414a12a-3721-47f2-9660-b70f8cc9d6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794b1-105b-4b92-b187-3d2ce68d7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4a12a-3721-47f2-9660-b70f8cc9d6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906a22-eb95-4b0d-8f3a-cc805531c490}" ma:internalName="TaxCatchAll" ma:showField="CatchAllData" ma:web="b414a12a-3721-47f2-9660-b70f8cc9d6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414a12a-3721-47f2-9660-b70f8cc9d6dc">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066794b1-105b-4b92-b187-3d2ce68d7b5f">
      <Terms xmlns="http://schemas.microsoft.com/office/infopath/2007/PartnerControls"/>
    </lcf76f155ced4ddcb4097134ff3c332f>
    <TaxCatchAll xmlns="b414a12a-3721-47f2-9660-b70f8cc9d6dc" xsi:nil="true"/>
  </documentManagement>
</p:properties>
</file>

<file path=customXml/itemProps1.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2.xml><?xml version="1.0" encoding="utf-8"?>
<ds:datastoreItem xmlns:ds="http://schemas.openxmlformats.org/officeDocument/2006/customXml" ds:itemID="{82C3C401-579E-4FD6-B6D6-35E611B40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794b1-105b-4b92-b187-3d2ce68d7b5f"/>
    <ds:schemaRef ds:uri="b414a12a-3721-47f2-9660-b70f8cc9d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DE0D6C-581B-4814-98E7-EF172D5D46A1}">
  <ds:schemaRefs>
    <ds:schemaRef ds:uri="http://purl.org/dc/dcmitype/"/>
    <ds:schemaRef ds:uri="d6656b4d-3fa0-4709-acfb-d5e813445d1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7af3f4b-4b66-46f9-8456-831d9bc3e737"/>
    <ds:schemaRef ds:uri="http://www.w3.org/XML/1998/namespace"/>
    <ds:schemaRef ds:uri="b414a12a-3721-47f2-9660-b70f8cc9d6dc"/>
    <ds:schemaRef ds:uri="066794b1-105b-4b92-b187-3d2ce68d7b5f"/>
  </ds:schemaRefs>
</ds:datastoreItem>
</file>

<file path=docProps/app.xml><?xml version="1.0" encoding="utf-8"?>
<Properties xmlns="http://schemas.openxmlformats.org/officeDocument/2006/extended-properties" xmlns:vt="http://schemas.openxmlformats.org/officeDocument/2006/docPropsVTypes">
  <Template>Office Theme</Template>
  <TotalTime>703</TotalTime>
  <Words>6674</Words>
  <Application>Microsoft Macintosh PowerPoint</Application>
  <PresentationFormat>On-screen Show (4:3)</PresentationFormat>
  <Paragraphs>526</Paragraphs>
  <Slides>40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ＭＳ Ｐゴシック</vt:lpstr>
      <vt:lpstr>Arial</vt:lpstr>
      <vt:lpstr>Calibri</vt:lpstr>
      <vt:lpstr>Franklin Gothic Medium Cond</vt:lpstr>
      <vt:lpstr>Franklin Gothic Medium</vt:lpstr>
      <vt:lpstr>Wingdings</vt:lpstr>
      <vt:lpstr>Courier New</vt:lpstr>
      <vt:lpstr>Franklin Gothic Book</vt:lpstr>
      <vt:lpstr>Tahoma</vt:lpstr>
      <vt:lpstr>MS Mincho</vt:lpstr>
      <vt:lpstr>Office Theme</vt:lpstr>
      <vt:lpstr>APA Formatting and Style Guide</vt:lpstr>
      <vt:lpstr>What is APA Style?</vt:lpstr>
      <vt:lpstr>Point of View</vt:lpstr>
      <vt:lpstr>Voice</vt:lpstr>
      <vt:lpstr>Language</vt:lpstr>
      <vt:lpstr>Types of APA Papers</vt:lpstr>
      <vt:lpstr>The Literature Review</vt:lpstr>
      <vt:lpstr>Quantitative Articles</vt:lpstr>
      <vt:lpstr>Qualitative Articles</vt:lpstr>
      <vt:lpstr>General APA Format</vt:lpstr>
      <vt:lpstr>General APA Format</vt:lpstr>
      <vt:lpstr>General APA Format</vt:lpstr>
      <vt:lpstr>Types of APA Papers</vt:lpstr>
      <vt:lpstr>Title Page: Student Paper</vt:lpstr>
      <vt:lpstr>Title Page: Professional Paper</vt:lpstr>
      <vt:lpstr>Title Page: Professional Paper</vt:lpstr>
      <vt:lpstr>Abstract Page</vt:lpstr>
      <vt:lpstr>Main Body (Text) </vt:lpstr>
      <vt:lpstr>Reference Page</vt:lpstr>
      <vt:lpstr>Main Body (Text) </vt:lpstr>
      <vt:lpstr>Reference: Basics </vt:lpstr>
      <vt:lpstr>Making the Reference List</vt:lpstr>
      <vt:lpstr>In-text Citations: Page Numbers</vt:lpstr>
      <vt:lpstr>In-text Citations: Quotations</vt:lpstr>
      <vt:lpstr>In-text Citations: Summary or Paraphrase </vt:lpstr>
      <vt:lpstr>In-text Citations: Signal Words</vt:lpstr>
      <vt:lpstr>In-text Citations: Works with Two Authors</vt:lpstr>
      <vt:lpstr>In-text Citations: Works with Three+ Authors</vt:lpstr>
      <vt:lpstr>In-text Citations: Unknown Author</vt:lpstr>
      <vt:lpstr>In-text Citations: Group Authors</vt:lpstr>
      <vt:lpstr>In-text Citations: Same Last  Name / Author</vt:lpstr>
      <vt:lpstr>In-text Citations: Personal Communication</vt:lpstr>
      <vt:lpstr>In-text Citations: No Page Numbers</vt:lpstr>
      <vt:lpstr>In-text Citations: No Page Numbers</vt:lpstr>
      <vt:lpstr>Headings</vt:lpstr>
      <vt:lpstr>Headings</vt:lpstr>
      <vt:lpstr>Tables</vt:lpstr>
      <vt:lpstr>Figures</vt:lpstr>
      <vt:lpstr>Reference</vt:lpstr>
      <vt:lpstr>APA Formatting and Style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Carlos Montoya Lopez</dc:creator>
  <cp:lastModifiedBy>Juan Carlos Montoya Lopez</cp:lastModifiedBy>
  <cp:revision>160</cp:revision>
  <dcterms:created xsi:type="dcterms:W3CDTF">2025-06-09T16:33:08Z</dcterms:created>
  <dcterms:modified xsi:type="dcterms:W3CDTF">2025-09-12T13:53:57Z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0x010100B046778D8D98E94AAD03144786193D0D</vt:lpwstr>
  </property>
  <property fmtid="{D5CDD505-2E9C-101B-9397-08002B2CF9AE}" pid="3" name="MediaServiceImageTags">
    <vt:lpwstr/>
  </property>
  <property fmtid="{D5CDD505-2E9C-101B-9397-08002B2CF9AE}" pid="4" name="MSIP_Label_f7606f69-b0ae-4874-be30-7d43a3c7be10_Enabled">
    <vt:lpwstr>true</vt:lpwstr>
  </property>
  <property fmtid="{D5CDD505-2E9C-101B-9397-08002B2CF9AE}" pid="5" name="MSIP_Label_f7606f69-b0ae-4874-be30-7d43a3c7be10_SetDate">
    <vt:lpwstr>2025-06-09T16:33:50Z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0dffd40b-17a8-403c-ba71-4d1b5aefa598</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