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8" r:id="rId3"/>
    <p:sldId id="280" r:id="rId4"/>
    <p:sldId id="281" r:id="rId5"/>
    <p:sldId id="282" r:id="rId6"/>
    <p:sldId id="283" r:id="rId7"/>
    <p:sldId id="284" r:id="rId8"/>
    <p:sldId id="285" r:id="rId9"/>
    <p:sldId id="286" r:id="rId10"/>
    <p:sldId id="287" r:id="rId11"/>
    <p:sldId id="288" r:id="rId12"/>
    <p:sldId id="289" r:id="rId13"/>
    <p:sldId id="291" r:id="rId14"/>
    <p:sldId id="290" r:id="rId15"/>
    <p:sldId id="292" r:id="rId16"/>
    <p:sldId id="293" r:id="rId17"/>
    <p:sldId id="294" r:id="rId18"/>
    <p:sldId id="295" r:id="rId19"/>
    <p:sldId id="296" r:id="rId20"/>
    <p:sldId id="297" r:id="rId21"/>
    <p:sldId id="298" r:id="rId22"/>
    <p:sldId id="279" r:id="rId23"/>
  </p:sldIdLst>
  <p:sldSz cx="9144000" cy="6858000" type="screen4x3"/>
  <p:notesSz cx="6858000" cy="9144000"/>
  <p:custShowLst>
    <p:custShow name="Custom Show 1" id="0">
      <p:sldLst>
        <p:sld r:id="rId2"/>
        <p:sld r:id="rId3"/>
        <p:sld r:id="rId2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3304" autoAdjust="0"/>
  </p:normalViewPr>
  <p:slideViewPr>
    <p:cSldViewPr snapToGrid="0" snapToObjects="1">
      <p:cViewPr varScale="1">
        <p:scale>
          <a:sx n="59" d="100"/>
          <a:sy n="59" d="100"/>
        </p:scale>
        <p:origin x="163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02BE7-9166-4777-9D1F-78386B68D229}" type="datetimeFigureOut">
              <a:rPr lang="en-US" smtClean="0"/>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99B9D-0D2E-4521-8DDD-BE55E6419328}" type="slidenum">
              <a:rPr lang="en-US" smtClean="0"/>
              <a:t>‹#›</a:t>
            </a:fld>
            <a:endParaRPr lang="en-US"/>
          </a:p>
        </p:txBody>
      </p:sp>
    </p:spTree>
    <p:extLst>
      <p:ext uri="{BB962C8B-B14F-4D97-AF65-F5344CB8AC3E}">
        <p14:creationId xmlns:p14="http://schemas.microsoft.com/office/powerpoint/2010/main" val="415006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Welcome to “Benefiting Most from a Writing Tutorial.” This workshop presentation is designed to introduce English as a Second Language writers to writing center pedagogy, especially some basic concepts in writing center pedagogy. It also familiarizes them with the idea of agenda-setting so that they may come to a writing center with their concerns and issues. The last issue addressed is grammar and dictionary use. This presentation can be used as part of writing center orientation program for ESL classes or as part of orientation at an ESL students’ first writing tutorial. </a:t>
            </a:r>
          </a:p>
          <a:p>
            <a:pPr eaLnBrk="1" hangingPunct="1"/>
            <a:endParaRPr lang="en-US" altLang="en-US" dirty="0" smtClean="0"/>
          </a:p>
          <a:p>
            <a:pPr eaLnBrk="1" hangingPunct="1"/>
            <a:r>
              <a:rPr lang="en-US" altLang="en-US" b="1" dirty="0" smtClean="0"/>
              <a:t>Directions:</a:t>
            </a:r>
            <a:r>
              <a:rPr lang="en-US" altLang="en-US" dirty="0" smtClean="0"/>
              <a:t> Each slide is activated by a single mouse click, unless otherwise noted in bold at the bottom of each notes page.</a:t>
            </a:r>
          </a:p>
          <a:p>
            <a:pPr eaLnBrk="1" hangingPunct="1"/>
            <a:endParaRPr lang="en-US" altLang="en-US" dirty="0" smtClean="0"/>
          </a:p>
          <a:p>
            <a:pPr eaLnBrk="1" hangingPunct="1"/>
            <a:r>
              <a:rPr lang="en-US" altLang="en-US" dirty="0" smtClean="0"/>
              <a:t>Updated by Tony </a:t>
            </a:r>
            <a:r>
              <a:rPr lang="en-US" altLang="en-US" dirty="0" err="1" smtClean="0"/>
              <a:t>Cimasko</a:t>
            </a:r>
            <a:r>
              <a:rPr lang="en-US" altLang="en-US" dirty="0" smtClean="0"/>
              <a:t>, 2007.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mtClean="0"/>
              <a:t>Design Contributor and Revising Author:</a:t>
            </a:r>
            <a:r>
              <a:rPr lang="en-US" altLang="en-US" baseline="0" smtClean="0"/>
              <a:t> </a:t>
            </a:r>
            <a:r>
              <a:rPr lang="en-US" altLang="en-US" smtClean="0"/>
              <a:t>Veronika Maliborska,</a:t>
            </a:r>
            <a:r>
              <a:rPr lang="en-US" altLang="en-US" baseline="0" smtClean="0"/>
              <a:t> 2014</a:t>
            </a:r>
            <a:endParaRPr lang="en-US" altLang="en-US" smtClean="0"/>
          </a:p>
          <a:p>
            <a:pPr eaLnBrk="1" hangingPunct="1"/>
            <a:endParaRPr lang="en-US" altLang="en-US" dirty="0" smtClean="0"/>
          </a:p>
          <a:p>
            <a:pPr eaLnBrk="1" hangingPunct="1"/>
            <a:endParaRPr lang="en-US" altLang="en-US" dirty="0" smtClean="0"/>
          </a:p>
          <a:p>
            <a:pPr eaLnBrk="1" hangingPunct="1"/>
            <a:r>
              <a:rPr lang="en-US" altLang="en-US" dirty="0" smtClean="0"/>
              <a:t>Copyright Purdue Writing Lab, 2007.</a:t>
            </a:r>
          </a:p>
        </p:txBody>
      </p:sp>
      <p:sp>
        <p:nvSpPr>
          <p:cNvPr id="4" name="Slide Number Placeholder 3"/>
          <p:cNvSpPr>
            <a:spLocks noGrp="1"/>
          </p:cNvSpPr>
          <p:nvPr>
            <p:ph type="sldNum" sz="quarter" idx="10"/>
          </p:nvPr>
        </p:nvSpPr>
        <p:spPr/>
        <p:txBody>
          <a:bodyPr/>
          <a:lstStyle/>
          <a:p>
            <a:fld id="{00199B9D-0D2E-4521-8DDD-BE55E6419328}" type="slidenum">
              <a:rPr lang="en-US" smtClean="0"/>
              <a:t>1</a:t>
            </a:fld>
            <a:endParaRPr lang="en-US"/>
          </a:p>
        </p:txBody>
      </p:sp>
    </p:spTree>
    <p:extLst>
      <p:ext uri="{BB962C8B-B14F-4D97-AF65-F5344CB8AC3E}">
        <p14:creationId xmlns:p14="http://schemas.microsoft.com/office/powerpoint/2010/main" val="95314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These topics are issues that students usually encounter when they work on a writing assignment.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a:t>
            </a:r>
            <a:r>
              <a:rPr lang="en-US" altLang="en-US" baseline="0" dirty="0" smtClean="0"/>
              <a:t> following slides serve to help students analyze their writing and identify weaknesses to prepare </a:t>
            </a:r>
            <a:endParaRPr lang="en-US" altLang="en-US"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10</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smtClean="0"/>
              <a:t>Some instructors give very specific instructions and it is important to remind them to read the assignment sheet carefully.</a:t>
            </a:r>
          </a:p>
          <a:p>
            <a:pPr>
              <a:spcBef>
                <a:spcPct val="0"/>
              </a:spcBef>
            </a:pPr>
            <a:endParaRPr lang="en-US" altLang="en-US" dirty="0" smtClean="0"/>
          </a:p>
          <a:p>
            <a:pPr>
              <a:spcBef>
                <a:spcPct val="0"/>
              </a:spcBef>
            </a:pPr>
            <a:r>
              <a:rPr lang="en-US" altLang="en-US" dirty="0" smtClean="0"/>
              <a:t>Remember to take notes in class about the assignment.</a:t>
            </a:r>
            <a:r>
              <a:rPr lang="en-US" altLang="en-US" baseline="0" dirty="0" smtClean="0"/>
              <a:t> </a:t>
            </a:r>
          </a:p>
          <a:p>
            <a:pPr>
              <a:spcBef>
                <a:spcPct val="0"/>
              </a:spcBef>
            </a:pPr>
            <a:endParaRPr lang="en-US" altLang="en-US" baseline="0" dirty="0" smtClean="0"/>
          </a:p>
          <a:p>
            <a:pPr>
              <a:spcBef>
                <a:spcPct val="0"/>
              </a:spcBef>
            </a:pPr>
            <a:r>
              <a:rPr lang="en-US" altLang="en-US" baseline="0" dirty="0" smtClean="0"/>
              <a:t>Sample assignment: https://owl.english.purdue.edu/owl/resource/688/01/</a:t>
            </a:r>
            <a:endParaRPr lang="en-US" altLang="en-US"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11</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If students are not familiar with the writing task, writing samples are extremely important. Remind the students of the reading-writing connection. </a:t>
            </a:r>
          </a:p>
        </p:txBody>
      </p:sp>
      <p:sp>
        <p:nvSpPr>
          <p:cNvPr id="4" name="Slide Number Placeholder 3"/>
          <p:cNvSpPr>
            <a:spLocks noGrp="1"/>
          </p:cNvSpPr>
          <p:nvPr>
            <p:ph type="sldNum" sz="quarter" idx="10"/>
          </p:nvPr>
        </p:nvSpPr>
        <p:spPr/>
        <p:txBody>
          <a:bodyPr/>
          <a:lstStyle/>
          <a:p>
            <a:fld id="{00199B9D-0D2E-4521-8DDD-BE55E6419328}" type="slidenum">
              <a:rPr lang="en-US" smtClean="0"/>
              <a:t>12</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The presenter can use the OWL’s</a:t>
            </a:r>
            <a:r>
              <a:rPr lang="en-US" sz="1200" dirty="0" smtClean="0">
                <a:latin typeface="Optima"/>
                <a:cs typeface="Optima"/>
              </a:rPr>
              <a:t> Handout</a:t>
            </a:r>
            <a:r>
              <a:rPr lang="en-US" sz="1200" baseline="0" dirty="0" smtClean="0">
                <a:latin typeface="Optima"/>
                <a:cs typeface="Optima"/>
              </a:rPr>
              <a:t> “</a:t>
            </a:r>
            <a:r>
              <a:rPr lang="en-US" sz="1200" dirty="0" smtClean="0">
                <a:latin typeface="Optima"/>
                <a:cs typeface="Optima"/>
              </a:rPr>
              <a:t>Writing for a North American Academic Audience”: https://owl.english.purdue.edu/owl/resource/984/02/</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Optima"/>
              <a:cs typeface="Optima"/>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Optima"/>
                <a:cs typeface="Optima"/>
              </a:rPr>
              <a:t>More on transitions here: https://owl.english.purdue.edu/owl/owlprint/574/</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Optima"/>
              <a:cs typeface="Optima"/>
            </a:endParaRPr>
          </a:p>
          <a:p>
            <a:pPr>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13</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Sample from: https://owl.english.purdue.edu/media/pdf/20091250615234_747.pdf</a:t>
            </a:r>
          </a:p>
        </p:txBody>
      </p:sp>
      <p:sp>
        <p:nvSpPr>
          <p:cNvPr id="4" name="Slide Number Placeholder 3"/>
          <p:cNvSpPr>
            <a:spLocks noGrp="1"/>
          </p:cNvSpPr>
          <p:nvPr>
            <p:ph type="sldNum" sz="quarter" idx="10"/>
          </p:nvPr>
        </p:nvSpPr>
        <p:spPr/>
        <p:txBody>
          <a:bodyPr/>
          <a:lstStyle/>
          <a:p>
            <a:fld id="{00199B9D-0D2E-4521-8DDD-BE55E6419328}" type="slidenum">
              <a:rPr lang="en-US" smtClean="0"/>
              <a:t>14</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ESL students may be diffident about their grammar, so it is crucial to ask them to summarize the patterns of errors they tend to make and resort to a good dictionary for many of their grammar questions. </a:t>
            </a:r>
          </a:p>
        </p:txBody>
      </p:sp>
      <p:sp>
        <p:nvSpPr>
          <p:cNvPr id="4" name="Slide Number Placeholder 3"/>
          <p:cNvSpPr>
            <a:spLocks noGrp="1"/>
          </p:cNvSpPr>
          <p:nvPr>
            <p:ph type="sldNum" sz="quarter" idx="10"/>
          </p:nvPr>
        </p:nvSpPr>
        <p:spPr/>
        <p:txBody>
          <a:bodyPr/>
          <a:lstStyle/>
          <a:p>
            <a:fld id="{00199B9D-0D2E-4521-8DDD-BE55E6419328}" type="slidenum">
              <a:rPr lang="en-US" smtClean="0"/>
              <a:t>15</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smtClean="0"/>
              <a:t>Activity</a:t>
            </a:r>
            <a:r>
              <a:rPr lang="en-US" altLang="en-US" dirty="0" smtClean="0"/>
              <a:t>: The presenter may ask students what dictionaries they use, how often, and when. Remind them that the best dictionaries for ESL writers may not be the same as those for native speakers.</a:t>
            </a:r>
          </a:p>
        </p:txBody>
      </p:sp>
      <p:sp>
        <p:nvSpPr>
          <p:cNvPr id="4" name="Slide Number Placeholder 3"/>
          <p:cNvSpPr>
            <a:spLocks noGrp="1"/>
          </p:cNvSpPr>
          <p:nvPr>
            <p:ph type="sldNum" sz="quarter" idx="10"/>
          </p:nvPr>
        </p:nvSpPr>
        <p:spPr/>
        <p:txBody>
          <a:bodyPr/>
          <a:lstStyle/>
          <a:p>
            <a:fld id="{00199B9D-0D2E-4521-8DDD-BE55E6419328}" type="slidenum">
              <a:rPr lang="en-US" smtClean="0"/>
              <a:t>16</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smtClean="0"/>
              <a:t>Longman Web Dictionary requires an Internet connection. The presenter can go to the website and demonstrate how to use it. Remember to show students that after the window for a word appears, they can click “related words” to see a list of related words.</a:t>
            </a:r>
          </a:p>
          <a:p>
            <a:pPr>
              <a:spcBef>
                <a:spcPct val="0"/>
              </a:spcBef>
            </a:pPr>
            <a:endParaRPr lang="en-US" altLang="en-US" dirty="0" smtClean="0"/>
          </a:p>
          <a:p>
            <a:pPr>
              <a:spcBef>
                <a:spcPct val="0"/>
              </a:spcBef>
            </a:pPr>
            <a:r>
              <a:rPr lang="en-US" altLang="en-US" dirty="0" smtClean="0"/>
              <a:t>Sample from: http://www.ldoceonline.com/dictionary/assignment</a:t>
            </a:r>
          </a:p>
        </p:txBody>
      </p:sp>
      <p:sp>
        <p:nvSpPr>
          <p:cNvPr id="4" name="Slide Number Placeholder 3"/>
          <p:cNvSpPr>
            <a:spLocks noGrp="1"/>
          </p:cNvSpPr>
          <p:nvPr>
            <p:ph type="sldNum" sz="quarter" idx="10"/>
          </p:nvPr>
        </p:nvSpPr>
        <p:spPr/>
        <p:txBody>
          <a:bodyPr/>
          <a:lstStyle/>
          <a:p>
            <a:fld id="{00199B9D-0D2E-4521-8DDD-BE55E6419328}" type="slidenum">
              <a:rPr lang="en-US" smtClean="0"/>
              <a:t>17</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Activity: </a:t>
            </a:r>
            <a:r>
              <a:rPr lang="en-US" altLang="en-US" dirty="0" smtClean="0"/>
              <a:t>The presenter may hand out a copy of “Guide for Users” section from a hard copy of dictionary such as Longman Dictionary of Contemporary English. </a:t>
            </a:r>
          </a:p>
        </p:txBody>
      </p:sp>
      <p:sp>
        <p:nvSpPr>
          <p:cNvPr id="4" name="Slide Number Placeholder 3"/>
          <p:cNvSpPr>
            <a:spLocks noGrp="1"/>
          </p:cNvSpPr>
          <p:nvPr>
            <p:ph type="sldNum" sz="quarter" idx="10"/>
          </p:nvPr>
        </p:nvSpPr>
        <p:spPr/>
        <p:txBody>
          <a:bodyPr/>
          <a:lstStyle/>
          <a:p>
            <a:fld id="{00199B9D-0D2E-4521-8DDD-BE55E6419328}" type="slidenum">
              <a:rPr lang="en-US" smtClean="0"/>
              <a:t>18</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These questions are designed to help students to take the initiative in correcting their grammatical errors. Asking them to get the questions ready when they come to the writing center also helps them to develop a sensitivity to their grammatical errors.</a:t>
            </a:r>
          </a:p>
        </p:txBody>
      </p:sp>
      <p:sp>
        <p:nvSpPr>
          <p:cNvPr id="4" name="Slide Number Placeholder 3"/>
          <p:cNvSpPr>
            <a:spLocks noGrp="1"/>
          </p:cNvSpPr>
          <p:nvPr>
            <p:ph type="sldNum" sz="quarter" idx="10"/>
          </p:nvPr>
        </p:nvSpPr>
        <p:spPr/>
        <p:txBody>
          <a:bodyPr/>
          <a:lstStyle/>
          <a:p>
            <a:fld id="{00199B9D-0D2E-4521-8DDD-BE55E6419328}" type="slidenum">
              <a:rPr lang="en-US" smtClean="0"/>
              <a:t>19</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It is very important for the presenter to emphasize the one-on-one nature of a tutorial and the collaborative relationship between a tutor and a student. The presenter also needs to drive home the point that while tutors TRY to answer all the questions students have, tutors also ask students questions that can facilitate the student’s writing/learning process.</a:t>
            </a:r>
          </a:p>
        </p:txBody>
      </p:sp>
      <p:sp>
        <p:nvSpPr>
          <p:cNvPr id="4" name="Slide Number Placeholder 3"/>
          <p:cNvSpPr>
            <a:spLocks noGrp="1"/>
          </p:cNvSpPr>
          <p:nvPr>
            <p:ph type="sldNum" sz="quarter" idx="10"/>
          </p:nvPr>
        </p:nvSpPr>
        <p:spPr/>
        <p:txBody>
          <a:bodyPr/>
          <a:lstStyle/>
          <a:p>
            <a:fld id="{00199B9D-0D2E-4521-8DDD-BE55E6419328}" type="slidenum">
              <a:rPr lang="en-US" smtClean="0"/>
              <a:t>2</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is also the time to ask whether students still have any questions.</a:t>
            </a:r>
          </a:p>
        </p:txBody>
      </p:sp>
      <p:sp>
        <p:nvSpPr>
          <p:cNvPr id="4" name="Slide Number Placeholder 3"/>
          <p:cNvSpPr>
            <a:spLocks noGrp="1"/>
          </p:cNvSpPr>
          <p:nvPr>
            <p:ph type="sldNum" sz="quarter" idx="10"/>
          </p:nvPr>
        </p:nvSpPr>
        <p:spPr/>
        <p:txBody>
          <a:bodyPr/>
          <a:lstStyle/>
          <a:p>
            <a:fld id="{00199B9D-0D2E-4521-8DDD-BE55E6419328}" type="slidenum">
              <a:rPr lang="en-US" smtClean="0"/>
              <a:t>20</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Notes: </a:t>
            </a:r>
          </a:p>
          <a:p>
            <a:pPr eaLnBrk="1" hangingPunct="1"/>
            <a:r>
              <a:rPr lang="en-US" altLang="en-US" dirty="0" smtClean="0"/>
              <a:t>The Writing</a:t>
            </a:r>
            <a:r>
              <a:rPr lang="en-US" altLang="en-US" baseline="0" dirty="0" smtClean="0"/>
              <a:t> Lab is located </a:t>
            </a:r>
            <a:r>
              <a:rPr lang="en-US" altLang="en-US" dirty="0" smtClean="0"/>
              <a:t>on the West Lafayette Campus in room 226 of </a:t>
            </a:r>
            <a:r>
              <a:rPr lang="en-US" altLang="en-US" dirty="0" err="1" smtClean="0"/>
              <a:t>Heavilon</a:t>
            </a:r>
            <a:r>
              <a:rPr lang="en-US" altLang="en-US" dirty="0" smtClean="0"/>
              <a:t> Hall. The lab is open 9:00am-6:00 pm. OWL, Online Writing Lab, is a reach resource of information. Its address is http://owl.english.purdue.edu. And finally, you can email your questions to OWL Mail at owlmail@owl.english.purdue.edu and our tutors will get back to you promptly. </a:t>
            </a:r>
          </a:p>
        </p:txBody>
      </p:sp>
      <p:sp>
        <p:nvSpPr>
          <p:cNvPr id="4" name="Slide Number Placeholder 3"/>
          <p:cNvSpPr>
            <a:spLocks noGrp="1"/>
          </p:cNvSpPr>
          <p:nvPr>
            <p:ph type="sldNum" sz="quarter" idx="10"/>
          </p:nvPr>
        </p:nvSpPr>
        <p:spPr/>
        <p:txBody>
          <a:bodyPr/>
          <a:lstStyle/>
          <a:p>
            <a:fld id="{B95CDF7D-F88F-4F5C-A928-40E0BD293AAC}" type="slidenum">
              <a:rPr lang="en-US" smtClean="0"/>
              <a:t>21</a:t>
            </a:fld>
            <a:endParaRPr lang="en-US"/>
          </a:p>
        </p:txBody>
      </p:sp>
    </p:spTree>
    <p:extLst>
      <p:ext uri="{BB962C8B-B14F-4D97-AF65-F5344CB8AC3E}">
        <p14:creationId xmlns:p14="http://schemas.microsoft.com/office/powerpoint/2010/main" val="78728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Key Concept</a:t>
            </a:r>
            <a:r>
              <a:rPr lang="en-US" altLang="en-US" dirty="0" smtClean="0"/>
              <a:t>: writing as a process. </a:t>
            </a:r>
          </a:p>
          <a:p>
            <a:pPr eaLnBrk="1" hangingPunct="1"/>
            <a:r>
              <a:rPr lang="en-US" altLang="en-US" dirty="0" smtClean="0"/>
              <a:t/>
            </a:r>
            <a:br>
              <a:rPr lang="en-US" altLang="en-US" dirty="0" smtClean="0"/>
            </a:br>
            <a:r>
              <a:rPr lang="en-US" altLang="en-US" dirty="0" smtClean="0"/>
              <a:t>Use some slides from “Writing Process” workshop as a handout if necessary. </a:t>
            </a:r>
            <a:br>
              <a:rPr lang="en-US" altLang="en-US" dirty="0" smtClean="0"/>
            </a:br>
            <a:endParaRPr lang="en-US" altLang="en-US" dirty="0" smtClean="0"/>
          </a:p>
          <a:p>
            <a:pPr eaLnBrk="1" hangingPunct="1"/>
            <a:r>
              <a:rPr lang="en-US" altLang="en-US" dirty="0" smtClean="0"/>
              <a:t>The presenter may need to explain what “invention” means. It can be brainstorming for the paper, drawing an outline, or anything the writer does before actually drafting the paper. It is also important to differentiate revising from editing. Revising is a crucial part of the writing process for good writers. Correcting surface errors is editing, nor revising.</a:t>
            </a:r>
          </a:p>
          <a:p>
            <a:pPr eaLnBrk="1" hangingPunct="1"/>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Image from</a:t>
            </a:r>
            <a:r>
              <a:rPr lang="en-US" altLang="en-US" baseline="0" dirty="0" smtClean="0"/>
              <a:t> Purdue OWL video tutorial: https://www.youtube.com/watch?v=BTBs-xBbj5Y</a:t>
            </a:r>
            <a:endParaRPr lang="en-US" altLang="en-US"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3</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Many students who come to a writing center for the first time expect the tutor to “fix” the paper. It is very important to help students understand that the purpose of writing tutorials is mainly to help the writer to learn writing skills instead of fixing one piece of writing.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t>For </a:t>
            </a:r>
            <a:r>
              <a:rPr lang="en-US" altLang="en-US" b="1" dirty="0" smtClean="0"/>
              <a:t>proofreading</a:t>
            </a:r>
            <a:r>
              <a:rPr lang="en-US" altLang="en-US" b="0" dirty="0" smtClean="0"/>
              <a:t> strategies go to</a:t>
            </a:r>
            <a:r>
              <a:rPr lang="en-US" altLang="en-US" b="0" baseline="0" dirty="0" smtClean="0"/>
              <a:t> https://owl.english.purdue.edu/owl/resource/561/1/</a:t>
            </a:r>
            <a:endParaRPr lang="en-US" altLang="en-US" b="1"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4</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also a time to invite questions about tutorials.</a:t>
            </a:r>
          </a:p>
        </p:txBody>
      </p:sp>
      <p:sp>
        <p:nvSpPr>
          <p:cNvPr id="4" name="Slide Number Placeholder 3"/>
          <p:cNvSpPr>
            <a:spLocks noGrp="1"/>
          </p:cNvSpPr>
          <p:nvPr>
            <p:ph type="sldNum" sz="quarter" idx="10"/>
          </p:nvPr>
        </p:nvSpPr>
        <p:spPr/>
        <p:txBody>
          <a:bodyPr/>
          <a:lstStyle/>
          <a:p>
            <a:fld id="{00199B9D-0D2E-4521-8DDD-BE55E6419328}" type="slidenum">
              <a:rPr lang="en-US" smtClean="0"/>
              <a:t>5</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To set an agenda for your tutorial effectively, it is important for you to understand differences between Higher Order Concerns and Lower Order Concerns.</a:t>
            </a:r>
          </a:p>
          <a:p>
            <a:pPr eaLnBrk="1" hangingPunct="1"/>
            <a:endParaRPr lang="en-US" altLang="en-US" b="1" dirty="0" smtClean="0"/>
          </a:p>
          <a:p>
            <a:pPr eaLnBrk="1" hangingPunct="1"/>
            <a:r>
              <a:rPr lang="en-US" sz="1200" dirty="0" smtClean="0">
                <a:latin typeface="Optima"/>
                <a:cs typeface="Optima"/>
              </a:rPr>
              <a:t>Higher Order Concerns are explained on the following slide. </a:t>
            </a:r>
            <a:endParaRPr lang="en-US" altLang="en-US" b="1"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6</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smtClean="0"/>
              <a:t>Activity</a:t>
            </a:r>
            <a:r>
              <a:rPr lang="en-US" altLang="en-US" dirty="0" smtClean="0"/>
              <a:t>: Solicit answers from students to see how they prioritize concerns in the writing process. Imagine you can write 2 drafts for a paper, what are you concerned with after writing the first draft?  What are you concerned with after writing the second draft? Then the presenter may move on to the next slide to explain HOC.</a:t>
            </a:r>
          </a:p>
        </p:txBody>
      </p:sp>
      <p:sp>
        <p:nvSpPr>
          <p:cNvPr id="4" name="Slide Number Placeholder 3"/>
          <p:cNvSpPr>
            <a:spLocks noGrp="1"/>
          </p:cNvSpPr>
          <p:nvPr>
            <p:ph type="sldNum" sz="quarter" idx="10"/>
          </p:nvPr>
        </p:nvSpPr>
        <p:spPr/>
        <p:txBody>
          <a:bodyPr/>
          <a:lstStyle/>
          <a:p>
            <a:fld id="{00199B9D-0D2E-4521-8DDD-BE55E6419328}" type="slidenum">
              <a:rPr lang="en-US" smtClean="0"/>
              <a:t>7</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Transition</a:t>
            </a:r>
            <a:r>
              <a:rPr lang="en-US" altLang="en-US" dirty="0" smtClean="0"/>
              <a:t>: Now we understand the differences between HOC and LOC and the need to prioritize HOC. Let us talk about an agenda-generator that will help you to come up with your agenda.</a:t>
            </a:r>
            <a:endParaRPr lang="en-US" altLang="en-US" b="1"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8</a:t>
            </a:fld>
            <a:endParaRPr lang="en-US"/>
          </a:p>
        </p:txBody>
      </p:sp>
    </p:spTree>
    <p:extLst>
      <p:ext uri="{BB962C8B-B14F-4D97-AF65-F5344CB8AC3E}">
        <p14:creationId xmlns:p14="http://schemas.microsoft.com/office/powerpoint/2010/main" val="166265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b="1" dirty="0" smtClean="0"/>
          </a:p>
        </p:txBody>
      </p:sp>
      <p:sp>
        <p:nvSpPr>
          <p:cNvPr id="4" name="Slide Number Placeholder 3"/>
          <p:cNvSpPr>
            <a:spLocks noGrp="1"/>
          </p:cNvSpPr>
          <p:nvPr>
            <p:ph type="sldNum" sz="quarter" idx="10"/>
          </p:nvPr>
        </p:nvSpPr>
        <p:spPr/>
        <p:txBody>
          <a:bodyPr/>
          <a:lstStyle/>
          <a:p>
            <a:fld id="{00199B9D-0D2E-4521-8DDD-BE55E6419328}" type="slidenum">
              <a:rPr lang="en-US" smtClean="0"/>
              <a:t>9</a:t>
            </a:fld>
            <a:endParaRPr lang="en-US"/>
          </a:p>
        </p:txBody>
      </p:sp>
    </p:spTree>
    <p:extLst>
      <p:ext uri="{BB962C8B-B14F-4D97-AF65-F5344CB8AC3E}">
        <p14:creationId xmlns:p14="http://schemas.microsoft.com/office/powerpoint/2010/main" val="166265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613563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2208885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45156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137202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080111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DA45F-B532-3047-AACD-18330FB5A787}"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830882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DA45F-B532-3047-AACD-18330FB5A787}" type="datetimeFigureOut">
              <a:rPr lang="en-US" smtClean="0"/>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1401586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DA45F-B532-3047-AACD-18330FB5A787}" type="datetimeFigureOut">
              <a:rPr lang="en-US" smtClean="0"/>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253752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DA45F-B532-3047-AACD-18330FB5A787}" type="datetimeFigureOut">
              <a:rPr lang="en-US" smtClean="0"/>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601297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327171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277380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DA45F-B532-3047-AACD-18330FB5A787}" type="datetimeFigureOut">
              <a:rPr lang="en-US" smtClean="0"/>
              <a:t>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54FAC-0D18-9543-90AB-1D32BA0203AE}" type="slidenum">
              <a:rPr lang="en-US" smtClean="0"/>
              <a:t>‹#›</a:t>
            </a:fld>
            <a:endParaRPr lang="en-US"/>
          </a:p>
        </p:txBody>
      </p:sp>
    </p:spTree>
    <p:extLst>
      <p:ext uri="{BB962C8B-B14F-4D97-AF65-F5344CB8AC3E}">
        <p14:creationId xmlns:p14="http://schemas.microsoft.com/office/powerpoint/2010/main" val="249760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owl.english.purdue.edu/contact/owlmailtutors" TargetMode="External"/><Relationship Id="rId4" Type="http://schemas.openxmlformats.org/officeDocument/2006/relationships/hyperlink" Target="http://owl.english.purdue.ed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278578"/>
            <a:ext cx="9144000" cy="2762588"/>
            <a:chOff x="0" y="2220850"/>
            <a:chExt cx="9144000" cy="2762588"/>
          </a:xfrm>
        </p:grpSpPr>
        <p:sp>
          <p:nvSpPr>
            <p:cNvPr id="5" name="Rectangle 4"/>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0" y="1002658"/>
            <a:ext cx="9144000" cy="1077218"/>
          </a:xfrm>
          <a:prstGeom prst="rect">
            <a:avLst/>
          </a:prstGeom>
          <a:noFill/>
        </p:spPr>
        <p:txBody>
          <a:bodyPr wrap="square" rtlCol="0">
            <a:spAutoFit/>
          </a:bodyPr>
          <a:lstStyle/>
          <a:p>
            <a:r>
              <a:rPr lang="en-US" sz="3600" spc="-100" dirty="0" smtClean="0">
                <a:latin typeface="Book Antiqua"/>
                <a:cs typeface="Book Antiqua"/>
              </a:rPr>
              <a:t>Benefitting Most from a Writing Tutorial</a:t>
            </a:r>
          </a:p>
          <a:p>
            <a:r>
              <a:rPr lang="en-US" sz="2800" spc="-100" dirty="0" smtClean="0">
                <a:latin typeface="Book Antiqua"/>
                <a:cs typeface="Book Antiqua"/>
              </a:rPr>
              <a:t>Writing Lab Orientation for ESL Writers</a:t>
            </a:r>
            <a:endParaRPr lang="en-US" sz="2800" spc="-100" dirty="0">
              <a:latin typeface="Book Antiqua"/>
              <a:cs typeface="Book Antiqua"/>
            </a:endParaRPr>
          </a:p>
        </p:txBody>
      </p:sp>
      <p:sp>
        <p:nvSpPr>
          <p:cNvPr id="2" name="TextBox 1"/>
          <p:cNvSpPr txBox="1"/>
          <p:nvPr/>
        </p:nvSpPr>
        <p:spPr>
          <a:xfrm>
            <a:off x="2038808" y="6291972"/>
            <a:ext cx="5489404" cy="523220"/>
          </a:xfrm>
          <a:prstGeom prst="rect">
            <a:avLst/>
          </a:prstGeom>
          <a:noFill/>
        </p:spPr>
        <p:txBody>
          <a:bodyPr wrap="none" rtlCol="0">
            <a:spAutoFit/>
          </a:bodyPr>
          <a:lstStyle/>
          <a:p>
            <a:r>
              <a:rPr lang="en-US" sz="1400" dirty="0" smtClean="0"/>
              <a:t>TONY CIMASKO</a:t>
            </a:r>
          </a:p>
          <a:p>
            <a:r>
              <a:rPr lang="en-US" sz="1400" dirty="0" smtClean="0"/>
              <a:t>Brought to you in cooperation with the Purdue Online Writing Lab</a:t>
            </a:r>
            <a:endParaRPr lang="en-US" sz="1400" dirty="0"/>
          </a:p>
        </p:txBody>
      </p:sp>
    </p:spTree>
    <p:extLst>
      <p:ext uri="{BB962C8B-B14F-4D97-AF65-F5344CB8AC3E}">
        <p14:creationId xmlns:p14="http://schemas.microsoft.com/office/powerpoint/2010/main" val="20853312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51558"/>
              <a:ext cx="4692316" cy="630829"/>
            </a:xfrm>
            <a:prstGeom prst="rect">
              <a:avLst/>
            </a:prstGeom>
            <a:noFill/>
          </p:spPr>
          <p:txBody>
            <a:bodyPr wrap="square" rtlCol="0">
              <a:spAutoFit/>
            </a:bodyPr>
            <a:lstStyle/>
            <a:p>
              <a:r>
                <a:rPr lang="en-US" sz="2400" dirty="0" smtClean="0">
                  <a:latin typeface="Book Antiqua"/>
                  <a:cs typeface="Book Antiqua"/>
                </a:rPr>
                <a:t>Common Issues</a:t>
              </a:r>
              <a:endParaRPr lang="en-US" sz="2400" dirty="0">
                <a:latin typeface="Book Antiqua"/>
                <a:cs typeface="Book Antiqua"/>
              </a:endParaRPr>
            </a:p>
          </p:txBody>
        </p:sp>
      </p:grpSp>
      <p:sp>
        <p:nvSpPr>
          <p:cNvPr id="6" name="TextBox 5"/>
          <p:cNvSpPr txBox="1"/>
          <p:nvPr/>
        </p:nvSpPr>
        <p:spPr>
          <a:xfrm>
            <a:off x="1128843" y="2216615"/>
            <a:ext cx="7117382" cy="4093428"/>
          </a:xfrm>
          <a:prstGeom prst="rect">
            <a:avLst/>
          </a:prstGeom>
          <a:noFill/>
        </p:spPr>
        <p:txBody>
          <a:bodyPr wrap="square" rtlCol="0">
            <a:spAutoFit/>
          </a:bodyPr>
          <a:lstStyle/>
          <a:p>
            <a:pPr marL="681038" indent="-447675">
              <a:buFont typeface="+mj-lt"/>
              <a:buAutoNum type="arabicPeriod"/>
            </a:pPr>
            <a:r>
              <a:rPr lang="en-US" sz="2000" dirty="0">
                <a:latin typeface="Optima"/>
                <a:cs typeface="Optima"/>
              </a:rPr>
              <a:t>Instructions for the </a:t>
            </a:r>
            <a:r>
              <a:rPr lang="en-US" sz="2000" dirty="0" smtClean="0">
                <a:latin typeface="Optima"/>
                <a:cs typeface="Optima"/>
              </a:rPr>
              <a:t>assignment.</a:t>
            </a:r>
          </a:p>
          <a:p>
            <a:pPr marL="681038" indent="-447675">
              <a:buFont typeface="+mj-lt"/>
              <a:buAutoNum type="arabicPeriod"/>
            </a:pPr>
            <a:endParaRPr lang="en-US" sz="2000" dirty="0">
              <a:latin typeface="Optima"/>
              <a:cs typeface="Optima"/>
            </a:endParaRPr>
          </a:p>
          <a:p>
            <a:pPr marL="681038" indent="-447675">
              <a:buFont typeface="+mj-lt"/>
              <a:buAutoNum type="arabicPeriod"/>
            </a:pPr>
            <a:r>
              <a:rPr lang="en-US" sz="2000" dirty="0">
                <a:latin typeface="Optima"/>
                <a:cs typeface="Optima"/>
              </a:rPr>
              <a:t>Your familiarity with the </a:t>
            </a:r>
            <a:r>
              <a:rPr lang="en-US" sz="2000" dirty="0" smtClean="0">
                <a:latin typeface="Optima"/>
                <a:cs typeface="Optima"/>
              </a:rPr>
              <a:t>genre.</a:t>
            </a:r>
          </a:p>
          <a:p>
            <a:pPr marL="681038" indent="-447675">
              <a:buFont typeface="+mj-lt"/>
              <a:buAutoNum type="arabicPeriod"/>
            </a:pPr>
            <a:endParaRPr lang="en-US" sz="2000" dirty="0">
              <a:latin typeface="Optima"/>
              <a:cs typeface="Optima"/>
            </a:endParaRPr>
          </a:p>
          <a:p>
            <a:pPr marL="681038" indent="-447675">
              <a:buFont typeface="+mj-lt"/>
              <a:buAutoNum type="arabicPeriod"/>
            </a:pPr>
            <a:r>
              <a:rPr lang="en-US" sz="2000" dirty="0">
                <a:latin typeface="Optima"/>
                <a:cs typeface="Optima"/>
              </a:rPr>
              <a:t>Preferred textual patterns in </a:t>
            </a:r>
            <a:r>
              <a:rPr lang="en-US" sz="2000" dirty="0" smtClean="0">
                <a:latin typeface="Optima"/>
                <a:cs typeface="Optima"/>
              </a:rPr>
              <a:t>American </a:t>
            </a:r>
            <a:r>
              <a:rPr lang="en-US" sz="2000" dirty="0">
                <a:latin typeface="Optima"/>
                <a:cs typeface="Optima"/>
              </a:rPr>
              <a:t>Academic </a:t>
            </a:r>
            <a:r>
              <a:rPr lang="en-US" sz="2000" dirty="0" smtClean="0">
                <a:latin typeface="Optima"/>
                <a:cs typeface="Optima"/>
              </a:rPr>
              <a:t>English</a:t>
            </a:r>
            <a:r>
              <a:rPr lang="en-US" sz="2000" dirty="0">
                <a:latin typeface="Optima"/>
                <a:cs typeface="Optima"/>
              </a:rPr>
              <a:t> </a:t>
            </a:r>
            <a:r>
              <a:rPr lang="en-US" sz="2000" dirty="0" smtClean="0">
                <a:latin typeface="Optima"/>
                <a:cs typeface="Optima"/>
              </a:rPr>
              <a:t>(AAE).</a:t>
            </a:r>
          </a:p>
          <a:p>
            <a:pPr marL="681038" indent="-447675">
              <a:buFont typeface="+mj-lt"/>
              <a:buAutoNum type="arabicPeriod"/>
            </a:pPr>
            <a:endParaRPr lang="en-US" sz="2000" dirty="0">
              <a:latin typeface="Optima"/>
              <a:cs typeface="Optima"/>
            </a:endParaRPr>
          </a:p>
          <a:p>
            <a:pPr marL="681038" indent="-447675">
              <a:buFont typeface="+mj-lt"/>
              <a:buAutoNum type="arabicPeriod"/>
            </a:pPr>
            <a:r>
              <a:rPr lang="en-US" sz="2000" dirty="0" smtClean="0">
                <a:latin typeface="Optima"/>
                <a:cs typeface="Optima"/>
              </a:rPr>
              <a:t>Development.</a:t>
            </a:r>
          </a:p>
          <a:p>
            <a:pPr marL="681038" indent="-447675">
              <a:buFont typeface="+mj-lt"/>
              <a:buAutoNum type="arabicPeriod"/>
            </a:pPr>
            <a:endParaRPr lang="en-US" sz="2000" dirty="0">
              <a:latin typeface="Optima"/>
              <a:cs typeface="Optima"/>
            </a:endParaRPr>
          </a:p>
          <a:p>
            <a:pPr marL="681038" indent="-447675">
              <a:buFont typeface="+mj-lt"/>
              <a:buAutoNum type="arabicPeriod"/>
            </a:pPr>
            <a:r>
              <a:rPr lang="en-US" sz="2000" dirty="0">
                <a:latin typeface="Optima"/>
                <a:cs typeface="Optima"/>
              </a:rPr>
              <a:t>Lower Order </a:t>
            </a:r>
            <a:r>
              <a:rPr lang="en-US" sz="2000" dirty="0" smtClean="0">
                <a:latin typeface="Optima"/>
                <a:cs typeface="Optima"/>
              </a:rPr>
              <a:t>Concerns.</a:t>
            </a:r>
          </a:p>
          <a:p>
            <a:pPr marL="681038" indent="-447675">
              <a:buFont typeface="+mj-lt"/>
              <a:buAutoNum type="arabicPeriod"/>
            </a:pPr>
            <a:endParaRPr lang="en-US" sz="2000" dirty="0">
              <a:latin typeface="Optima"/>
              <a:cs typeface="Optima"/>
            </a:endParaRPr>
          </a:p>
          <a:p>
            <a:r>
              <a:rPr lang="en-US" sz="2000" dirty="0" smtClean="0">
                <a:latin typeface="Optima"/>
                <a:cs typeface="Optima"/>
              </a:rPr>
              <a:t>Let’s see if you have any of these issues in your writing:</a:t>
            </a:r>
          </a:p>
          <a:p>
            <a:endParaRPr lang="en-US" sz="2000" dirty="0">
              <a:latin typeface="Optima"/>
              <a:cs typeface="Optima"/>
            </a:endParaRPr>
          </a:p>
        </p:txBody>
      </p:sp>
    </p:spTree>
    <p:extLst>
      <p:ext uri="{BB962C8B-B14F-4D97-AF65-F5344CB8AC3E}">
        <p14:creationId xmlns:p14="http://schemas.microsoft.com/office/powerpoint/2010/main" val="36616276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999226"/>
              <a:ext cx="4692316" cy="1135491"/>
            </a:xfrm>
            <a:prstGeom prst="rect">
              <a:avLst/>
            </a:prstGeom>
            <a:noFill/>
          </p:spPr>
          <p:txBody>
            <a:bodyPr wrap="square" rtlCol="0">
              <a:spAutoFit/>
            </a:bodyPr>
            <a:lstStyle/>
            <a:p>
              <a:r>
                <a:rPr lang="en-US" sz="2400" dirty="0" smtClean="0">
                  <a:latin typeface="Book Antiqua"/>
                  <a:cs typeface="Book Antiqua"/>
                </a:rPr>
                <a:t>Instructions for</a:t>
              </a:r>
            </a:p>
            <a:p>
              <a:r>
                <a:rPr lang="en-US" sz="2400" dirty="0" smtClean="0">
                  <a:latin typeface="Book Antiqua"/>
                  <a:cs typeface="Book Antiqua"/>
                </a:rPr>
                <a:t>The Assignment</a:t>
              </a:r>
              <a:endParaRPr lang="en-US" sz="2400" dirty="0">
                <a:latin typeface="Book Antiqua"/>
                <a:cs typeface="Book Antiqua"/>
              </a:endParaRPr>
            </a:p>
          </p:txBody>
        </p:sp>
      </p:grpSp>
      <p:sp>
        <p:nvSpPr>
          <p:cNvPr id="6" name="TextBox 5"/>
          <p:cNvSpPr txBox="1"/>
          <p:nvPr/>
        </p:nvSpPr>
        <p:spPr>
          <a:xfrm>
            <a:off x="1128843" y="2216615"/>
            <a:ext cx="7117382" cy="1015663"/>
          </a:xfrm>
          <a:prstGeom prst="rect">
            <a:avLst/>
          </a:prstGeom>
          <a:noFill/>
        </p:spPr>
        <p:txBody>
          <a:bodyPr wrap="square" rtlCol="0">
            <a:spAutoFit/>
          </a:bodyPr>
          <a:lstStyle/>
          <a:p>
            <a:r>
              <a:rPr lang="en-US" sz="2000" dirty="0" smtClean="0">
                <a:latin typeface="Optima"/>
                <a:cs typeface="Optima"/>
              </a:rPr>
              <a:t>Do </a:t>
            </a:r>
            <a:r>
              <a:rPr lang="en-US" sz="2000" dirty="0">
                <a:latin typeface="Optima"/>
                <a:cs typeface="Optima"/>
              </a:rPr>
              <a:t>you have any questions about the </a:t>
            </a:r>
            <a:r>
              <a:rPr lang="en-US" sz="2000" dirty="0" smtClean="0">
                <a:latin typeface="Optima"/>
                <a:cs typeface="Optima"/>
              </a:rPr>
              <a:t>assignment?</a:t>
            </a:r>
            <a:endParaRPr lang="en-US" sz="2000" dirty="0">
              <a:latin typeface="Optima"/>
              <a:cs typeface="Optima"/>
            </a:endParaRPr>
          </a:p>
          <a:p>
            <a:endParaRPr lang="en-US" sz="2000" dirty="0">
              <a:latin typeface="Optima"/>
              <a:cs typeface="Optima"/>
            </a:endParaRPr>
          </a:p>
          <a:p>
            <a:r>
              <a:rPr lang="en-US" sz="2000" dirty="0" smtClean="0">
                <a:latin typeface="Optima"/>
                <a:cs typeface="Optima"/>
              </a:rPr>
              <a:t>Do </a:t>
            </a:r>
            <a:r>
              <a:rPr lang="en-US" sz="2000" dirty="0">
                <a:latin typeface="Optima"/>
                <a:cs typeface="Optima"/>
              </a:rPr>
              <a:t>you have </a:t>
            </a:r>
            <a:r>
              <a:rPr lang="en-US" sz="2000" dirty="0" smtClean="0">
                <a:latin typeface="Optima"/>
                <a:cs typeface="Optima"/>
              </a:rPr>
              <a:t>the assignment sheet? </a:t>
            </a:r>
          </a:p>
        </p:txBody>
      </p:sp>
      <p:sp>
        <p:nvSpPr>
          <p:cNvPr id="5" name="TextBox 4"/>
          <p:cNvSpPr txBox="1"/>
          <p:nvPr/>
        </p:nvSpPr>
        <p:spPr>
          <a:xfrm>
            <a:off x="272716" y="3609474"/>
            <a:ext cx="8614610" cy="2862322"/>
          </a:xfrm>
          <a:prstGeom prst="rect">
            <a:avLst/>
          </a:prstGeom>
          <a:noFill/>
          <a:ln>
            <a:solidFill>
              <a:schemeClr val="accent6">
                <a:lumMod val="50000"/>
              </a:schemeClr>
            </a:solidFill>
          </a:ln>
        </p:spPr>
        <p:txBody>
          <a:bodyPr wrap="square" rtlCol="0">
            <a:spAutoFit/>
          </a:bodyPr>
          <a:lstStyle/>
          <a:p>
            <a:r>
              <a:rPr lang="en-US" b="1" dirty="0" smtClean="0">
                <a:latin typeface="Optima"/>
              </a:rPr>
              <a:t>Assignment: Academic </a:t>
            </a:r>
            <a:r>
              <a:rPr lang="en-US" b="1" dirty="0">
                <a:latin typeface="Optima"/>
              </a:rPr>
              <a:t>Argument </a:t>
            </a:r>
            <a:r>
              <a:rPr lang="en-US" b="1" dirty="0" smtClean="0">
                <a:latin typeface="Optima"/>
              </a:rPr>
              <a:t>Essay</a:t>
            </a:r>
            <a:endParaRPr lang="en-US" dirty="0">
              <a:latin typeface="Optima"/>
            </a:endParaRPr>
          </a:p>
          <a:p>
            <a:r>
              <a:rPr lang="en-US" dirty="0">
                <a:latin typeface="Optima"/>
              </a:rPr>
              <a:t>5-7 pages, Times New Roman 12 pt. font, 1 inch margins.</a:t>
            </a:r>
          </a:p>
          <a:p>
            <a:pPr lvl="1"/>
            <a:r>
              <a:rPr lang="en-US" dirty="0">
                <a:latin typeface="Optima"/>
              </a:rPr>
              <a:t>Minimum of five cited sources: 3 must be from academic journals or books</a:t>
            </a:r>
          </a:p>
          <a:p>
            <a:pPr lvl="1"/>
            <a:r>
              <a:rPr lang="en-US" dirty="0">
                <a:latin typeface="Optima"/>
              </a:rPr>
              <a:t>Design Plan due: Thurs. 10/19</a:t>
            </a:r>
          </a:p>
          <a:p>
            <a:pPr lvl="1"/>
            <a:r>
              <a:rPr lang="en-US" dirty="0">
                <a:latin typeface="Optima"/>
              </a:rPr>
              <a:t>Rough Draft due: Monday 10/30</a:t>
            </a:r>
          </a:p>
          <a:p>
            <a:pPr lvl="1"/>
            <a:r>
              <a:rPr lang="en-US" u="sng" dirty="0">
                <a:latin typeface="Optima"/>
              </a:rPr>
              <a:t>Final Draft due: Thurs. 11/9</a:t>
            </a:r>
            <a:endParaRPr lang="en-US" dirty="0">
              <a:latin typeface="Optima"/>
            </a:endParaRPr>
          </a:p>
          <a:p>
            <a:r>
              <a:rPr lang="en-US" dirty="0" smtClean="0">
                <a:latin typeface="Optima"/>
              </a:rPr>
              <a:t>The </a:t>
            </a:r>
            <a:r>
              <a:rPr lang="en-US" dirty="0">
                <a:latin typeface="Optima"/>
              </a:rPr>
              <a:t>design plan is simply a statement of purpose, as described on pages 40-41 of the book, and an outline. The outline may be formal, as we discussed in class, or a printout of an Open Mind project. It must be a minimum of 1 page typed information, plus 1 page outline</a:t>
            </a:r>
            <a:r>
              <a:rPr lang="en-US" dirty="0" smtClean="0">
                <a:latin typeface="Optima"/>
              </a:rPr>
              <a:t>.</a:t>
            </a:r>
            <a:endParaRPr lang="en-US" dirty="0">
              <a:latin typeface="Optima"/>
            </a:endParaRPr>
          </a:p>
        </p:txBody>
      </p:sp>
    </p:spTree>
    <p:extLst>
      <p:ext uri="{BB962C8B-B14F-4D97-AF65-F5344CB8AC3E}">
        <p14:creationId xmlns:p14="http://schemas.microsoft.com/office/powerpoint/2010/main" val="30501241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999226"/>
              <a:ext cx="4692316" cy="1135491"/>
            </a:xfrm>
            <a:prstGeom prst="rect">
              <a:avLst/>
            </a:prstGeom>
            <a:noFill/>
          </p:spPr>
          <p:txBody>
            <a:bodyPr wrap="square" rtlCol="0">
              <a:spAutoFit/>
            </a:bodyPr>
            <a:lstStyle/>
            <a:p>
              <a:r>
                <a:rPr lang="en-US" sz="2400" dirty="0" smtClean="0">
                  <a:latin typeface="Book Antiqua"/>
                  <a:cs typeface="Book Antiqua"/>
                </a:rPr>
                <a:t>Your Familiarity </a:t>
              </a:r>
            </a:p>
            <a:p>
              <a:r>
                <a:rPr lang="en-US" sz="2400" dirty="0" smtClean="0">
                  <a:latin typeface="Book Antiqua"/>
                  <a:cs typeface="Book Antiqua"/>
                </a:rPr>
                <a:t>With The Genre</a:t>
              </a:r>
              <a:endParaRPr lang="en-US" sz="2400" dirty="0">
                <a:latin typeface="Book Antiqua"/>
                <a:cs typeface="Book Antiqua"/>
              </a:endParaRPr>
            </a:p>
          </p:txBody>
        </p:sp>
      </p:grpSp>
      <p:sp>
        <p:nvSpPr>
          <p:cNvPr id="6" name="TextBox 5"/>
          <p:cNvSpPr txBox="1"/>
          <p:nvPr/>
        </p:nvSpPr>
        <p:spPr>
          <a:xfrm>
            <a:off x="1128843" y="2216615"/>
            <a:ext cx="7117382" cy="1631216"/>
          </a:xfrm>
          <a:prstGeom prst="rect">
            <a:avLst/>
          </a:prstGeom>
          <a:noFill/>
        </p:spPr>
        <p:txBody>
          <a:bodyPr wrap="square" rtlCol="0">
            <a:spAutoFit/>
          </a:bodyPr>
          <a:lstStyle/>
          <a:p>
            <a:r>
              <a:rPr lang="en-US" sz="2000" dirty="0">
                <a:latin typeface="Optima"/>
                <a:cs typeface="Optima"/>
              </a:rPr>
              <a:t>Have you worked on this kind of writing task before?</a:t>
            </a:r>
          </a:p>
          <a:p>
            <a:endParaRPr lang="en-US" sz="2000" dirty="0">
              <a:latin typeface="Optima"/>
              <a:cs typeface="Optima"/>
            </a:endParaRPr>
          </a:p>
          <a:p>
            <a:r>
              <a:rPr lang="en-US" sz="2000" dirty="0">
                <a:latin typeface="Optima"/>
                <a:cs typeface="Optima"/>
              </a:rPr>
              <a:t>Did you read samples written by others?</a:t>
            </a:r>
          </a:p>
          <a:p>
            <a:endParaRPr lang="en-US" sz="2000" dirty="0">
              <a:latin typeface="Optima"/>
              <a:cs typeface="Optima"/>
            </a:endParaRPr>
          </a:p>
          <a:p>
            <a:r>
              <a:rPr lang="en-US" sz="2000" dirty="0">
                <a:latin typeface="Optima"/>
                <a:cs typeface="Optima"/>
              </a:rPr>
              <a:t>What questions do you have about the writing task? </a:t>
            </a:r>
          </a:p>
        </p:txBody>
      </p:sp>
    </p:spTree>
    <p:extLst>
      <p:ext uri="{BB962C8B-B14F-4D97-AF65-F5344CB8AC3E}">
        <p14:creationId xmlns:p14="http://schemas.microsoft.com/office/powerpoint/2010/main" val="17211983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999226"/>
              <a:ext cx="4692316" cy="1135491"/>
            </a:xfrm>
            <a:prstGeom prst="rect">
              <a:avLst/>
            </a:prstGeom>
            <a:noFill/>
          </p:spPr>
          <p:txBody>
            <a:bodyPr wrap="square" rtlCol="0">
              <a:spAutoFit/>
            </a:bodyPr>
            <a:lstStyle/>
            <a:p>
              <a:r>
                <a:rPr lang="en-US" sz="2400" dirty="0" smtClean="0">
                  <a:latin typeface="Book Antiqua"/>
                  <a:cs typeface="Book Antiqua"/>
                </a:rPr>
                <a:t>Familiarity with Textual Patterns in AAE</a:t>
              </a:r>
              <a:endParaRPr lang="en-US" sz="2400" dirty="0">
                <a:latin typeface="Book Antiqua"/>
                <a:cs typeface="Book Antiqua"/>
              </a:endParaRPr>
            </a:p>
          </p:txBody>
        </p:sp>
      </p:grpSp>
      <p:sp>
        <p:nvSpPr>
          <p:cNvPr id="6" name="TextBox 5"/>
          <p:cNvSpPr txBox="1"/>
          <p:nvPr/>
        </p:nvSpPr>
        <p:spPr>
          <a:xfrm>
            <a:off x="1128843" y="2216615"/>
            <a:ext cx="7117382" cy="3170099"/>
          </a:xfrm>
          <a:prstGeom prst="rect">
            <a:avLst/>
          </a:prstGeom>
          <a:noFill/>
        </p:spPr>
        <p:txBody>
          <a:bodyPr wrap="square" rtlCol="0">
            <a:spAutoFit/>
          </a:bodyPr>
          <a:lstStyle/>
          <a:p>
            <a:r>
              <a:rPr lang="en-US" sz="2000" dirty="0">
                <a:latin typeface="Optima"/>
                <a:cs typeface="Optima"/>
              </a:rPr>
              <a:t>Thesis statement (your main point</a:t>
            </a:r>
            <a:r>
              <a:rPr lang="en-US" sz="2000" dirty="0" smtClean="0">
                <a:latin typeface="Optima"/>
                <a:cs typeface="Optima"/>
              </a:rPr>
              <a:t>).</a:t>
            </a:r>
            <a:endParaRPr lang="en-US" sz="2000" dirty="0">
              <a:latin typeface="Optima"/>
              <a:cs typeface="Optima"/>
            </a:endParaRPr>
          </a:p>
          <a:p>
            <a:endParaRPr lang="en-US" sz="2000" dirty="0">
              <a:latin typeface="Optima"/>
              <a:cs typeface="Optima"/>
            </a:endParaRPr>
          </a:p>
          <a:p>
            <a:r>
              <a:rPr lang="en-US" sz="2000" dirty="0">
                <a:latin typeface="Optima"/>
                <a:cs typeface="Optima"/>
              </a:rPr>
              <a:t>Structure</a:t>
            </a:r>
          </a:p>
          <a:p>
            <a:endParaRPr lang="en-US" sz="2000" dirty="0">
              <a:latin typeface="Optima"/>
              <a:cs typeface="Optima"/>
            </a:endParaRPr>
          </a:p>
          <a:p>
            <a:r>
              <a:rPr lang="en-US" sz="2000" dirty="0">
                <a:latin typeface="Optima"/>
                <a:cs typeface="Optima"/>
              </a:rPr>
              <a:t>Transitions</a:t>
            </a:r>
          </a:p>
          <a:p>
            <a:endParaRPr lang="en-US" sz="2000" dirty="0">
              <a:latin typeface="Optima"/>
              <a:cs typeface="Optima"/>
            </a:endParaRPr>
          </a:p>
          <a:p>
            <a:r>
              <a:rPr lang="en-US" sz="2000" dirty="0">
                <a:latin typeface="Optima"/>
                <a:cs typeface="Optima"/>
              </a:rPr>
              <a:t>Direct, concise, and to the </a:t>
            </a:r>
            <a:r>
              <a:rPr lang="en-US" sz="2000" dirty="0" smtClean="0">
                <a:latin typeface="Optima"/>
                <a:cs typeface="Optima"/>
              </a:rPr>
              <a:t>point</a:t>
            </a:r>
          </a:p>
          <a:p>
            <a:endParaRPr lang="en-US" sz="2000" dirty="0">
              <a:latin typeface="Optima"/>
              <a:cs typeface="Optima"/>
            </a:endParaRPr>
          </a:p>
          <a:p>
            <a:r>
              <a:rPr lang="en-US" sz="2000" dirty="0" smtClean="0">
                <a:latin typeface="Optima"/>
                <a:cs typeface="Optima"/>
              </a:rPr>
              <a:t>References / Works cited (in some assignments)</a:t>
            </a:r>
            <a:endParaRPr lang="en-US" sz="2000" dirty="0">
              <a:latin typeface="Optima"/>
              <a:cs typeface="Optima"/>
            </a:endParaRPr>
          </a:p>
          <a:p>
            <a:endParaRPr lang="en-US" sz="2000" dirty="0" smtClean="0">
              <a:latin typeface="Optima"/>
              <a:cs typeface="Optima"/>
            </a:endParaRPr>
          </a:p>
        </p:txBody>
      </p:sp>
    </p:spTree>
    <p:extLst>
      <p:ext uri="{BB962C8B-B14F-4D97-AF65-F5344CB8AC3E}">
        <p14:creationId xmlns:p14="http://schemas.microsoft.com/office/powerpoint/2010/main" val="761948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51558"/>
              <a:ext cx="4692316" cy="630829"/>
            </a:xfrm>
            <a:prstGeom prst="rect">
              <a:avLst/>
            </a:prstGeom>
            <a:noFill/>
          </p:spPr>
          <p:txBody>
            <a:bodyPr wrap="square" rtlCol="0">
              <a:spAutoFit/>
            </a:bodyPr>
            <a:lstStyle/>
            <a:p>
              <a:r>
                <a:rPr lang="en-US" sz="2400" dirty="0" smtClean="0">
                  <a:latin typeface="Book Antiqua"/>
                  <a:cs typeface="Book Antiqua"/>
                </a:rPr>
                <a:t>Development</a:t>
              </a:r>
              <a:endParaRPr lang="en-US" sz="2400" dirty="0">
                <a:latin typeface="Book Antiqua"/>
                <a:cs typeface="Book Antiqua"/>
              </a:endParaRPr>
            </a:p>
          </p:txBody>
        </p:sp>
      </p:grpSp>
      <p:sp>
        <p:nvSpPr>
          <p:cNvPr id="6" name="TextBox 5"/>
          <p:cNvSpPr txBox="1"/>
          <p:nvPr/>
        </p:nvSpPr>
        <p:spPr>
          <a:xfrm>
            <a:off x="1128843" y="2216615"/>
            <a:ext cx="7117382" cy="400110"/>
          </a:xfrm>
          <a:prstGeom prst="rect">
            <a:avLst/>
          </a:prstGeom>
          <a:noFill/>
        </p:spPr>
        <p:txBody>
          <a:bodyPr wrap="square" rtlCol="0">
            <a:spAutoFit/>
          </a:bodyPr>
          <a:lstStyle/>
          <a:p>
            <a:r>
              <a:rPr lang="en-US" sz="2000" dirty="0">
                <a:latin typeface="Optima"/>
                <a:cs typeface="Optima"/>
              </a:rPr>
              <a:t>Have you supported your main points </a:t>
            </a:r>
            <a:r>
              <a:rPr lang="en-US" sz="2000" dirty="0" smtClean="0">
                <a:latin typeface="Optima"/>
                <a:cs typeface="Optima"/>
              </a:rPr>
              <a:t>with </a:t>
            </a:r>
            <a:r>
              <a:rPr lang="en-US" sz="2000" dirty="0">
                <a:latin typeface="Optima"/>
                <a:cs typeface="Optima"/>
              </a:rPr>
              <a:t>supporting details</a:t>
            </a:r>
            <a:r>
              <a:rPr lang="en-US" sz="2000" dirty="0" smtClean="0">
                <a:latin typeface="Optima"/>
                <a:cs typeface="Optima"/>
              </a:rPr>
              <a:t>?</a:t>
            </a:r>
            <a:endParaRPr lang="en-US" sz="2000" dirty="0">
              <a:latin typeface="Optima"/>
              <a:cs typeface="Optima"/>
            </a:endParaRPr>
          </a:p>
        </p:txBody>
      </p:sp>
      <p:sp>
        <p:nvSpPr>
          <p:cNvPr id="5" name="TextBox 4"/>
          <p:cNvSpPr txBox="1"/>
          <p:nvPr/>
        </p:nvSpPr>
        <p:spPr>
          <a:xfrm>
            <a:off x="336885" y="3064042"/>
            <a:ext cx="8470232" cy="2862322"/>
          </a:xfrm>
          <a:prstGeom prst="rect">
            <a:avLst/>
          </a:prstGeom>
          <a:noFill/>
          <a:ln>
            <a:solidFill>
              <a:schemeClr val="accent6">
                <a:lumMod val="50000"/>
              </a:schemeClr>
            </a:solidFill>
          </a:ln>
        </p:spPr>
        <p:txBody>
          <a:bodyPr wrap="square" rtlCol="0">
            <a:spAutoFit/>
          </a:bodyPr>
          <a:lstStyle/>
          <a:p>
            <a:r>
              <a:rPr lang="en-US" dirty="0" smtClean="0">
                <a:latin typeface="Optima"/>
              </a:rPr>
              <a:t>For example: </a:t>
            </a:r>
          </a:p>
          <a:p>
            <a:endParaRPr lang="en-US" dirty="0">
              <a:latin typeface="Optima"/>
            </a:endParaRPr>
          </a:p>
          <a:p>
            <a:r>
              <a:rPr lang="en-US" dirty="0" smtClean="0">
                <a:latin typeface="Optima"/>
              </a:rPr>
              <a:t>The </a:t>
            </a:r>
            <a:r>
              <a:rPr lang="en-US" dirty="0">
                <a:latin typeface="Optima"/>
              </a:rPr>
              <a:t>technology farmers used around 1820 was developed from three main </a:t>
            </a:r>
          </a:p>
          <a:p>
            <a:r>
              <a:rPr lang="en-US" dirty="0">
                <a:latin typeface="Optima"/>
              </a:rPr>
              <a:t>sources. </a:t>
            </a:r>
            <a:r>
              <a:rPr lang="en-US" b="1" dirty="0">
                <a:latin typeface="Optima"/>
              </a:rPr>
              <a:t>First</a:t>
            </a:r>
            <a:r>
              <a:rPr lang="en-US" dirty="0">
                <a:latin typeface="Optima"/>
              </a:rPr>
              <a:t>, developments that took place in Europe with the development of industry </a:t>
            </a:r>
            <a:r>
              <a:rPr lang="en-US" dirty="0" smtClean="0">
                <a:latin typeface="Optima"/>
              </a:rPr>
              <a:t>continued </a:t>
            </a:r>
            <a:r>
              <a:rPr lang="en-US" dirty="0">
                <a:latin typeface="Optima"/>
              </a:rPr>
              <a:t>to impact farming practices worldwide. </a:t>
            </a:r>
            <a:r>
              <a:rPr lang="en-US" b="1" dirty="0">
                <a:latin typeface="Optima"/>
              </a:rPr>
              <a:t>Second</a:t>
            </a:r>
            <a:r>
              <a:rPr lang="en-US" dirty="0">
                <a:latin typeface="Optima"/>
              </a:rPr>
              <a:t>, farmers looked to the </a:t>
            </a:r>
            <a:r>
              <a:rPr lang="en-US" dirty="0" smtClean="0">
                <a:latin typeface="Optima"/>
              </a:rPr>
              <a:t>techniques </a:t>
            </a:r>
            <a:r>
              <a:rPr lang="en-US" dirty="0">
                <a:latin typeface="Optima"/>
              </a:rPr>
              <a:t>developed by coastal Indian tribes in America for expertise, since these </a:t>
            </a:r>
            <a:r>
              <a:rPr lang="en-US" dirty="0" smtClean="0">
                <a:latin typeface="Optima"/>
              </a:rPr>
              <a:t>techniques </a:t>
            </a:r>
            <a:r>
              <a:rPr lang="en-US" dirty="0">
                <a:latin typeface="Optima"/>
              </a:rPr>
              <a:t>were created for the crops and climates unique to the Americas. </a:t>
            </a:r>
            <a:r>
              <a:rPr lang="en-US" b="1" dirty="0">
                <a:latin typeface="Optima"/>
              </a:rPr>
              <a:t>Finally</a:t>
            </a:r>
            <a:r>
              <a:rPr lang="en-US" dirty="0">
                <a:latin typeface="Optima"/>
              </a:rPr>
              <a:t>, </a:t>
            </a:r>
            <a:r>
              <a:rPr lang="en-US" dirty="0" smtClean="0">
                <a:latin typeface="Optima"/>
              </a:rPr>
              <a:t>domestic </a:t>
            </a:r>
            <a:r>
              <a:rPr lang="en-US" dirty="0">
                <a:latin typeface="Optima"/>
              </a:rPr>
              <a:t>modifications made from the first two sources’ technologies were engineered </a:t>
            </a:r>
            <a:r>
              <a:rPr lang="en-US" dirty="0" smtClean="0">
                <a:latin typeface="Optima"/>
              </a:rPr>
              <a:t>by </a:t>
            </a:r>
            <a:r>
              <a:rPr lang="en-US" dirty="0">
                <a:latin typeface="Optima"/>
              </a:rPr>
              <a:t>American farmers themselves to meet the farmers’ specific needs.</a:t>
            </a:r>
          </a:p>
        </p:txBody>
      </p:sp>
    </p:spTree>
    <p:extLst>
      <p:ext uri="{BB962C8B-B14F-4D97-AF65-F5344CB8AC3E}">
        <p14:creationId xmlns:p14="http://schemas.microsoft.com/office/powerpoint/2010/main" val="913518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51558"/>
              <a:ext cx="4692316" cy="630829"/>
            </a:xfrm>
            <a:prstGeom prst="rect">
              <a:avLst/>
            </a:prstGeom>
            <a:noFill/>
          </p:spPr>
          <p:txBody>
            <a:bodyPr wrap="square" rtlCol="0">
              <a:spAutoFit/>
            </a:bodyPr>
            <a:lstStyle/>
            <a:p>
              <a:r>
                <a:rPr lang="en-US" sz="2400" dirty="0" smtClean="0">
                  <a:latin typeface="Book Antiqua"/>
                  <a:cs typeface="Book Antiqua"/>
                </a:rPr>
                <a:t>Lower Order Concerns</a:t>
              </a:r>
              <a:endParaRPr lang="en-US" sz="2400" dirty="0">
                <a:latin typeface="Book Antiqua"/>
                <a:cs typeface="Book Antiqua"/>
              </a:endParaRPr>
            </a:p>
          </p:txBody>
        </p:sp>
      </p:grpSp>
      <p:sp>
        <p:nvSpPr>
          <p:cNvPr id="6" name="TextBox 5"/>
          <p:cNvSpPr txBox="1"/>
          <p:nvPr/>
        </p:nvSpPr>
        <p:spPr>
          <a:xfrm>
            <a:off x="1128843" y="2216615"/>
            <a:ext cx="7117382" cy="3785652"/>
          </a:xfrm>
          <a:prstGeom prst="rect">
            <a:avLst/>
          </a:prstGeom>
          <a:noFill/>
        </p:spPr>
        <p:txBody>
          <a:bodyPr wrap="square" rtlCol="0">
            <a:spAutoFit/>
          </a:bodyPr>
          <a:lstStyle/>
          <a:p>
            <a:r>
              <a:rPr lang="en-US" sz="2000" b="1" dirty="0" smtClean="0">
                <a:latin typeface="Optima"/>
                <a:cs typeface="Optima"/>
              </a:rPr>
              <a:t>Analyze your own writing:</a:t>
            </a:r>
          </a:p>
          <a:p>
            <a:endParaRPr lang="en-US" sz="2000" b="1" dirty="0">
              <a:latin typeface="Optima"/>
              <a:cs typeface="Optima"/>
            </a:endParaRPr>
          </a:p>
          <a:p>
            <a:r>
              <a:rPr lang="en-US" sz="2000" b="1" dirty="0" smtClean="0">
                <a:latin typeface="Optima"/>
                <a:cs typeface="Optima"/>
              </a:rPr>
              <a:t>Grammar:</a:t>
            </a:r>
            <a:endParaRPr lang="en-US" sz="2000" b="1" dirty="0">
              <a:latin typeface="Optima"/>
              <a:cs typeface="Optima"/>
            </a:endParaRPr>
          </a:p>
          <a:p>
            <a:r>
              <a:rPr lang="en-US" sz="2000" dirty="0">
                <a:latin typeface="Optima"/>
                <a:cs typeface="Optima"/>
              </a:rPr>
              <a:t>What are the patterns of grammatical errors I tend to make</a:t>
            </a:r>
            <a:r>
              <a:rPr lang="en-US" sz="2000" dirty="0" smtClean="0">
                <a:latin typeface="Optima"/>
                <a:cs typeface="Optima"/>
              </a:rPr>
              <a:t>?</a:t>
            </a:r>
          </a:p>
          <a:p>
            <a:endParaRPr lang="en-US" sz="2000" dirty="0">
              <a:latin typeface="Optima"/>
              <a:cs typeface="Optima"/>
            </a:endParaRPr>
          </a:p>
          <a:p>
            <a:r>
              <a:rPr lang="en-US" sz="2000" dirty="0" smtClean="0">
                <a:latin typeface="Optima"/>
                <a:cs typeface="Optima"/>
              </a:rPr>
              <a:t>What grammatical errors can I correct on my own?</a:t>
            </a:r>
            <a:endParaRPr lang="en-US" sz="2000" dirty="0">
              <a:latin typeface="Optima"/>
              <a:cs typeface="Optima"/>
            </a:endParaRPr>
          </a:p>
          <a:p>
            <a:endParaRPr lang="en-US" sz="2000" dirty="0">
              <a:latin typeface="Optima"/>
              <a:cs typeface="Optima"/>
            </a:endParaRPr>
          </a:p>
          <a:p>
            <a:r>
              <a:rPr lang="en-US" sz="2000" b="1" dirty="0">
                <a:latin typeface="Optima"/>
                <a:cs typeface="Optima"/>
              </a:rPr>
              <a:t>Word </a:t>
            </a:r>
            <a:r>
              <a:rPr lang="en-US" sz="2000" b="1" dirty="0" smtClean="0">
                <a:latin typeface="Optima"/>
                <a:cs typeface="Optima"/>
              </a:rPr>
              <a:t>Choice:</a:t>
            </a:r>
            <a:endParaRPr lang="en-US" sz="2000" b="1" dirty="0">
              <a:latin typeface="Optima"/>
              <a:cs typeface="Optima"/>
            </a:endParaRPr>
          </a:p>
          <a:p>
            <a:r>
              <a:rPr lang="en-US" sz="2000" dirty="0">
                <a:latin typeface="Optima"/>
                <a:cs typeface="Optima"/>
              </a:rPr>
              <a:t>What are the words I am using but uncertain about</a:t>
            </a:r>
            <a:r>
              <a:rPr lang="en-US" sz="2000" dirty="0" smtClean="0">
                <a:latin typeface="Optima"/>
                <a:cs typeface="Optima"/>
              </a:rPr>
              <a:t>?</a:t>
            </a:r>
          </a:p>
          <a:p>
            <a:endParaRPr lang="en-US" sz="2000" dirty="0">
              <a:latin typeface="Optima"/>
              <a:cs typeface="Optima"/>
            </a:endParaRPr>
          </a:p>
          <a:p>
            <a:r>
              <a:rPr lang="en-US" sz="2000" dirty="0" smtClean="0">
                <a:latin typeface="Optima"/>
                <a:cs typeface="Optima"/>
              </a:rPr>
              <a:t>Did I check these words in the dictionary?</a:t>
            </a:r>
            <a:endParaRPr lang="en-US" sz="2000" dirty="0">
              <a:latin typeface="Optima"/>
              <a:cs typeface="Optima"/>
            </a:endParaRPr>
          </a:p>
          <a:p>
            <a:endParaRPr lang="en-US" sz="2000" dirty="0">
              <a:latin typeface="Optima"/>
              <a:cs typeface="Optima"/>
            </a:endParaRPr>
          </a:p>
        </p:txBody>
      </p:sp>
    </p:spTree>
    <p:extLst>
      <p:ext uri="{BB962C8B-B14F-4D97-AF65-F5344CB8AC3E}">
        <p14:creationId xmlns:p14="http://schemas.microsoft.com/office/powerpoint/2010/main" val="35033615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51558"/>
              <a:ext cx="4692316" cy="630829"/>
            </a:xfrm>
            <a:prstGeom prst="rect">
              <a:avLst/>
            </a:prstGeom>
            <a:noFill/>
          </p:spPr>
          <p:txBody>
            <a:bodyPr wrap="square" rtlCol="0">
              <a:spAutoFit/>
            </a:bodyPr>
            <a:lstStyle/>
            <a:p>
              <a:r>
                <a:rPr lang="en-US" sz="2400" dirty="0" smtClean="0">
                  <a:latin typeface="Book Antiqua"/>
                  <a:cs typeface="Book Antiqua"/>
                </a:rPr>
                <a:t>Using a Dictionary</a:t>
              </a:r>
              <a:endParaRPr lang="en-US" sz="2400" dirty="0">
                <a:latin typeface="Book Antiqua"/>
                <a:cs typeface="Book Antiqua"/>
              </a:endParaRPr>
            </a:p>
          </p:txBody>
        </p:sp>
      </p:grpSp>
      <p:sp>
        <p:nvSpPr>
          <p:cNvPr id="6" name="TextBox 5"/>
          <p:cNvSpPr txBox="1"/>
          <p:nvPr/>
        </p:nvSpPr>
        <p:spPr>
          <a:xfrm>
            <a:off x="1128843" y="2216615"/>
            <a:ext cx="7117382" cy="2862322"/>
          </a:xfrm>
          <a:prstGeom prst="rect">
            <a:avLst/>
          </a:prstGeom>
          <a:noFill/>
        </p:spPr>
        <p:txBody>
          <a:bodyPr wrap="square" rtlCol="0">
            <a:spAutoFit/>
          </a:bodyPr>
          <a:lstStyle/>
          <a:p>
            <a:r>
              <a:rPr lang="en-US" sz="2000" b="1" dirty="0" smtClean="0">
                <a:latin typeface="Optima"/>
                <a:cs typeface="Optima"/>
              </a:rPr>
              <a:t>Most dictionaries will:</a:t>
            </a:r>
          </a:p>
          <a:p>
            <a:pPr marL="342900" indent="-342900">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Tell </a:t>
            </a:r>
            <a:r>
              <a:rPr lang="en-US" sz="2000" dirty="0">
                <a:latin typeface="Optima"/>
                <a:cs typeface="Optima"/>
              </a:rPr>
              <a:t>you the part of speech of </a:t>
            </a:r>
            <a:r>
              <a:rPr lang="en-US" sz="2000" dirty="0" smtClean="0">
                <a:latin typeface="Optima"/>
                <a:cs typeface="Optima"/>
              </a:rPr>
              <a:t>words.</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Give </a:t>
            </a:r>
            <a:r>
              <a:rPr lang="en-US" sz="2000" dirty="0">
                <a:latin typeface="Optima"/>
                <a:cs typeface="Optima"/>
              </a:rPr>
              <a:t>you examples of word </a:t>
            </a:r>
            <a:r>
              <a:rPr lang="en-US" sz="2000" dirty="0" smtClean="0">
                <a:latin typeface="Optima"/>
                <a:cs typeface="Optima"/>
              </a:rPr>
              <a:t>usage.</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Provide collocations.</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Provide </a:t>
            </a:r>
            <a:r>
              <a:rPr lang="en-US" sz="2000" dirty="0">
                <a:latin typeface="Optima"/>
                <a:cs typeface="Optima"/>
              </a:rPr>
              <a:t>usage </a:t>
            </a:r>
            <a:r>
              <a:rPr lang="en-US" sz="2000" dirty="0" smtClean="0">
                <a:latin typeface="Optima"/>
                <a:cs typeface="Optima"/>
              </a:rPr>
              <a:t>notes.</a:t>
            </a:r>
            <a:endParaRPr lang="en-US" sz="2000" dirty="0">
              <a:latin typeface="Optima"/>
              <a:cs typeface="Optima"/>
            </a:endParaRPr>
          </a:p>
        </p:txBody>
      </p:sp>
    </p:spTree>
    <p:extLst>
      <p:ext uri="{BB962C8B-B14F-4D97-AF65-F5344CB8AC3E}">
        <p14:creationId xmlns:p14="http://schemas.microsoft.com/office/powerpoint/2010/main" val="4279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6204" t="14747" r="11039" b="39858"/>
          <a:stretch/>
        </p:blipFill>
        <p:spPr>
          <a:xfrm>
            <a:off x="652944" y="3898299"/>
            <a:ext cx="7865415" cy="2949406"/>
          </a:xfrm>
          <a:prstGeom prst="rect">
            <a:avLst/>
          </a:prstGeom>
        </p:spPr>
      </p:pic>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999226"/>
              <a:ext cx="4692316" cy="1135491"/>
            </a:xfrm>
            <a:prstGeom prst="rect">
              <a:avLst/>
            </a:prstGeom>
            <a:noFill/>
          </p:spPr>
          <p:txBody>
            <a:bodyPr wrap="square" rtlCol="0">
              <a:spAutoFit/>
            </a:bodyPr>
            <a:lstStyle/>
            <a:p>
              <a:r>
                <a:rPr lang="en-US" sz="2400" dirty="0" smtClean="0">
                  <a:latin typeface="Book Antiqua"/>
                  <a:cs typeface="Book Antiqua"/>
                </a:rPr>
                <a:t>Dictionaries for </a:t>
              </a:r>
            </a:p>
            <a:p>
              <a:r>
                <a:rPr lang="en-US" sz="2400" dirty="0" smtClean="0">
                  <a:latin typeface="Book Antiqua"/>
                  <a:cs typeface="Book Antiqua"/>
                </a:rPr>
                <a:t>ESL Students</a:t>
              </a:r>
              <a:endParaRPr lang="en-US" sz="2400" dirty="0">
                <a:latin typeface="Book Antiqua"/>
                <a:cs typeface="Book Antiqua"/>
              </a:endParaRPr>
            </a:p>
          </p:txBody>
        </p:sp>
      </p:grpSp>
      <p:sp>
        <p:nvSpPr>
          <p:cNvPr id="6" name="TextBox 5"/>
          <p:cNvSpPr txBox="1"/>
          <p:nvPr/>
        </p:nvSpPr>
        <p:spPr>
          <a:xfrm>
            <a:off x="1128843" y="2216615"/>
            <a:ext cx="7117382" cy="1631216"/>
          </a:xfrm>
          <a:prstGeom prst="rect">
            <a:avLst/>
          </a:prstGeom>
          <a:noFill/>
        </p:spPr>
        <p:txBody>
          <a:bodyPr wrap="square" rtlCol="0">
            <a:spAutoFit/>
          </a:bodyPr>
          <a:lstStyle/>
          <a:p>
            <a:r>
              <a:rPr lang="en-US" sz="2000" dirty="0">
                <a:latin typeface="Optima"/>
                <a:cs typeface="Optima"/>
              </a:rPr>
              <a:t>Longman Dictionary of American English</a:t>
            </a:r>
          </a:p>
          <a:p>
            <a:endParaRPr lang="en-US" sz="2000" dirty="0">
              <a:latin typeface="Optima"/>
              <a:cs typeface="Optima"/>
            </a:endParaRPr>
          </a:p>
          <a:p>
            <a:r>
              <a:rPr lang="en-US" sz="2000" dirty="0">
                <a:latin typeface="Optima"/>
                <a:cs typeface="Optima"/>
              </a:rPr>
              <a:t>Longman Dictionary of Contemporary English</a:t>
            </a:r>
          </a:p>
          <a:p>
            <a:r>
              <a:rPr lang="en-US" sz="2000" dirty="0">
                <a:latin typeface="Optima"/>
                <a:cs typeface="Optima"/>
              </a:rPr>
              <a:t> </a:t>
            </a:r>
          </a:p>
          <a:p>
            <a:r>
              <a:rPr lang="en-US" sz="2000" dirty="0">
                <a:latin typeface="Optima"/>
                <a:cs typeface="Optima"/>
              </a:rPr>
              <a:t>Longman Web </a:t>
            </a:r>
            <a:r>
              <a:rPr lang="en-US" sz="2000" dirty="0" smtClean="0">
                <a:latin typeface="Optima"/>
                <a:cs typeface="Optima"/>
              </a:rPr>
              <a:t>Dictionary: www.longmanwebdict.com</a:t>
            </a:r>
            <a:endParaRPr lang="en-US" sz="2000" dirty="0">
              <a:latin typeface="Optima"/>
              <a:cs typeface="Optima"/>
            </a:endParaRPr>
          </a:p>
        </p:txBody>
      </p:sp>
    </p:spTree>
    <p:extLst>
      <p:ext uri="{BB962C8B-B14F-4D97-AF65-F5344CB8AC3E}">
        <p14:creationId xmlns:p14="http://schemas.microsoft.com/office/powerpoint/2010/main" val="22096316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51558"/>
              <a:ext cx="4692316" cy="630829"/>
            </a:xfrm>
            <a:prstGeom prst="rect">
              <a:avLst/>
            </a:prstGeom>
            <a:noFill/>
          </p:spPr>
          <p:txBody>
            <a:bodyPr wrap="square" rtlCol="0">
              <a:spAutoFit/>
            </a:bodyPr>
            <a:lstStyle/>
            <a:p>
              <a:r>
                <a:rPr lang="en-US" sz="2400" dirty="0" smtClean="0">
                  <a:latin typeface="Book Antiqua"/>
                  <a:cs typeface="Book Antiqua"/>
                </a:rPr>
                <a:t>Dictionary Use Basics</a:t>
              </a:r>
              <a:endParaRPr lang="en-US" sz="2400" dirty="0">
                <a:latin typeface="Book Antiqua"/>
                <a:cs typeface="Book Antiqua"/>
              </a:endParaRPr>
            </a:p>
          </p:txBody>
        </p:sp>
      </p:grpSp>
      <p:sp>
        <p:nvSpPr>
          <p:cNvPr id="6" name="TextBox 5"/>
          <p:cNvSpPr txBox="1"/>
          <p:nvPr/>
        </p:nvSpPr>
        <p:spPr>
          <a:xfrm>
            <a:off x="1128843" y="2216615"/>
            <a:ext cx="7117382" cy="3170099"/>
          </a:xfrm>
          <a:prstGeom prst="rect">
            <a:avLst/>
          </a:prstGeom>
          <a:noFill/>
        </p:spPr>
        <p:txBody>
          <a:bodyPr wrap="square" rtlCol="0">
            <a:spAutoFit/>
          </a:bodyPr>
          <a:lstStyle/>
          <a:p>
            <a:r>
              <a:rPr lang="en-US" sz="2000" dirty="0">
                <a:latin typeface="Optima"/>
                <a:cs typeface="Optima"/>
              </a:rPr>
              <a:t>Read the Full Guide for </a:t>
            </a:r>
            <a:r>
              <a:rPr lang="en-US" sz="2000" dirty="0" smtClean="0">
                <a:latin typeface="Optima"/>
                <a:cs typeface="Optima"/>
              </a:rPr>
              <a:t>Users!</a:t>
            </a:r>
            <a:endParaRPr lang="en-US" sz="2000" dirty="0">
              <a:latin typeface="Optima"/>
              <a:cs typeface="Optima"/>
            </a:endParaRPr>
          </a:p>
          <a:p>
            <a:endParaRPr lang="en-US" sz="2000" dirty="0">
              <a:latin typeface="Optima"/>
              <a:cs typeface="Optima"/>
            </a:endParaRPr>
          </a:p>
          <a:p>
            <a:r>
              <a:rPr lang="en-US" sz="2000" b="1" dirty="0">
                <a:latin typeface="Optima"/>
                <a:cs typeface="Optima"/>
              </a:rPr>
              <a:t>Learn </a:t>
            </a:r>
            <a:r>
              <a:rPr lang="en-US" sz="2000" b="1" dirty="0" smtClean="0">
                <a:latin typeface="Optima"/>
                <a:cs typeface="Optima"/>
              </a:rPr>
              <a:t>grammar:</a:t>
            </a:r>
            <a:endParaRPr lang="en-US" sz="2000" b="1" dirty="0">
              <a:latin typeface="Optima"/>
              <a:cs typeface="Optima"/>
            </a:endParaRPr>
          </a:p>
          <a:p>
            <a:pPr marL="465138" indent="-231775">
              <a:buFont typeface="Wingdings" panose="05000000000000000000" pitchFamily="2" charset="2"/>
              <a:buChar char="§"/>
            </a:pPr>
            <a:r>
              <a:rPr lang="en-US" sz="2000" dirty="0">
                <a:latin typeface="Optima"/>
                <a:cs typeface="Optima"/>
              </a:rPr>
              <a:t>Parts of speech</a:t>
            </a:r>
          </a:p>
          <a:p>
            <a:endParaRPr lang="en-US" sz="2000" dirty="0">
              <a:latin typeface="Optima"/>
              <a:cs typeface="Optima"/>
            </a:endParaRPr>
          </a:p>
          <a:p>
            <a:r>
              <a:rPr lang="en-US" sz="2000" b="1" dirty="0">
                <a:latin typeface="Optima"/>
                <a:cs typeface="Optima"/>
              </a:rPr>
              <a:t>Learn </a:t>
            </a:r>
            <a:r>
              <a:rPr lang="en-US" sz="2000" b="1" dirty="0" smtClean="0">
                <a:latin typeface="Optima"/>
                <a:cs typeface="Optima"/>
              </a:rPr>
              <a:t>Usage:</a:t>
            </a:r>
            <a:endParaRPr lang="en-US" sz="2000" b="1" dirty="0">
              <a:latin typeface="Optima"/>
              <a:cs typeface="Optima"/>
            </a:endParaRPr>
          </a:p>
          <a:p>
            <a:pPr marL="465138" indent="-231775">
              <a:buFont typeface="Wingdings" panose="05000000000000000000" pitchFamily="2" charset="2"/>
              <a:buChar char="§"/>
            </a:pPr>
            <a:r>
              <a:rPr lang="en-US" sz="2000" dirty="0">
                <a:latin typeface="Optima"/>
                <a:cs typeface="Optima"/>
              </a:rPr>
              <a:t>collocations</a:t>
            </a:r>
          </a:p>
          <a:p>
            <a:pPr marL="465138" indent="-231775">
              <a:buFont typeface="Wingdings" panose="05000000000000000000" pitchFamily="2" charset="2"/>
              <a:buChar char="§"/>
            </a:pPr>
            <a:r>
              <a:rPr lang="en-US" sz="2000" dirty="0">
                <a:latin typeface="Optima"/>
                <a:cs typeface="Optima"/>
              </a:rPr>
              <a:t>phrasal verbs</a:t>
            </a:r>
          </a:p>
          <a:p>
            <a:pPr marL="465138" indent="-231775">
              <a:buFont typeface="Wingdings" panose="05000000000000000000" pitchFamily="2" charset="2"/>
              <a:buChar char="§"/>
            </a:pPr>
            <a:r>
              <a:rPr lang="en-US" sz="2000" dirty="0">
                <a:latin typeface="Optima"/>
                <a:cs typeface="Optima"/>
              </a:rPr>
              <a:t>usage notes</a:t>
            </a:r>
          </a:p>
          <a:p>
            <a:r>
              <a:rPr lang="en-US" sz="2000" dirty="0">
                <a:latin typeface="Optima"/>
                <a:cs typeface="Optima"/>
              </a:rPr>
              <a:t>	</a:t>
            </a:r>
          </a:p>
        </p:txBody>
      </p:sp>
      <p:pic>
        <p:nvPicPr>
          <p:cNvPr id="5" name="Picture 4"/>
          <p:cNvPicPr>
            <a:picLocks noChangeAspect="1"/>
          </p:cNvPicPr>
          <p:nvPr/>
        </p:nvPicPr>
        <p:blipFill rotWithShape="1">
          <a:blip r:embed="rId4"/>
          <a:srcRect l="6108" t="12116" r="23738" b="65296"/>
          <a:stretch/>
        </p:blipFill>
        <p:spPr>
          <a:xfrm>
            <a:off x="-144374" y="5133473"/>
            <a:ext cx="9515544" cy="1722498"/>
          </a:xfrm>
          <a:prstGeom prst="rect">
            <a:avLst/>
          </a:prstGeom>
        </p:spPr>
      </p:pic>
      <p:sp>
        <p:nvSpPr>
          <p:cNvPr id="9" name="Left Arrow 8"/>
          <p:cNvSpPr/>
          <p:nvPr/>
        </p:nvSpPr>
        <p:spPr>
          <a:xfrm rot="18640971">
            <a:off x="6898105" y="5447372"/>
            <a:ext cx="1122948" cy="64277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4728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041282"/>
              <a:ext cx="4762499" cy="1135491"/>
            </a:xfrm>
            <a:prstGeom prst="rect">
              <a:avLst/>
            </a:prstGeom>
            <a:noFill/>
          </p:spPr>
          <p:txBody>
            <a:bodyPr wrap="square" rtlCol="0">
              <a:spAutoFit/>
            </a:bodyPr>
            <a:lstStyle/>
            <a:p>
              <a:r>
                <a:rPr lang="en-US" sz="2400" dirty="0" smtClean="0">
                  <a:latin typeface="Book Antiqua"/>
                  <a:cs typeface="Book Antiqua"/>
                </a:rPr>
                <a:t>Ask Yourself About Grammar</a:t>
              </a:r>
              <a:endParaRPr lang="en-US" sz="2400" dirty="0">
                <a:latin typeface="Book Antiqua"/>
                <a:cs typeface="Book Antiqua"/>
              </a:endParaRPr>
            </a:p>
          </p:txBody>
        </p:sp>
      </p:grpSp>
      <p:sp>
        <p:nvSpPr>
          <p:cNvPr id="6" name="TextBox 5"/>
          <p:cNvSpPr txBox="1"/>
          <p:nvPr/>
        </p:nvSpPr>
        <p:spPr>
          <a:xfrm>
            <a:off x="1128843" y="2216615"/>
            <a:ext cx="7117382" cy="4093428"/>
          </a:xfrm>
          <a:prstGeom prst="rect">
            <a:avLst/>
          </a:prstGeom>
          <a:noFill/>
        </p:spPr>
        <p:txBody>
          <a:bodyPr wrap="square" rtlCol="0">
            <a:spAutoFit/>
          </a:bodyPr>
          <a:lstStyle/>
          <a:p>
            <a:r>
              <a:rPr lang="en-US" sz="2000" b="1" dirty="0">
                <a:latin typeface="Optima"/>
                <a:cs typeface="Optima"/>
              </a:rPr>
              <a:t>What are my grammar questions?</a:t>
            </a:r>
          </a:p>
          <a:p>
            <a:pPr marL="465138" indent="-231775">
              <a:buFont typeface="Wingdings" panose="05000000000000000000" pitchFamily="2" charset="2"/>
              <a:buChar char="§"/>
            </a:pPr>
            <a:r>
              <a:rPr lang="en-US" sz="2000" dirty="0">
                <a:latin typeface="Optima"/>
                <a:cs typeface="Optima"/>
              </a:rPr>
              <a:t>Can I find the answer in a good dictionary? </a:t>
            </a:r>
          </a:p>
          <a:p>
            <a:endParaRPr lang="en-US" sz="2000" dirty="0">
              <a:latin typeface="Optima"/>
              <a:cs typeface="Optima"/>
            </a:endParaRPr>
          </a:p>
          <a:p>
            <a:r>
              <a:rPr lang="en-US" sz="2000" b="1" dirty="0">
                <a:latin typeface="Optima"/>
                <a:cs typeface="Optima"/>
              </a:rPr>
              <a:t>If you cannot:</a:t>
            </a:r>
          </a:p>
          <a:p>
            <a:pPr marL="465138" indent="-231775">
              <a:buFont typeface="Wingdings" panose="05000000000000000000" pitchFamily="2" charset="2"/>
              <a:buChar char="§"/>
            </a:pPr>
            <a:r>
              <a:rPr lang="en-US" sz="2000" dirty="0">
                <a:latin typeface="Optima"/>
                <a:cs typeface="Optima"/>
              </a:rPr>
              <a:t>What exactly is my grammar question? Can I write it </a:t>
            </a:r>
            <a:r>
              <a:rPr lang="en-US" sz="2000" dirty="0" smtClean="0">
                <a:latin typeface="Optima"/>
                <a:cs typeface="Optima"/>
              </a:rPr>
              <a:t>down?</a:t>
            </a:r>
          </a:p>
          <a:p>
            <a:endParaRPr lang="en-US" sz="2000" dirty="0" smtClean="0">
              <a:latin typeface="Optima"/>
              <a:cs typeface="Optima"/>
            </a:endParaRPr>
          </a:p>
          <a:p>
            <a:r>
              <a:rPr lang="en-US" sz="2000" b="1" dirty="0" smtClean="0">
                <a:latin typeface="Optima"/>
                <a:cs typeface="Optima"/>
              </a:rPr>
              <a:t>What to do next:</a:t>
            </a:r>
          </a:p>
          <a:p>
            <a:endParaRPr lang="en-US" sz="2000" dirty="0">
              <a:latin typeface="Optima"/>
              <a:cs typeface="Optima"/>
            </a:endParaRPr>
          </a:p>
          <a:p>
            <a:pPr marL="342900" indent="-342900">
              <a:buFont typeface="Wingdings" panose="05000000000000000000" pitchFamily="2" charset="2"/>
              <a:buChar char="q"/>
            </a:pPr>
            <a:r>
              <a:rPr lang="en-US" sz="2000" dirty="0" smtClean="0">
                <a:latin typeface="Optima"/>
                <a:cs typeface="Optima"/>
              </a:rPr>
              <a:t>Underline </a:t>
            </a:r>
            <a:r>
              <a:rPr lang="en-US" sz="2000" dirty="0">
                <a:latin typeface="Optima"/>
                <a:cs typeface="Optima"/>
              </a:rPr>
              <a:t>the parts </a:t>
            </a:r>
            <a:r>
              <a:rPr lang="en-US" sz="2000" dirty="0" smtClean="0">
                <a:latin typeface="Optima"/>
                <a:cs typeface="Optima"/>
              </a:rPr>
              <a:t>you </a:t>
            </a:r>
            <a:r>
              <a:rPr lang="en-US" sz="2000" dirty="0">
                <a:latin typeface="Optima"/>
                <a:cs typeface="Optima"/>
              </a:rPr>
              <a:t>have questions </a:t>
            </a:r>
            <a:r>
              <a:rPr lang="en-US" sz="2000" dirty="0" smtClean="0">
                <a:latin typeface="Optima"/>
                <a:cs typeface="Optima"/>
              </a:rPr>
              <a:t>about.</a:t>
            </a:r>
            <a:endParaRPr lang="en-US" sz="2000" dirty="0">
              <a:latin typeface="Optima"/>
              <a:cs typeface="Optima"/>
            </a:endParaRPr>
          </a:p>
          <a:p>
            <a:pPr marL="342900" indent="-342900">
              <a:buFont typeface="Wingdings" panose="05000000000000000000" pitchFamily="2" charset="2"/>
              <a:buChar char="q"/>
            </a:pPr>
            <a:endParaRPr lang="en-US" sz="2000" dirty="0">
              <a:latin typeface="Optima"/>
              <a:cs typeface="Optima"/>
            </a:endParaRPr>
          </a:p>
          <a:p>
            <a:pPr marL="342900" indent="-342900">
              <a:buFont typeface="Wingdings" panose="05000000000000000000" pitchFamily="2" charset="2"/>
              <a:buChar char="q"/>
            </a:pPr>
            <a:r>
              <a:rPr lang="en-US" sz="2000" dirty="0">
                <a:latin typeface="Optima"/>
                <a:cs typeface="Optima"/>
              </a:rPr>
              <a:t>Then take your questions and your paper </a:t>
            </a:r>
            <a:r>
              <a:rPr lang="en-US" sz="2000" dirty="0" smtClean="0">
                <a:latin typeface="Optima"/>
                <a:cs typeface="Optima"/>
              </a:rPr>
              <a:t>to </a:t>
            </a:r>
            <a:r>
              <a:rPr lang="en-US" sz="2000" dirty="0">
                <a:latin typeface="Optima"/>
                <a:cs typeface="Optima"/>
              </a:rPr>
              <a:t>the Writing Lab.</a:t>
            </a:r>
          </a:p>
        </p:txBody>
      </p:sp>
    </p:spTree>
    <p:extLst>
      <p:ext uri="{BB962C8B-B14F-4D97-AF65-F5344CB8AC3E}">
        <p14:creationId xmlns:p14="http://schemas.microsoft.com/office/powerpoint/2010/main" val="26738080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What is a Tutorial?</a:t>
              </a:r>
              <a:endParaRPr lang="en-US" sz="2400" dirty="0">
                <a:latin typeface="Book Antiqua"/>
                <a:cs typeface="Book Antiqua"/>
              </a:endParaRPr>
            </a:p>
          </p:txBody>
        </p:sp>
      </p:grpSp>
      <p:sp>
        <p:nvSpPr>
          <p:cNvPr id="6" name="TextBox 5"/>
          <p:cNvSpPr txBox="1"/>
          <p:nvPr/>
        </p:nvSpPr>
        <p:spPr>
          <a:xfrm>
            <a:off x="1128843" y="2216615"/>
            <a:ext cx="6773058" cy="4401205"/>
          </a:xfrm>
          <a:prstGeom prst="rect">
            <a:avLst/>
          </a:prstGeom>
          <a:noFill/>
        </p:spPr>
        <p:txBody>
          <a:bodyPr wrap="square" rtlCol="0">
            <a:spAutoFit/>
          </a:bodyPr>
          <a:lstStyle/>
          <a:p>
            <a:r>
              <a:rPr lang="en-US" sz="2000" b="1" dirty="0" smtClean="0">
                <a:latin typeface="Optima"/>
                <a:cs typeface="Optima"/>
              </a:rPr>
              <a:t>Tutorial</a:t>
            </a:r>
            <a:r>
              <a:rPr lang="en-US" sz="2000" dirty="0" smtClean="0">
                <a:latin typeface="Optima"/>
                <a:cs typeface="Optima"/>
              </a:rPr>
              <a:t>: 30 minute one-to-one session with a tutor.</a:t>
            </a:r>
          </a:p>
          <a:p>
            <a:endParaRPr lang="en-US" sz="2000" dirty="0" smtClean="0">
              <a:latin typeface="Optima"/>
              <a:cs typeface="Optima"/>
            </a:endParaRPr>
          </a:p>
          <a:p>
            <a:r>
              <a:rPr lang="en-US" sz="2000" b="1" dirty="0" smtClean="0">
                <a:latin typeface="Optima"/>
                <a:cs typeface="Optima"/>
              </a:rPr>
              <a:t>Purpose: </a:t>
            </a:r>
            <a:r>
              <a:rPr lang="en-US" sz="2000" dirty="0" smtClean="0">
                <a:latin typeface="Optima"/>
                <a:cs typeface="Optima"/>
              </a:rPr>
              <a:t>To </a:t>
            </a:r>
            <a:r>
              <a:rPr lang="en-US" sz="2000" dirty="0">
                <a:latin typeface="Optima"/>
                <a:cs typeface="Optima"/>
              </a:rPr>
              <a:t>help you become a better </a:t>
            </a:r>
            <a:r>
              <a:rPr lang="en-US" sz="2000" dirty="0" smtClean="0">
                <a:latin typeface="Optima"/>
                <a:cs typeface="Optima"/>
              </a:rPr>
              <a:t>writer</a:t>
            </a:r>
          </a:p>
          <a:p>
            <a:endParaRPr lang="en-US" sz="2000" b="1" dirty="0">
              <a:latin typeface="Optima"/>
              <a:cs typeface="Optima"/>
            </a:endParaRPr>
          </a:p>
          <a:p>
            <a:r>
              <a:rPr lang="en-US" sz="2000" b="1" dirty="0">
                <a:latin typeface="Optima"/>
                <a:cs typeface="Optima"/>
              </a:rPr>
              <a:t>What Happens</a:t>
            </a:r>
            <a:r>
              <a:rPr lang="en-US" sz="2000" b="1" dirty="0" smtClean="0">
                <a:latin typeface="Optima"/>
                <a:cs typeface="Optima"/>
              </a:rPr>
              <a:t>?</a:t>
            </a:r>
          </a:p>
          <a:p>
            <a:endParaRPr lang="en-US" sz="2000" dirty="0" smtClean="0">
              <a:latin typeface="Optima"/>
              <a:cs typeface="Optima"/>
            </a:endParaRPr>
          </a:p>
          <a:p>
            <a:pPr marL="465138" indent="-231775">
              <a:buFont typeface="Wingdings" panose="05000000000000000000" pitchFamily="2" charset="2"/>
              <a:buChar char="§"/>
            </a:pPr>
            <a:r>
              <a:rPr lang="en-US" sz="2000" dirty="0">
                <a:latin typeface="Optima"/>
                <a:cs typeface="Optima"/>
              </a:rPr>
              <a:t>You bring your paper or assignment</a:t>
            </a:r>
            <a:r>
              <a:rPr lang="en-US" sz="2000" dirty="0" smtClean="0">
                <a:latin typeface="Optima"/>
                <a:cs typeface="Optima"/>
              </a:rPr>
              <a:t>.</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You </a:t>
            </a:r>
            <a:r>
              <a:rPr lang="en-US" sz="2000" dirty="0">
                <a:latin typeface="Optima"/>
                <a:cs typeface="Optima"/>
              </a:rPr>
              <a:t>ask questions</a:t>
            </a:r>
            <a:r>
              <a:rPr lang="en-US" sz="2000" dirty="0" smtClean="0">
                <a:latin typeface="Optima"/>
                <a:cs typeface="Optima"/>
              </a:rPr>
              <a:t>.</a:t>
            </a:r>
          </a:p>
          <a:p>
            <a:pPr marL="465138" indent="-231775">
              <a:buFont typeface="Wingdings" panose="05000000000000000000" pitchFamily="2" charset="2"/>
              <a:buChar char="§"/>
            </a:pPr>
            <a:endParaRPr lang="en-US" sz="2000" dirty="0" smtClean="0">
              <a:latin typeface="Optima"/>
              <a:cs typeface="Optima"/>
            </a:endParaRPr>
          </a:p>
          <a:p>
            <a:pPr marL="465138" indent="-231775">
              <a:buFont typeface="Wingdings" panose="05000000000000000000" pitchFamily="2" charset="2"/>
              <a:buChar char="§"/>
            </a:pPr>
            <a:r>
              <a:rPr lang="en-US" sz="2000" dirty="0">
                <a:latin typeface="Optima"/>
                <a:cs typeface="Optima"/>
              </a:rPr>
              <a:t>T</a:t>
            </a:r>
            <a:r>
              <a:rPr lang="en-US" sz="2000" dirty="0" smtClean="0">
                <a:latin typeface="Optima"/>
                <a:cs typeface="Optima"/>
              </a:rPr>
              <a:t>utor tries </a:t>
            </a:r>
            <a:r>
              <a:rPr lang="en-US" sz="2000" dirty="0">
                <a:latin typeface="Optima"/>
                <a:cs typeface="Optima"/>
              </a:rPr>
              <a:t>to answer them</a:t>
            </a:r>
            <a:r>
              <a:rPr lang="en-US" sz="2000" dirty="0" smtClean="0">
                <a:latin typeface="Optima"/>
                <a:cs typeface="Optima"/>
              </a:rPr>
              <a:t>.</a:t>
            </a:r>
          </a:p>
          <a:p>
            <a:pPr marL="465138" indent="-231775">
              <a:buFont typeface="Wingdings" panose="05000000000000000000" pitchFamily="2" charset="2"/>
              <a:buChar char="§"/>
            </a:pPr>
            <a:endParaRPr lang="en-US" sz="2000" dirty="0" smtClean="0">
              <a:latin typeface="Optima"/>
              <a:cs typeface="Optima"/>
            </a:endParaRPr>
          </a:p>
          <a:p>
            <a:pPr marL="465138" indent="-231775">
              <a:buFont typeface="Wingdings" panose="05000000000000000000" pitchFamily="2" charset="2"/>
              <a:buChar char="§"/>
            </a:pPr>
            <a:r>
              <a:rPr lang="en-US" sz="2000" dirty="0" smtClean="0">
                <a:latin typeface="Optima"/>
                <a:cs typeface="Optima"/>
              </a:rPr>
              <a:t>Tutor asks questions </a:t>
            </a:r>
            <a:r>
              <a:rPr lang="en-US" sz="2000" dirty="0">
                <a:latin typeface="Optima"/>
                <a:cs typeface="Optima"/>
              </a:rPr>
              <a:t>to </a:t>
            </a:r>
            <a:r>
              <a:rPr lang="en-US" sz="2000" dirty="0" smtClean="0">
                <a:latin typeface="Optima"/>
                <a:cs typeface="Optima"/>
              </a:rPr>
              <a:t>help you </a:t>
            </a:r>
            <a:r>
              <a:rPr lang="en-US" sz="2000" dirty="0">
                <a:latin typeface="Optima"/>
                <a:cs typeface="Optima"/>
              </a:rPr>
              <a:t>approach the writing </a:t>
            </a:r>
            <a:r>
              <a:rPr lang="en-US" sz="2000" dirty="0" smtClean="0">
                <a:latin typeface="Optima"/>
                <a:cs typeface="Optima"/>
              </a:rPr>
              <a:t>task.</a:t>
            </a:r>
            <a:endParaRPr lang="en-US" sz="2000" dirty="0">
              <a:latin typeface="Optima"/>
              <a:cs typeface="Optima"/>
            </a:endParaRPr>
          </a:p>
        </p:txBody>
      </p:sp>
    </p:spTree>
    <p:extLst>
      <p:ext uri="{BB962C8B-B14F-4D97-AF65-F5344CB8AC3E}">
        <p14:creationId xmlns:p14="http://schemas.microsoft.com/office/powerpoint/2010/main" val="1546422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72586"/>
              <a:ext cx="4692316" cy="630829"/>
            </a:xfrm>
            <a:prstGeom prst="rect">
              <a:avLst/>
            </a:prstGeom>
            <a:noFill/>
          </p:spPr>
          <p:txBody>
            <a:bodyPr wrap="square" rtlCol="0">
              <a:spAutoFit/>
            </a:bodyPr>
            <a:lstStyle/>
            <a:p>
              <a:r>
                <a:rPr lang="en-US" sz="2400" dirty="0" smtClean="0">
                  <a:latin typeface="Book Antiqua"/>
                  <a:cs typeface="Book Antiqua"/>
                </a:rPr>
                <a:t>We Have Covered</a:t>
              </a:r>
              <a:endParaRPr lang="en-US" sz="2400" dirty="0">
                <a:latin typeface="Book Antiqua"/>
                <a:cs typeface="Book Antiqua"/>
              </a:endParaRPr>
            </a:p>
          </p:txBody>
        </p:sp>
      </p:grpSp>
      <p:sp>
        <p:nvSpPr>
          <p:cNvPr id="6" name="TextBox 5"/>
          <p:cNvSpPr txBox="1"/>
          <p:nvPr/>
        </p:nvSpPr>
        <p:spPr>
          <a:xfrm>
            <a:off x="1128843" y="2216615"/>
            <a:ext cx="7117382" cy="3170099"/>
          </a:xfrm>
          <a:prstGeom prst="rect">
            <a:avLst/>
          </a:prstGeom>
          <a:noFill/>
        </p:spPr>
        <p:txBody>
          <a:bodyPr wrap="square" rtlCol="0">
            <a:spAutoFit/>
          </a:bodyPr>
          <a:lstStyle/>
          <a:p>
            <a:pPr marL="465138" indent="-231775">
              <a:buFont typeface="Wingdings" panose="05000000000000000000" pitchFamily="2" charset="2"/>
              <a:buChar char="§"/>
            </a:pPr>
            <a:r>
              <a:rPr lang="en-US" sz="2000" dirty="0">
                <a:latin typeface="Optima"/>
                <a:cs typeface="Optima"/>
              </a:rPr>
              <a:t>What a writing tutorial </a:t>
            </a:r>
            <a:r>
              <a:rPr lang="en-US" sz="2000" dirty="0" smtClean="0">
                <a:latin typeface="Optima"/>
                <a:cs typeface="Optima"/>
              </a:rPr>
              <a:t>is.</a:t>
            </a:r>
            <a:endParaRPr lang="en-US" sz="2000" dirty="0">
              <a:latin typeface="Optima"/>
              <a:cs typeface="Optima"/>
            </a:endParaRP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What a tutor can help you with your writing </a:t>
            </a:r>
            <a:r>
              <a:rPr lang="en-US" sz="2000" dirty="0" smtClean="0">
                <a:latin typeface="Optima"/>
                <a:cs typeface="Optima"/>
              </a:rPr>
              <a:t>process.</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Dos and </a:t>
            </a:r>
            <a:r>
              <a:rPr lang="en-US" sz="2000" dirty="0" smtClean="0">
                <a:latin typeface="Optima"/>
                <a:cs typeface="Optima"/>
              </a:rPr>
              <a:t>Don’ts.</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A Five-Topic </a:t>
            </a:r>
            <a:r>
              <a:rPr lang="en-US" sz="2000" dirty="0" smtClean="0">
                <a:latin typeface="Optima"/>
                <a:cs typeface="Optima"/>
              </a:rPr>
              <a:t>agenda-generator.</a:t>
            </a:r>
            <a:endParaRPr lang="en-US" sz="2000" dirty="0">
              <a:latin typeface="Optima"/>
              <a:cs typeface="Optima"/>
            </a:endParaRPr>
          </a:p>
          <a:p>
            <a:endParaRPr lang="en-US" sz="2000" dirty="0">
              <a:latin typeface="Optima"/>
              <a:cs typeface="Optima"/>
            </a:endParaRPr>
          </a:p>
          <a:p>
            <a:r>
              <a:rPr lang="en-US" sz="2000" dirty="0">
                <a:latin typeface="Optima"/>
                <a:cs typeface="Optima"/>
              </a:rPr>
              <a:t>We hope you have learned more about writing tutorials and benefit most from them in the future!</a:t>
            </a:r>
          </a:p>
        </p:txBody>
      </p:sp>
    </p:spTree>
    <p:extLst>
      <p:ext uri="{BB962C8B-B14F-4D97-AF65-F5344CB8AC3E}">
        <p14:creationId xmlns:p14="http://schemas.microsoft.com/office/powerpoint/2010/main" val="5942422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51683" y="999226"/>
              <a:ext cx="4692316" cy="1135491"/>
            </a:xfrm>
            <a:prstGeom prst="rect">
              <a:avLst/>
            </a:prstGeom>
            <a:noFill/>
          </p:spPr>
          <p:txBody>
            <a:bodyPr wrap="square" rtlCol="0">
              <a:spAutoFit/>
            </a:bodyPr>
            <a:lstStyle/>
            <a:p>
              <a:r>
                <a:rPr lang="en-US" sz="2400" dirty="0" smtClean="0">
                  <a:latin typeface="Book Antiqua"/>
                  <a:cs typeface="Book Antiqua"/>
                </a:rPr>
                <a:t>Where to Go </a:t>
              </a:r>
            </a:p>
            <a:p>
              <a:r>
                <a:rPr lang="en-US" sz="2400" dirty="0" smtClean="0">
                  <a:latin typeface="Book Antiqua"/>
                  <a:cs typeface="Book Antiqua"/>
                </a:rPr>
                <a:t>for More Help</a:t>
              </a:r>
              <a:endParaRPr lang="en-US" sz="2400" dirty="0">
                <a:latin typeface="Book Antiqua"/>
                <a:cs typeface="Book Antiqua"/>
              </a:endParaRPr>
            </a:p>
          </p:txBody>
        </p:sp>
      </p:grpSp>
      <p:sp>
        <p:nvSpPr>
          <p:cNvPr id="6" name="TextBox 5"/>
          <p:cNvSpPr txBox="1"/>
          <p:nvPr/>
        </p:nvSpPr>
        <p:spPr>
          <a:xfrm>
            <a:off x="1128844" y="2216615"/>
            <a:ext cx="7154544" cy="1938992"/>
          </a:xfrm>
          <a:prstGeom prst="rect">
            <a:avLst/>
          </a:prstGeom>
          <a:noFill/>
        </p:spPr>
        <p:txBody>
          <a:bodyPr wrap="square" rtlCol="0">
            <a:spAutoFit/>
          </a:bodyPr>
          <a:lstStyle/>
          <a:p>
            <a:r>
              <a:rPr lang="en-US" altLang="en-US" sz="2000" dirty="0">
                <a:latin typeface="Optima"/>
              </a:rPr>
              <a:t>Purdue University Writing </a:t>
            </a:r>
            <a:r>
              <a:rPr lang="en-US" altLang="en-US" sz="2000" dirty="0" smtClean="0">
                <a:latin typeface="Optima"/>
              </a:rPr>
              <a:t>Lab, </a:t>
            </a:r>
            <a:r>
              <a:rPr lang="en-US" altLang="en-US" sz="2000" dirty="0" err="1" smtClean="0">
                <a:latin typeface="Optima"/>
              </a:rPr>
              <a:t>Heavilon</a:t>
            </a:r>
            <a:r>
              <a:rPr lang="en-US" altLang="en-US" sz="2000" dirty="0" smtClean="0">
                <a:latin typeface="Optima"/>
              </a:rPr>
              <a:t> 226</a:t>
            </a:r>
            <a:endParaRPr lang="en-US" altLang="en-US" sz="2000" dirty="0">
              <a:latin typeface="Optima"/>
            </a:endParaRPr>
          </a:p>
          <a:p>
            <a:endParaRPr lang="en-US" altLang="en-US" sz="2000" dirty="0" smtClean="0">
              <a:latin typeface="Optima"/>
            </a:endParaRPr>
          </a:p>
          <a:p>
            <a:r>
              <a:rPr lang="en-US" altLang="en-US" sz="2000" dirty="0" smtClean="0">
                <a:latin typeface="Optima"/>
              </a:rPr>
              <a:t>Check </a:t>
            </a:r>
            <a:r>
              <a:rPr lang="en-US" altLang="en-US" sz="2000" dirty="0">
                <a:latin typeface="Optima"/>
              </a:rPr>
              <a:t>our web site: </a:t>
            </a:r>
            <a:r>
              <a:rPr lang="en-US" altLang="en-US" sz="2000" dirty="0">
                <a:latin typeface="Optima"/>
                <a:hlinkClick r:id="rId4"/>
              </a:rPr>
              <a:t>http://</a:t>
            </a:r>
            <a:r>
              <a:rPr lang="en-US" altLang="en-US" sz="2000" dirty="0" smtClean="0">
                <a:latin typeface="Optima"/>
                <a:hlinkClick r:id="rId4"/>
              </a:rPr>
              <a:t>owl.english.purdue.edu</a:t>
            </a:r>
            <a:endParaRPr lang="en-US" altLang="en-US" sz="2000" dirty="0" smtClean="0">
              <a:latin typeface="Optima"/>
            </a:endParaRPr>
          </a:p>
          <a:p>
            <a:endParaRPr lang="en-US" altLang="en-US" sz="2000" dirty="0">
              <a:latin typeface="Optima"/>
            </a:endParaRPr>
          </a:p>
          <a:p>
            <a:r>
              <a:rPr lang="en-US" altLang="en-US" sz="2000" dirty="0">
                <a:latin typeface="Optima"/>
              </a:rPr>
              <a:t>Email brief </a:t>
            </a:r>
            <a:r>
              <a:rPr lang="en-US" altLang="en-US" sz="2000" dirty="0" smtClean="0">
                <a:latin typeface="Optima"/>
              </a:rPr>
              <a:t>questions to OWL Mail: </a:t>
            </a:r>
          </a:p>
          <a:p>
            <a:r>
              <a:rPr lang="en-US" sz="2000" dirty="0">
                <a:latin typeface="Optima"/>
                <a:hlinkClick r:id="rId5"/>
              </a:rPr>
              <a:t>https://owl.english.purdue.edu/contact/owlmailtutors</a:t>
            </a:r>
            <a:endParaRPr lang="en-US" altLang="en-US" sz="2000" dirty="0">
              <a:latin typeface="Optima"/>
            </a:endParaRPr>
          </a:p>
        </p:txBody>
      </p:sp>
    </p:spTree>
    <p:extLst>
      <p:ext uri="{BB962C8B-B14F-4D97-AF65-F5344CB8AC3E}">
        <p14:creationId xmlns:p14="http://schemas.microsoft.com/office/powerpoint/2010/main" val="3532501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2762588"/>
            <a:chOff x="0" y="2220850"/>
            <a:chExt cx="9144000" cy="2762588"/>
          </a:xfrm>
        </p:grpSpPr>
        <p:sp>
          <p:nvSpPr>
            <p:cNvPr id="5" name="Rectangle 4"/>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43663" y="1236597"/>
            <a:ext cx="4700336" cy="646331"/>
          </a:xfrm>
          <a:prstGeom prst="rect">
            <a:avLst/>
          </a:prstGeom>
          <a:noFill/>
        </p:spPr>
        <p:txBody>
          <a:bodyPr wrap="square" rtlCol="0">
            <a:spAutoFit/>
          </a:bodyPr>
          <a:lstStyle/>
          <a:p>
            <a:r>
              <a:rPr lang="en-US" sz="3600" spc="-100" dirty="0" smtClean="0">
                <a:latin typeface="Book Antiqua"/>
                <a:cs typeface="Book Antiqua"/>
              </a:rPr>
              <a:t>The End</a:t>
            </a:r>
            <a:endParaRPr lang="en-US" sz="3600" spc="-100" dirty="0">
              <a:latin typeface="Book Antiqua"/>
              <a:cs typeface="Book Antiqua"/>
            </a:endParaRPr>
          </a:p>
        </p:txBody>
      </p:sp>
      <p:sp>
        <p:nvSpPr>
          <p:cNvPr id="2" name="TextBox 1"/>
          <p:cNvSpPr txBox="1"/>
          <p:nvPr/>
        </p:nvSpPr>
        <p:spPr>
          <a:xfrm>
            <a:off x="2038808" y="2762588"/>
            <a:ext cx="5981125" cy="907941"/>
          </a:xfrm>
          <a:prstGeom prst="rect">
            <a:avLst/>
          </a:prstGeom>
          <a:noFill/>
        </p:spPr>
        <p:txBody>
          <a:bodyPr wrap="none" rtlCol="0">
            <a:spAutoFit/>
          </a:bodyPr>
          <a:lstStyle/>
          <a:p>
            <a:r>
              <a:rPr lang="en-US" sz="1900" dirty="0" smtClean="0"/>
              <a:t>BENEFITTING MOST FROM WRITING TUTORIALS</a:t>
            </a:r>
          </a:p>
          <a:p>
            <a:r>
              <a:rPr lang="en-US" sz="1900" dirty="0" smtClean="0"/>
              <a:t>TONY CIMASKO</a:t>
            </a:r>
          </a:p>
          <a:p>
            <a:r>
              <a:rPr lang="en-US" sz="1500" dirty="0" smtClean="0"/>
              <a:t>Brought to you in cooperation with the Purdue Online Writing Lab</a:t>
            </a:r>
            <a:endParaRPr lang="en-US" sz="1500" dirty="0"/>
          </a:p>
        </p:txBody>
      </p:sp>
    </p:spTree>
    <p:extLst>
      <p:ext uri="{BB962C8B-B14F-4D97-AF65-F5344CB8AC3E}">
        <p14:creationId xmlns:p14="http://schemas.microsoft.com/office/powerpoint/2010/main" val="26078824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What a Tutor Can Do</a:t>
              </a:r>
              <a:endParaRPr lang="en-US" sz="2400" dirty="0">
                <a:latin typeface="Book Antiqua"/>
                <a:cs typeface="Book Antiqua"/>
              </a:endParaRPr>
            </a:p>
          </p:txBody>
        </p:sp>
      </p:grpSp>
      <p:sp>
        <p:nvSpPr>
          <p:cNvPr id="6" name="TextBox 5"/>
          <p:cNvSpPr txBox="1"/>
          <p:nvPr/>
        </p:nvSpPr>
        <p:spPr>
          <a:xfrm>
            <a:off x="1128843" y="2216615"/>
            <a:ext cx="7117382" cy="3477875"/>
          </a:xfrm>
          <a:prstGeom prst="rect">
            <a:avLst/>
          </a:prstGeom>
          <a:noFill/>
        </p:spPr>
        <p:txBody>
          <a:bodyPr wrap="square" rtlCol="0">
            <a:spAutoFit/>
          </a:bodyPr>
          <a:lstStyle/>
          <a:p>
            <a:r>
              <a:rPr lang="en-US" sz="2000" dirty="0" smtClean="0">
                <a:latin typeface="Optima"/>
                <a:cs typeface="Optima"/>
              </a:rPr>
              <a:t>A tutor can help you with:</a:t>
            </a:r>
          </a:p>
          <a:p>
            <a:endParaRPr lang="en-US" sz="2000" dirty="0" smtClean="0">
              <a:latin typeface="Optima"/>
              <a:cs typeface="Optima"/>
            </a:endParaRPr>
          </a:p>
          <a:p>
            <a:pPr marL="465138" indent="-231775">
              <a:buFont typeface="Wingdings" panose="05000000000000000000" pitchFamily="2" charset="2"/>
              <a:buChar char="§"/>
            </a:pPr>
            <a:r>
              <a:rPr lang="en-US" sz="2000" dirty="0" smtClean="0">
                <a:latin typeface="Optima"/>
                <a:cs typeface="Optima"/>
              </a:rPr>
              <a:t>Invention  </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Research</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Drafting </a:t>
            </a:r>
            <a:endParaRPr lang="en-US" sz="2000" dirty="0" smtClean="0">
              <a:latin typeface="Optima"/>
              <a:cs typeface="Optima"/>
            </a:endParaRP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Revising </a:t>
            </a:r>
            <a:endParaRPr lang="en-US" sz="2000" dirty="0" smtClean="0">
              <a:latin typeface="Optima"/>
              <a:cs typeface="Optima"/>
            </a:endParaRP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Editing</a:t>
            </a: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Lst>
          </a:blip>
          <a:srcRect l="29795" t="27009" r="28414" b="14285"/>
          <a:stretch/>
        </p:blipFill>
        <p:spPr>
          <a:xfrm>
            <a:off x="3722914" y="2558486"/>
            <a:ext cx="5257800" cy="4152557"/>
          </a:xfrm>
          <a:prstGeom prst="rect">
            <a:avLst/>
          </a:prstGeom>
          <a:ln>
            <a:noFill/>
          </a:ln>
          <a:effectLst>
            <a:softEdge rad="112500"/>
          </a:effectLst>
        </p:spPr>
      </p:pic>
    </p:spTree>
    <p:extLst>
      <p:ext uri="{BB962C8B-B14F-4D97-AF65-F5344CB8AC3E}">
        <p14:creationId xmlns:p14="http://schemas.microsoft.com/office/powerpoint/2010/main" val="1540123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What a Tutor Can’t Do</a:t>
              </a:r>
              <a:endParaRPr lang="en-US" sz="2400" dirty="0">
                <a:latin typeface="Book Antiqua"/>
                <a:cs typeface="Book Antiqua"/>
              </a:endParaRPr>
            </a:p>
          </p:txBody>
        </p:sp>
      </p:grpSp>
      <p:sp>
        <p:nvSpPr>
          <p:cNvPr id="6" name="TextBox 5"/>
          <p:cNvSpPr txBox="1"/>
          <p:nvPr/>
        </p:nvSpPr>
        <p:spPr>
          <a:xfrm>
            <a:off x="1128843" y="2216615"/>
            <a:ext cx="7117382" cy="1938992"/>
          </a:xfrm>
          <a:prstGeom prst="rect">
            <a:avLst/>
          </a:prstGeom>
          <a:noFill/>
        </p:spPr>
        <p:txBody>
          <a:bodyPr wrap="square" rtlCol="0">
            <a:spAutoFit/>
          </a:bodyPr>
          <a:lstStyle/>
          <a:p>
            <a:r>
              <a:rPr lang="en-US" sz="2000" dirty="0">
                <a:latin typeface="Optima"/>
                <a:cs typeface="Optima"/>
              </a:rPr>
              <a:t>A tutor does </a:t>
            </a:r>
            <a:r>
              <a:rPr lang="en-US" sz="2000" dirty="0" smtClean="0">
                <a:latin typeface="Optima"/>
                <a:cs typeface="Optima"/>
              </a:rPr>
              <a:t>NOT:</a:t>
            </a:r>
          </a:p>
          <a:p>
            <a:endParaRPr lang="en-US" sz="2000" dirty="0" smtClean="0">
              <a:latin typeface="Optima"/>
              <a:cs typeface="Optima"/>
            </a:endParaRPr>
          </a:p>
          <a:p>
            <a:pPr marL="465138" indent="-231775">
              <a:buFont typeface="Wingdings" panose="05000000000000000000" pitchFamily="2" charset="2"/>
              <a:buChar char="§"/>
            </a:pPr>
            <a:r>
              <a:rPr lang="en-US" sz="2000" dirty="0" smtClean="0">
                <a:latin typeface="Optima"/>
                <a:cs typeface="Optima"/>
              </a:rPr>
              <a:t>Correct/proofread your paper, because that does not help YOU to become a better writer.   </a:t>
            </a:r>
          </a:p>
          <a:p>
            <a:pPr marL="233363"/>
            <a:endParaRPr lang="en-US" sz="2000" dirty="0" smtClean="0">
              <a:latin typeface="Optima"/>
              <a:cs typeface="Optima"/>
            </a:endParaRPr>
          </a:p>
          <a:p>
            <a:r>
              <a:rPr lang="en-US" sz="2000" dirty="0" smtClean="0">
                <a:latin typeface="Optima"/>
                <a:cs typeface="Optima"/>
              </a:rPr>
              <a:t>However, the </a:t>
            </a:r>
            <a:r>
              <a:rPr lang="en-US" sz="2000" dirty="0">
                <a:latin typeface="Optima"/>
                <a:cs typeface="Optima"/>
              </a:rPr>
              <a:t>tutor can teach </a:t>
            </a:r>
            <a:r>
              <a:rPr lang="en-US" sz="2000" dirty="0" smtClean="0">
                <a:latin typeface="Optima"/>
                <a:cs typeface="Optima"/>
              </a:rPr>
              <a:t>you </a:t>
            </a:r>
            <a:r>
              <a:rPr lang="en-US" sz="2000" dirty="0">
                <a:latin typeface="Optima"/>
                <a:cs typeface="Optima"/>
              </a:rPr>
              <a:t>HOW to proofread.</a:t>
            </a:r>
          </a:p>
        </p:txBody>
      </p:sp>
      <p:sp>
        <p:nvSpPr>
          <p:cNvPr id="12" name="TextBox 11"/>
          <p:cNvSpPr txBox="1"/>
          <p:nvPr/>
        </p:nvSpPr>
        <p:spPr>
          <a:xfrm>
            <a:off x="2486527" y="4732420"/>
            <a:ext cx="4459705" cy="1477328"/>
          </a:xfrm>
          <a:prstGeom prst="rect">
            <a:avLst/>
          </a:prstGeom>
          <a:noFill/>
        </p:spPr>
        <p:txBody>
          <a:bodyPr wrap="square" rtlCol="0">
            <a:spAutoFit/>
          </a:bodyPr>
          <a:lstStyle/>
          <a:p>
            <a:pPr algn="ctr"/>
            <a:r>
              <a:rPr lang="en-US" sz="3000" dirty="0" smtClean="0">
                <a:latin typeface="Optima"/>
              </a:rPr>
              <a:t>Spelling</a:t>
            </a:r>
            <a:br>
              <a:rPr lang="en-US" sz="3000" dirty="0" smtClean="0">
                <a:latin typeface="Optima"/>
              </a:rPr>
            </a:br>
            <a:r>
              <a:rPr lang="en-US" sz="3000" dirty="0" smtClean="0">
                <a:latin typeface="Optima"/>
              </a:rPr>
              <a:t>Grammar</a:t>
            </a:r>
            <a:br>
              <a:rPr lang="en-US" sz="3000" dirty="0" smtClean="0">
                <a:latin typeface="Optima"/>
              </a:rPr>
            </a:br>
            <a:r>
              <a:rPr lang="en-US" sz="3000" dirty="0" smtClean="0">
                <a:latin typeface="Optima"/>
              </a:rPr>
              <a:t>Punctuation</a:t>
            </a:r>
            <a:endParaRPr lang="en-US" sz="3000" dirty="0">
              <a:latin typeface="Optima"/>
            </a:endParaRPr>
          </a:p>
        </p:txBody>
      </p:sp>
      <p:sp>
        <p:nvSpPr>
          <p:cNvPr id="13" name="&quot;No&quot; Symbol 12"/>
          <p:cNvSpPr/>
          <p:nvPr/>
        </p:nvSpPr>
        <p:spPr>
          <a:xfrm>
            <a:off x="3695168" y="4428321"/>
            <a:ext cx="2042421" cy="1999583"/>
          </a:xfrm>
          <a:prstGeom prst="noSmoking">
            <a:avLst>
              <a:gd name="adj" fmla="val 4862"/>
            </a:avLst>
          </a:prstGeom>
          <a:solidFill>
            <a:srgbClr val="FF0000"/>
          </a:solid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808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Dos and Don’ts</a:t>
              </a:r>
              <a:endParaRPr lang="en-US" sz="2400" dirty="0">
                <a:latin typeface="Book Antiqua"/>
                <a:cs typeface="Book Antiqua"/>
              </a:endParaRPr>
            </a:p>
          </p:txBody>
        </p:sp>
      </p:grpSp>
      <p:sp>
        <p:nvSpPr>
          <p:cNvPr id="6" name="TextBox 5"/>
          <p:cNvSpPr txBox="1"/>
          <p:nvPr/>
        </p:nvSpPr>
        <p:spPr>
          <a:xfrm>
            <a:off x="1128843" y="2216615"/>
            <a:ext cx="7117382"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Optima"/>
                <a:cs typeface="Optima"/>
              </a:rPr>
              <a:t>Plan ahead: come when you start writing or with a first draft</a:t>
            </a:r>
            <a:r>
              <a:rPr lang="en-US" sz="2000" dirty="0" smtClean="0">
                <a:latin typeface="Optima"/>
                <a:cs typeface="Optima"/>
              </a:rPr>
              <a:t>.</a:t>
            </a:r>
            <a:endParaRPr lang="en-US" sz="2000" dirty="0">
              <a:latin typeface="Optima"/>
              <a:cs typeface="Optima"/>
            </a:endParaRPr>
          </a:p>
          <a:p>
            <a:pPr marL="342900" indent="-342900">
              <a:buFont typeface="Wingdings" panose="05000000000000000000" pitchFamily="2" charset="2"/>
              <a:buChar char="§"/>
            </a:pPr>
            <a:endParaRPr lang="en-US" sz="2000" dirty="0" smtClean="0">
              <a:latin typeface="Optima"/>
              <a:cs typeface="Optima"/>
            </a:endParaRPr>
          </a:p>
          <a:p>
            <a:pPr marL="342900" indent="-342900">
              <a:buFont typeface="Wingdings" panose="05000000000000000000" pitchFamily="2" charset="2"/>
              <a:buChar char=""/>
            </a:pPr>
            <a:r>
              <a:rPr lang="en-US" sz="2000" dirty="0" smtClean="0">
                <a:latin typeface="Optima"/>
                <a:cs typeface="Optima"/>
              </a:rPr>
              <a:t>Do </a:t>
            </a:r>
            <a:r>
              <a:rPr lang="en-US" sz="2000" dirty="0">
                <a:latin typeface="Optima"/>
                <a:cs typeface="Optima"/>
              </a:rPr>
              <a:t>NOT come </a:t>
            </a:r>
            <a:r>
              <a:rPr lang="en-US" sz="2000" dirty="0" smtClean="0">
                <a:latin typeface="Optima"/>
                <a:cs typeface="Optima"/>
              </a:rPr>
              <a:t>the day when the assignment is due because </a:t>
            </a:r>
            <a:r>
              <a:rPr lang="en-US" sz="2000" dirty="0">
                <a:latin typeface="Optima"/>
                <a:cs typeface="Optima"/>
              </a:rPr>
              <a:t>you will have little time for revision!</a:t>
            </a:r>
          </a:p>
          <a:p>
            <a:pPr marL="342900" indent="-342900">
              <a:buFont typeface="Wingdings" panose="05000000000000000000" pitchFamily="2" charset="2"/>
              <a:buChar char="§"/>
            </a:pPr>
            <a:endParaRPr lang="en-US" sz="2000" dirty="0">
              <a:latin typeface="Optima"/>
              <a:cs typeface="Optima"/>
            </a:endParaRPr>
          </a:p>
          <a:p>
            <a:pPr marL="342900" indent="-342900">
              <a:buFont typeface="Wingdings" panose="05000000000000000000" pitchFamily="2" charset="2"/>
              <a:buChar char="ü"/>
            </a:pPr>
            <a:r>
              <a:rPr lang="en-US" sz="2000" dirty="0">
                <a:latin typeface="Optima"/>
                <a:cs typeface="Optima"/>
              </a:rPr>
              <a:t>Before you come, </a:t>
            </a:r>
            <a:r>
              <a:rPr lang="en-US" sz="2000" dirty="0" smtClean="0">
                <a:latin typeface="Optima"/>
                <a:cs typeface="Optima"/>
              </a:rPr>
              <a:t>decide what you need help with.</a:t>
            </a:r>
          </a:p>
          <a:p>
            <a:pPr marL="342900" indent="-342900">
              <a:buFont typeface="Wingdings" panose="05000000000000000000" pitchFamily="2" charset="2"/>
              <a:buChar char="ü"/>
            </a:pPr>
            <a:endParaRPr lang="en-US" sz="2000" dirty="0">
              <a:latin typeface="Optima"/>
              <a:cs typeface="Optima"/>
            </a:endParaRPr>
          </a:p>
          <a:p>
            <a:pPr marL="342900" indent="-342900">
              <a:buFont typeface="Wingdings" panose="05000000000000000000" pitchFamily="2" charset="2"/>
              <a:buChar char="ü"/>
            </a:pPr>
            <a:r>
              <a:rPr lang="en-US" sz="2000" dirty="0" smtClean="0">
                <a:latin typeface="Optima"/>
                <a:cs typeface="Optima"/>
              </a:rPr>
              <a:t>Make a list of questions you want to ask.</a:t>
            </a:r>
            <a:endParaRPr lang="en-US" sz="2000" dirty="0">
              <a:latin typeface="Optima"/>
              <a:cs typeface="Optima"/>
            </a:endParaRPr>
          </a:p>
          <a:p>
            <a:pPr marL="342900" indent="-342900">
              <a:buFont typeface="Wingdings" panose="05000000000000000000" pitchFamily="2" charset="2"/>
              <a:buChar char="§"/>
            </a:pPr>
            <a:endParaRPr lang="en-US" sz="2000" dirty="0">
              <a:latin typeface="Optima"/>
              <a:cs typeface="Optima"/>
            </a:endParaRPr>
          </a:p>
          <a:p>
            <a:pPr marL="342900" indent="-342900">
              <a:buFont typeface="Wingdings" panose="05000000000000000000" pitchFamily="2" charset="2"/>
              <a:buChar char=""/>
            </a:pPr>
            <a:r>
              <a:rPr lang="en-US" sz="2000" dirty="0">
                <a:latin typeface="Optima"/>
                <a:cs typeface="Optima"/>
              </a:rPr>
              <a:t>Do NOT expect to work on too many issues in one </a:t>
            </a:r>
            <a:r>
              <a:rPr lang="en-US" sz="2000" dirty="0" smtClean="0">
                <a:latin typeface="Optima"/>
                <a:cs typeface="Optima"/>
              </a:rPr>
              <a:t>tutorial; 30 minutes go by very fast.</a:t>
            </a:r>
            <a:endParaRPr lang="en-US" sz="2000" dirty="0">
              <a:latin typeface="Optima"/>
              <a:cs typeface="Optima"/>
            </a:endParaRPr>
          </a:p>
        </p:txBody>
      </p:sp>
    </p:spTree>
    <p:extLst>
      <p:ext uri="{BB962C8B-B14F-4D97-AF65-F5344CB8AC3E}">
        <p14:creationId xmlns:p14="http://schemas.microsoft.com/office/powerpoint/2010/main" val="1815202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Setting an Agenda</a:t>
              </a:r>
              <a:endParaRPr lang="en-US" sz="2400" dirty="0">
                <a:latin typeface="Book Antiqua"/>
                <a:cs typeface="Book Antiqua"/>
              </a:endParaRPr>
            </a:p>
          </p:txBody>
        </p:sp>
      </p:grpSp>
      <p:sp>
        <p:nvSpPr>
          <p:cNvPr id="6" name="TextBox 5"/>
          <p:cNvSpPr txBox="1"/>
          <p:nvPr/>
        </p:nvSpPr>
        <p:spPr>
          <a:xfrm>
            <a:off x="1128843" y="2216615"/>
            <a:ext cx="7117382" cy="3477875"/>
          </a:xfrm>
          <a:prstGeom prst="rect">
            <a:avLst/>
          </a:prstGeom>
          <a:noFill/>
        </p:spPr>
        <p:txBody>
          <a:bodyPr wrap="square" rtlCol="0">
            <a:spAutoFit/>
          </a:bodyPr>
          <a:lstStyle/>
          <a:p>
            <a:r>
              <a:rPr lang="en-US" sz="2000" dirty="0" smtClean="0">
                <a:latin typeface="Optima"/>
                <a:cs typeface="Optima"/>
              </a:rPr>
              <a:t>Why </a:t>
            </a:r>
            <a:r>
              <a:rPr lang="en-US" sz="2000" dirty="0">
                <a:latin typeface="Optima"/>
                <a:cs typeface="Optima"/>
              </a:rPr>
              <a:t>is agenda-setting important</a:t>
            </a:r>
            <a:r>
              <a:rPr lang="en-US" sz="2000" dirty="0" smtClean="0">
                <a:latin typeface="Optima"/>
                <a:cs typeface="Optima"/>
              </a:rPr>
              <a:t>?</a:t>
            </a:r>
          </a:p>
          <a:p>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Tutorials are different from the instruction in the classroom </a:t>
            </a:r>
            <a:r>
              <a:rPr lang="en-US" sz="2000" dirty="0" smtClean="0">
                <a:latin typeface="Optima"/>
                <a:cs typeface="Optima"/>
              </a:rPr>
              <a:t>setting. </a:t>
            </a:r>
          </a:p>
          <a:p>
            <a:pPr marL="465138" indent="-231775">
              <a:buFont typeface="Wingdings" panose="05000000000000000000" pitchFamily="2" charset="2"/>
              <a:buChar char="§"/>
            </a:pPr>
            <a:endParaRPr lang="en-US" sz="2000" dirty="0" smtClean="0">
              <a:latin typeface="Optima"/>
              <a:cs typeface="Optima"/>
            </a:endParaRPr>
          </a:p>
          <a:p>
            <a:pPr marL="465138" indent="-231775">
              <a:buFont typeface="Wingdings" panose="05000000000000000000" pitchFamily="2" charset="2"/>
              <a:buChar char="§"/>
            </a:pPr>
            <a:r>
              <a:rPr lang="en-US" sz="2000" dirty="0" smtClean="0">
                <a:latin typeface="Optima"/>
                <a:cs typeface="Optima"/>
              </a:rPr>
              <a:t>Tutors usually </a:t>
            </a:r>
            <a:r>
              <a:rPr lang="en-US" sz="2000" dirty="0">
                <a:latin typeface="Optima"/>
                <a:cs typeface="Optima"/>
              </a:rPr>
              <a:t>ask you what you want </a:t>
            </a:r>
            <a:r>
              <a:rPr lang="en-US" sz="2000" dirty="0" smtClean="0">
                <a:latin typeface="Optima"/>
                <a:cs typeface="Optima"/>
              </a:rPr>
              <a:t>to work on</a:t>
            </a:r>
            <a:r>
              <a:rPr lang="en-US" sz="2000" dirty="0">
                <a:latin typeface="Optima"/>
                <a:cs typeface="Optima"/>
              </a:rPr>
              <a:t>.</a:t>
            </a:r>
            <a:endParaRPr lang="en-US" sz="2000" dirty="0" smtClean="0">
              <a:latin typeface="Optima"/>
              <a:cs typeface="Optima"/>
            </a:endParaRP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a:latin typeface="Optima"/>
                <a:cs typeface="Optima"/>
              </a:rPr>
              <a:t>You know your own writing </a:t>
            </a:r>
            <a:r>
              <a:rPr lang="en-US" sz="2000" dirty="0" smtClean="0">
                <a:latin typeface="Optima"/>
                <a:cs typeface="Optima"/>
              </a:rPr>
              <a:t>and assignment best.</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The tutorial mainly focuses on Higher Order Concerns </a:t>
            </a:r>
            <a:endParaRPr lang="en-US" sz="2000" dirty="0">
              <a:latin typeface="Optima"/>
              <a:cs typeface="Optima"/>
            </a:endParaRPr>
          </a:p>
          <a:p>
            <a:endParaRPr lang="en-US" sz="2000" dirty="0">
              <a:latin typeface="Optima"/>
              <a:cs typeface="Optima"/>
            </a:endParaRPr>
          </a:p>
        </p:txBody>
      </p:sp>
    </p:spTree>
    <p:extLst>
      <p:ext uri="{BB962C8B-B14F-4D97-AF65-F5344CB8AC3E}">
        <p14:creationId xmlns:p14="http://schemas.microsoft.com/office/powerpoint/2010/main" val="3887421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Higher Order Concerns</a:t>
              </a:r>
              <a:endParaRPr lang="en-US" sz="2400" dirty="0">
                <a:latin typeface="Book Antiqua"/>
                <a:cs typeface="Book Antiqua"/>
              </a:endParaRPr>
            </a:p>
          </p:txBody>
        </p:sp>
      </p:grpSp>
      <p:sp>
        <p:nvSpPr>
          <p:cNvPr id="6" name="TextBox 5"/>
          <p:cNvSpPr txBox="1"/>
          <p:nvPr/>
        </p:nvSpPr>
        <p:spPr>
          <a:xfrm>
            <a:off x="1128843" y="2216615"/>
            <a:ext cx="7117382" cy="2862322"/>
          </a:xfrm>
          <a:prstGeom prst="rect">
            <a:avLst/>
          </a:prstGeom>
          <a:noFill/>
        </p:spPr>
        <p:txBody>
          <a:bodyPr wrap="square" rtlCol="0">
            <a:spAutoFit/>
          </a:bodyPr>
          <a:lstStyle/>
          <a:p>
            <a:r>
              <a:rPr lang="en-US" sz="2000" dirty="0" smtClean="0">
                <a:latin typeface="Optima"/>
                <a:cs typeface="Optima"/>
              </a:rPr>
              <a:t>Higher </a:t>
            </a:r>
            <a:r>
              <a:rPr lang="en-US" sz="2000" dirty="0">
                <a:latin typeface="Optima"/>
                <a:cs typeface="Optima"/>
              </a:rPr>
              <a:t>Order </a:t>
            </a:r>
            <a:r>
              <a:rPr lang="en-US" sz="2000" dirty="0" smtClean="0">
                <a:latin typeface="Optima"/>
                <a:cs typeface="Optima"/>
              </a:rPr>
              <a:t>Concerns (HOC) are:</a:t>
            </a:r>
          </a:p>
          <a:p>
            <a:endParaRPr lang="en-US" sz="2000" dirty="0" smtClean="0">
              <a:latin typeface="Optima"/>
              <a:cs typeface="Optima"/>
            </a:endParaRPr>
          </a:p>
          <a:p>
            <a:pPr marL="465138" indent="-231775">
              <a:spcAft>
                <a:spcPct val="50000"/>
              </a:spcAft>
              <a:buFont typeface="Wingdings" panose="05000000000000000000" pitchFamily="2" charset="2"/>
              <a:buChar char="§"/>
            </a:pPr>
            <a:r>
              <a:rPr lang="en-US" altLang="en-US" sz="2000" dirty="0" smtClean="0">
                <a:latin typeface="Optima"/>
              </a:rPr>
              <a:t>Focus/Thesis</a:t>
            </a:r>
          </a:p>
          <a:p>
            <a:pPr marL="465138" indent="-231775">
              <a:spcAft>
                <a:spcPct val="50000"/>
              </a:spcAft>
              <a:buFont typeface="Wingdings" panose="05000000000000000000" pitchFamily="2" charset="2"/>
              <a:buChar char="§"/>
            </a:pPr>
            <a:r>
              <a:rPr lang="en-US" altLang="en-US" sz="2000" dirty="0" smtClean="0">
                <a:latin typeface="Optima"/>
              </a:rPr>
              <a:t>Purpose</a:t>
            </a:r>
            <a:endParaRPr lang="en-US" altLang="en-US" sz="2000" dirty="0">
              <a:latin typeface="Optima"/>
            </a:endParaRPr>
          </a:p>
          <a:p>
            <a:pPr marL="465138" indent="-231775">
              <a:spcAft>
                <a:spcPct val="50000"/>
              </a:spcAft>
              <a:buFont typeface="Wingdings" panose="05000000000000000000" pitchFamily="2" charset="2"/>
              <a:buChar char="§"/>
            </a:pPr>
            <a:r>
              <a:rPr lang="en-US" altLang="en-US" sz="2000" dirty="0" smtClean="0">
                <a:latin typeface="Optima"/>
              </a:rPr>
              <a:t>Audience</a:t>
            </a:r>
            <a:endParaRPr lang="en-US" altLang="en-US" sz="2000" dirty="0">
              <a:latin typeface="Optima"/>
            </a:endParaRPr>
          </a:p>
          <a:p>
            <a:pPr marL="465138" indent="-231775">
              <a:spcAft>
                <a:spcPct val="50000"/>
              </a:spcAft>
              <a:buFont typeface="Wingdings" panose="05000000000000000000" pitchFamily="2" charset="2"/>
              <a:buChar char="§"/>
            </a:pPr>
            <a:r>
              <a:rPr lang="en-US" altLang="en-US" sz="2000" dirty="0">
                <a:latin typeface="Optima"/>
              </a:rPr>
              <a:t>Organization</a:t>
            </a:r>
          </a:p>
          <a:p>
            <a:endParaRPr lang="en-US" sz="2000" dirty="0">
              <a:latin typeface="Optima"/>
              <a:cs typeface="Optima"/>
            </a:endParaRPr>
          </a:p>
        </p:txBody>
      </p:sp>
      <p:sp>
        <p:nvSpPr>
          <p:cNvPr id="10" name="TextBox 9"/>
          <p:cNvSpPr txBox="1"/>
          <p:nvPr/>
        </p:nvSpPr>
        <p:spPr>
          <a:xfrm>
            <a:off x="336884" y="4732422"/>
            <a:ext cx="8502316" cy="1938992"/>
          </a:xfrm>
          <a:prstGeom prst="rect">
            <a:avLst/>
          </a:prstGeom>
          <a:noFill/>
          <a:ln>
            <a:solidFill>
              <a:schemeClr val="accent6">
                <a:lumMod val="50000"/>
              </a:schemeClr>
            </a:solidFill>
          </a:ln>
        </p:spPr>
        <p:txBody>
          <a:bodyPr wrap="square" rtlCol="0">
            <a:spAutoFit/>
          </a:bodyPr>
          <a:lstStyle/>
          <a:p>
            <a:r>
              <a:rPr lang="en-US" sz="2000" dirty="0" smtClean="0">
                <a:latin typeface="Optima"/>
              </a:rPr>
              <a:t>Revising the thesis:</a:t>
            </a:r>
          </a:p>
          <a:p>
            <a:endParaRPr lang="en-US" sz="2000" strike="sngStrike" dirty="0" smtClean="0">
              <a:latin typeface="Optima"/>
            </a:endParaRPr>
          </a:p>
          <a:p>
            <a:r>
              <a:rPr lang="en-US" sz="2000" strike="sngStrike" dirty="0" smtClean="0">
                <a:latin typeface="Optima"/>
              </a:rPr>
              <a:t>Pollution </a:t>
            </a:r>
            <a:r>
              <a:rPr lang="en-US" sz="2000" strike="sngStrike" dirty="0">
                <a:latin typeface="Optima"/>
              </a:rPr>
              <a:t>is bad for the environment</a:t>
            </a:r>
            <a:r>
              <a:rPr lang="en-US" sz="2000" strike="sngStrike" dirty="0" smtClean="0">
                <a:latin typeface="Optima"/>
              </a:rPr>
              <a:t>.</a:t>
            </a:r>
            <a:r>
              <a:rPr lang="en-US" sz="2000" dirty="0" smtClean="0">
                <a:latin typeface="Optima"/>
              </a:rPr>
              <a:t> </a:t>
            </a:r>
            <a:r>
              <a:rPr lang="en-US" sz="2000" dirty="0" smtClean="0">
                <a:latin typeface="Optima"/>
                <a:sym typeface="Wingdings" panose="05000000000000000000" pitchFamily="2" charset="2"/>
              </a:rPr>
              <a:t></a:t>
            </a:r>
            <a:endParaRPr lang="en-US" sz="2000" dirty="0" smtClean="0">
              <a:latin typeface="Optima"/>
            </a:endParaRPr>
          </a:p>
          <a:p>
            <a:endParaRPr lang="en-US" sz="2000" dirty="0">
              <a:latin typeface="Optima"/>
            </a:endParaRPr>
          </a:p>
          <a:p>
            <a:r>
              <a:rPr lang="en-US" sz="2000" dirty="0">
                <a:latin typeface="Optima"/>
              </a:rPr>
              <a:t>America's anti-pollution efforts should focus on privately owned cars</a:t>
            </a:r>
            <a:r>
              <a:rPr lang="en-US" sz="2000" dirty="0" smtClean="0">
                <a:latin typeface="Optima"/>
              </a:rPr>
              <a:t>. </a:t>
            </a:r>
            <a:r>
              <a:rPr lang="en-US" sz="2000" dirty="0">
                <a:latin typeface="Optima"/>
                <a:sym typeface="Wingdings" panose="05000000000000000000" pitchFamily="2" charset="2"/>
              </a:rPr>
              <a:t></a:t>
            </a:r>
            <a:endParaRPr lang="en-US" sz="2000" dirty="0">
              <a:latin typeface="Optima"/>
            </a:endParaRPr>
          </a:p>
          <a:p>
            <a:endParaRPr lang="en-US" sz="2000" dirty="0">
              <a:latin typeface="Optima"/>
            </a:endParaRPr>
          </a:p>
        </p:txBody>
      </p:sp>
    </p:spTree>
    <p:extLst>
      <p:ext uri="{BB962C8B-B14F-4D97-AF65-F5344CB8AC3E}">
        <p14:creationId xmlns:p14="http://schemas.microsoft.com/office/powerpoint/2010/main" val="29524978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Lower Order Concerns</a:t>
              </a:r>
              <a:endParaRPr lang="en-US" sz="2400" dirty="0">
                <a:latin typeface="Book Antiqua"/>
                <a:cs typeface="Book Antiqua"/>
              </a:endParaRPr>
            </a:p>
          </p:txBody>
        </p:sp>
      </p:grpSp>
      <p:sp>
        <p:nvSpPr>
          <p:cNvPr id="6" name="TextBox 5"/>
          <p:cNvSpPr txBox="1"/>
          <p:nvPr/>
        </p:nvSpPr>
        <p:spPr>
          <a:xfrm>
            <a:off x="1128843" y="2216615"/>
            <a:ext cx="7117382" cy="4247317"/>
          </a:xfrm>
          <a:prstGeom prst="rect">
            <a:avLst/>
          </a:prstGeom>
          <a:noFill/>
        </p:spPr>
        <p:txBody>
          <a:bodyPr wrap="square" rtlCol="0">
            <a:spAutoFit/>
          </a:bodyPr>
          <a:lstStyle/>
          <a:p>
            <a:r>
              <a:rPr lang="en-US" sz="2000" dirty="0" smtClean="0">
                <a:latin typeface="Optima"/>
                <a:cs typeface="Optima"/>
              </a:rPr>
              <a:t>Lower </a:t>
            </a:r>
            <a:r>
              <a:rPr lang="en-US" sz="2000" dirty="0">
                <a:latin typeface="Optima"/>
                <a:cs typeface="Optima"/>
              </a:rPr>
              <a:t>Order </a:t>
            </a:r>
            <a:r>
              <a:rPr lang="en-US" sz="2000" dirty="0" smtClean="0">
                <a:latin typeface="Optima"/>
                <a:cs typeface="Optima"/>
              </a:rPr>
              <a:t>Concerns</a:t>
            </a:r>
            <a:r>
              <a:rPr lang="en-US" sz="2000" dirty="0">
                <a:latin typeface="Optima"/>
                <a:cs typeface="Optima"/>
              </a:rPr>
              <a:t> </a:t>
            </a:r>
            <a:r>
              <a:rPr lang="en-US" sz="2000" dirty="0" smtClean="0">
                <a:latin typeface="Optima"/>
                <a:cs typeface="Optima"/>
              </a:rPr>
              <a:t>(LOC) are:</a:t>
            </a:r>
          </a:p>
          <a:p>
            <a:endParaRPr lang="en-US" sz="2000" dirty="0" smtClean="0">
              <a:latin typeface="Optima"/>
              <a:cs typeface="Optima"/>
            </a:endParaRPr>
          </a:p>
          <a:p>
            <a:pPr marL="465138" indent="-231775">
              <a:spcAft>
                <a:spcPct val="50000"/>
              </a:spcAft>
              <a:buFont typeface="Wingdings" panose="05000000000000000000" pitchFamily="2" charset="2"/>
              <a:buChar char="§"/>
            </a:pPr>
            <a:r>
              <a:rPr lang="en-US" altLang="en-US" sz="2000" dirty="0" smtClean="0">
                <a:latin typeface="Optima"/>
              </a:rPr>
              <a:t>Grammar </a:t>
            </a:r>
          </a:p>
          <a:p>
            <a:pPr marL="914400" lvl="1" indent="-223838">
              <a:spcAft>
                <a:spcPct val="50000"/>
              </a:spcAft>
              <a:buFont typeface="Arial" panose="020B0604020202020204" pitchFamily="34" charset="0"/>
              <a:buChar char="•"/>
              <a:tabLst>
                <a:tab pos="914400" algn="l"/>
              </a:tabLst>
            </a:pPr>
            <a:r>
              <a:rPr lang="en-US" altLang="en-US" sz="2000" dirty="0" smtClean="0">
                <a:latin typeface="Optima"/>
              </a:rPr>
              <a:t>Sentence structure</a:t>
            </a:r>
          </a:p>
          <a:p>
            <a:pPr marL="914400" lvl="1" indent="-223838">
              <a:spcAft>
                <a:spcPct val="50000"/>
              </a:spcAft>
              <a:buFont typeface="Arial" panose="020B0604020202020204" pitchFamily="34" charset="0"/>
              <a:buChar char="•"/>
              <a:tabLst>
                <a:tab pos="914400" algn="l"/>
              </a:tabLst>
            </a:pPr>
            <a:r>
              <a:rPr lang="en-US" altLang="en-US" sz="2000" dirty="0">
                <a:latin typeface="Optima"/>
              </a:rPr>
              <a:t>P</a:t>
            </a:r>
            <a:r>
              <a:rPr lang="en-US" altLang="en-US" sz="2000" dirty="0" smtClean="0">
                <a:latin typeface="Optima"/>
              </a:rPr>
              <a:t>unctuation</a:t>
            </a:r>
          </a:p>
          <a:p>
            <a:pPr marL="914400" lvl="1" indent="-223838">
              <a:spcAft>
                <a:spcPct val="50000"/>
              </a:spcAft>
              <a:buFont typeface="Arial" panose="020B0604020202020204" pitchFamily="34" charset="0"/>
              <a:buChar char="•"/>
              <a:tabLst>
                <a:tab pos="914400" algn="l"/>
              </a:tabLst>
            </a:pPr>
            <a:r>
              <a:rPr lang="en-US" altLang="en-US" sz="2000" dirty="0">
                <a:latin typeface="Optima"/>
              </a:rPr>
              <a:t>P</a:t>
            </a:r>
            <a:r>
              <a:rPr lang="en-US" altLang="en-US" sz="2000" dirty="0" smtClean="0">
                <a:latin typeface="Optima"/>
              </a:rPr>
              <a:t>repositions</a:t>
            </a:r>
          </a:p>
          <a:p>
            <a:pPr marL="914400" lvl="1" indent="-223838">
              <a:spcAft>
                <a:spcPct val="50000"/>
              </a:spcAft>
              <a:buFont typeface="Arial" panose="020B0604020202020204" pitchFamily="34" charset="0"/>
              <a:buChar char="•"/>
              <a:tabLst>
                <a:tab pos="914400" algn="l"/>
              </a:tabLst>
            </a:pPr>
            <a:r>
              <a:rPr lang="en-US" altLang="en-US" sz="2000" dirty="0">
                <a:latin typeface="Optima"/>
              </a:rPr>
              <a:t>A</a:t>
            </a:r>
            <a:r>
              <a:rPr lang="en-US" altLang="en-US" sz="2000" dirty="0" smtClean="0">
                <a:latin typeface="Optima"/>
              </a:rPr>
              <a:t>rticles</a:t>
            </a:r>
          </a:p>
          <a:p>
            <a:pPr marL="914400" lvl="1" indent="-223838">
              <a:spcAft>
                <a:spcPct val="50000"/>
              </a:spcAft>
              <a:buFont typeface="Arial" panose="020B0604020202020204" pitchFamily="34" charset="0"/>
              <a:buChar char="•"/>
              <a:tabLst>
                <a:tab pos="914400" algn="l"/>
              </a:tabLst>
            </a:pPr>
            <a:r>
              <a:rPr lang="en-US" altLang="en-US" sz="2000" dirty="0">
                <a:latin typeface="Optima"/>
              </a:rPr>
              <a:t>V</a:t>
            </a:r>
            <a:r>
              <a:rPr lang="en-US" altLang="en-US" sz="2000" dirty="0" smtClean="0">
                <a:latin typeface="Optima"/>
              </a:rPr>
              <a:t>erb tense</a:t>
            </a:r>
          </a:p>
          <a:p>
            <a:pPr marL="465138" indent="-231775">
              <a:spcAft>
                <a:spcPct val="50000"/>
              </a:spcAft>
              <a:buFont typeface="Wingdings" panose="05000000000000000000" pitchFamily="2" charset="2"/>
              <a:buChar char="§"/>
            </a:pPr>
            <a:r>
              <a:rPr lang="en-US" altLang="en-US" sz="2000" dirty="0" smtClean="0">
                <a:latin typeface="Optima"/>
              </a:rPr>
              <a:t>Word </a:t>
            </a:r>
            <a:r>
              <a:rPr lang="en-US" altLang="en-US" sz="2000" dirty="0">
                <a:latin typeface="Optima"/>
              </a:rPr>
              <a:t>choice</a:t>
            </a:r>
          </a:p>
          <a:p>
            <a:pPr marL="465138" indent="-231775">
              <a:spcAft>
                <a:spcPct val="50000"/>
              </a:spcAft>
              <a:buFont typeface="Wingdings" panose="05000000000000000000" pitchFamily="2" charset="2"/>
              <a:buChar char="§"/>
            </a:pPr>
            <a:r>
              <a:rPr lang="en-US" altLang="en-US" sz="2000" dirty="0" smtClean="0">
                <a:latin typeface="Optima"/>
              </a:rPr>
              <a:t>Spelling</a:t>
            </a:r>
            <a:endParaRPr lang="en-US" sz="2000" dirty="0">
              <a:latin typeface="Optima"/>
              <a:cs typeface="Optima"/>
            </a:endParaRPr>
          </a:p>
        </p:txBody>
      </p:sp>
    </p:spTree>
    <p:extLst>
      <p:ext uri="{BB962C8B-B14F-4D97-AF65-F5344CB8AC3E}">
        <p14:creationId xmlns:p14="http://schemas.microsoft.com/office/powerpoint/2010/main" val="3383334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28843" y="-1"/>
            <a:ext cx="6773058" cy="2021770"/>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1" y="1247754"/>
              <a:ext cx="4692316" cy="630829"/>
            </a:xfrm>
            <a:prstGeom prst="rect">
              <a:avLst/>
            </a:prstGeom>
            <a:noFill/>
          </p:spPr>
          <p:txBody>
            <a:bodyPr wrap="square" rtlCol="0">
              <a:spAutoFit/>
            </a:bodyPr>
            <a:lstStyle/>
            <a:p>
              <a:r>
                <a:rPr lang="en-US" sz="2400" dirty="0" smtClean="0">
                  <a:latin typeface="Book Antiqua"/>
                  <a:cs typeface="Book Antiqua"/>
                </a:rPr>
                <a:t>Need to Prioritize</a:t>
              </a:r>
              <a:endParaRPr lang="en-US" sz="2400" dirty="0">
                <a:latin typeface="Book Antiqua"/>
                <a:cs typeface="Book Antiqua"/>
              </a:endParaRPr>
            </a:p>
          </p:txBody>
        </p:sp>
      </p:grpSp>
      <p:sp>
        <p:nvSpPr>
          <p:cNvPr id="6" name="TextBox 5"/>
          <p:cNvSpPr txBox="1"/>
          <p:nvPr/>
        </p:nvSpPr>
        <p:spPr>
          <a:xfrm>
            <a:off x="1128843" y="2216615"/>
            <a:ext cx="7117382" cy="2246769"/>
          </a:xfrm>
          <a:prstGeom prst="rect">
            <a:avLst/>
          </a:prstGeom>
          <a:noFill/>
        </p:spPr>
        <p:txBody>
          <a:bodyPr wrap="square" rtlCol="0">
            <a:spAutoFit/>
          </a:bodyPr>
          <a:lstStyle/>
          <a:p>
            <a:r>
              <a:rPr lang="en-US" sz="2000" dirty="0">
                <a:latin typeface="Optima"/>
                <a:cs typeface="Optima"/>
              </a:rPr>
              <a:t>If you want to work on both HOCs and LOCs with a writing tutor, </a:t>
            </a:r>
            <a:r>
              <a:rPr lang="en-US" sz="2000" dirty="0" smtClean="0">
                <a:latin typeface="Optima"/>
                <a:cs typeface="Optima"/>
              </a:rPr>
              <a:t>always start with HOCs because…</a:t>
            </a:r>
            <a:endParaRPr lang="en-US" sz="2000" dirty="0">
              <a:latin typeface="Optima"/>
              <a:cs typeface="Optima"/>
            </a:endParaRPr>
          </a:p>
          <a:p>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Time is limited to 30 minutes.</a:t>
            </a:r>
          </a:p>
          <a:p>
            <a:pPr marL="465138" indent="-231775">
              <a:buFont typeface="Wingdings" panose="05000000000000000000" pitchFamily="2" charset="2"/>
              <a:buChar char="§"/>
            </a:pPr>
            <a:endParaRPr lang="en-US" sz="2000" dirty="0">
              <a:latin typeface="Optima"/>
              <a:cs typeface="Optima"/>
            </a:endParaRPr>
          </a:p>
          <a:p>
            <a:pPr marL="465138" indent="-231775">
              <a:buFont typeface="Wingdings" panose="05000000000000000000" pitchFamily="2" charset="2"/>
              <a:buChar char="§"/>
            </a:pPr>
            <a:r>
              <a:rPr lang="en-US" sz="2000" dirty="0" smtClean="0">
                <a:latin typeface="Optima"/>
                <a:cs typeface="Optima"/>
              </a:rPr>
              <a:t>After </a:t>
            </a:r>
            <a:r>
              <a:rPr lang="en-US" sz="2000" dirty="0">
                <a:latin typeface="Optima"/>
                <a:cs typeface="Optima"/>
              </a:rPr>
              <a:t>your work on HOCs, you may delete/add some </a:t>
            </a:r>
            <a:r>
              <a:rPr lang="en-US" sz="2000" dirty="0" smtClean="0">
                <a:latin typeface="Optima"/>
                <a:cs typeface="Optima"/>
              </a:rPr>
              <a:t>sentences or paragraphs</a:t>
            </a:r>
            <a:endParaRPr lang="en-US" sz="2000" dirty="0">
              <a:latin typeface="Optima"/>
              <a:cs typeface="Optima"/>
            </a:endParaRPr>
          </a:p>
        </p:txBody>
      </p:sp>
    </p:spTree>
    <p:extLst>
      <p:ext uri="{BB962C8B-B14F-4D97-AF65-F5344CB8AC3E}">
        <p14:creationId xmlns:p14="http://schemas.microsoft.com/office/powerpoint/2010/main" val="819827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OWLCLEANTTemplate</Template>
  <TotalTime>910</TotalTime>
  <Words>1860</Words>
  <Application>Microsoft Office PowerPoint</Application>
  <PresentationFormat>On-screen Show (4:3)</PresentationFormat>
  <Paragraphs>274</Paragraphs>
  <Slides>22</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29" baseType="lpstr">
      <vt:lpstr>Arial</vt:lpstr>
      <vt:lpstr>Book Antiqua</vt:lpstr>
      <vt:lpstr>Calibri</vt:lpstr>
      <vt:lpstr>Optima</vt:lpstr>
      <vt:lpstr>Wingdings</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JGerding</dc:creator>
  <cp:lastModifiedBy>Veronika Maliborska</cp:lastModifiedBy>
  <cp:revision>41</cp:revision>
  <dcterms:created xsi:type="dcterms:W3CDTF">2014-01-14T03:10:26Z</dcterms:created>
  <dcterms:modified xsi:type="dcterms:W3CDTF">2014-06-12T02:08:27Z</dcterms:modified>
</cp:coreProperties>
</file>