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8"/>
  </p:notesMasterIdLst>
  <p:sldIdLst>
    <p:sldId id="267" r:id="rId5"/>
    <p:sldId id="315" r:id="rId6"/>
    <p:sldId id="299" r:id="rId7"/>
    <p:sldId id="295" r:id="rId8"/>
    <p:sldId id="300" r:id="rId9"/>
    <p:sldId id="301" r:id="rId10"/>
    <p:sldId id="317" r:id="rId11"/>
    <p:sldId id="304" r:id="rId12"/>
    <p:sldId id="305" r:id="rId13"/>
    <p:sldId id="308" r:id="rId14"/>
    <p:sldId id="309" r:id="rId15"/>
    <p:sldId id="310" r:id="rId16"/>
    <p:sldId id="311" r:id="rId17"/>
    <p:sldId id="307" r:id="rId18"/>
    <p:sldId id="306" r:id="rId19"/>
    <p:sldId id="312" r:id="rId20"/>
    <p:sldId id="313" r:id="rId21"/>
    <p:sldId id="316" r:id="rId22"/>
    <p:sldId id="302" r:id="rId23"/>
    <p:sldId id="303" r:id="rId24"/>
    <p:sldId id="314" r:id="rId25"/>
    <p:sldId id="318" r:id="rId26"/>
    <p:sldId id="277" r:id="rId27"/>
  </p:sldIdLst>
  <p:sldSz cx="9144000" cy="6858000" type="screen4x3"/>
  <p:notesSz cx="6858000" cy="9144000"/>
  <p:embeddedFontLst>
    <p:embeddedFont>
      <p:font typeface="Courier" panose="02070309020205020404" pitchFamily="49" charset="0"/>
      <p:regular r:id="rId29"/>
      <p:bold r:id="rId30"/>
      <p:italic r:id="rId31"/>
      <p:boldItalic r:id="rId32"/>
    </p:embeddedFont>
    <p:embeddedFont>
      <p:font typeface="Franklin Gothic Book" panose="020B0503020102020204" pitchFamily="34" charset="0"/>
      <p:regular r:id="rId33"/>
      <p:italic r:id="rId34"/>
    </p:embeddedFont>
    <p:embeddedFont>
      <p:font typeface="Franklin Gothic Medium" panose="020B0603020102020204" pitchFamily="34" charset="0"/>
      <p:regular r:id="rId35"/>
      <p:italic r:id="rId36"/>
    </p:embeddedFont>
    <p:embeddedFont>
      <p:font typeface="Franklin Gothic Medium Cond" panose="020B0606030402020204" pitchFamily="3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9F"/>
    <a:srgbClr val="CFB991"/>
    <a:srgbClr val="DDB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63AF1-6DBB-9A4C-B2F3-34C2F413FA62}" v="91" dt="2023-11-10T14:42:11.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70"/>
    <p:restoredTop sz="95934" autoAdjust="0"/>
  </p:normalViewPr>
  <p:slideViewPr>
    <p:cSldViewPr snapToGrid="0">
      <p:cViewPr varScale="1">
        <p:scale>
          <a:sx n="111" d="100"/>
          <a:sy n="111" d="100"/>
        </p:scale>
        <p:origin x="264" y="192"/>
      </p:cViewPr>
      <p:guideLst>
        <p:guide orient="horz" pos="1080"/>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ata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20.png"/><Relationship Id="rId4" Type="http://schemas.openxmlformats.org/officeDocument/2006/relationships/image" Target="../media/image54.svg"/></Relationships>
</file>

<file path=ppt/diagrams/_rels/data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20.png"/><Relationship Id="rId4" Type="http://schemas.openxmlformats.org/officeDocument/2006/relationships/image" Target="../media/image5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6CC81-D65C-1F47-9955-EA5E1C18EA9F}"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US"/>
        </a:p>
      </dgm:t>
    </dgm:pt>
    <dgm:pt modelId="{597667C6-EBB3-9F45-A2D1-CFB8B9C90737}">
      <dgm:prSet custT="1"/>
      <dgm:spPr>
        <a:solidFill>
          <a:srgbClr val="000000"/>
        </a:solidFill>
        <a:ln w="12700" cap="flat" cmpd="sng" algn="ctr">
          <a:solidFill>
            <a:srgbClr val="FEFFFF">
              <a:hueOff val="0"/>
              <a:satOff val="0"/>
              <a:lumOff val="0"/>
              <a:alphaOff val="0"/>
            </a:srgbClr>
          </a:solidFill>
          <a:prstDash val="solid"/>
          <a:miter lim="800000"/>
        </a:ln>
        <a:effectLst/>
      </dgm:spPr>
      <dgm:t>
        <a:bodyPr spcFirstLastPara="0" vert="horz" wrap="square" lIns="162706" tIns="76200" rIns="142240" bIns="76200" numCol="1" spcCol="1270" anchor="ctr" anchorCtr="0"/>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Why a Scannable Résumé?</a:t>
          </a:r>
        </a:p>
      </dgm:t>
    </dgm:pt>
    <dgm:pt modelId="{02BA4211-2C5A-8B4F-9AC6-1698E8059E98}" type="parTrans" cxnId="{CFEA26D2-DCCD-0942-AC38-2BC4E7D2C999}">
      <dgm:prSet/>
      <dgm:spPr/>
      <dgm:t>
        <a:bodyPr/>
        <a:lstStyle/>
        <a:p>
          <a:endParaRPr lang="en-US"/>
        </a:p>
      </dgm:t>
    </dgm:pt>
    <dgm:pt modelId="{EB2E8ADC-7948-0B42-8B0C-8F6CF41124C0}" type="sibTrans" cxnId="{CFEA26D2-DCCD-0942-AC38-2BC4E7D2C999}">
      <dgm:prSet/>
      <dgm:spPr/>
      <dgm:t>
        <a:bodyPr/>
        <a:lstStyle/>
        <a:p>
          <a:endParaRPr lang="en-US"/>
        </a:p>
      </dgm:t>
    </dgm:pt>
    <dgm:pt modelId="{0C184925-C7D6-D947-A43A-6DA36C18A77A}" type="pres">
      <dgm:prSet presAssocID="{3F26CC81-D65C-1F47-9955-EA5E1C18EA9F}" presName="linearFlow" presStyleCnt="0">
        <dgm:presLayoutVars>
          <dgm:dir/>
          <dgm:resizeHandles val="exact"/>
        </dgm:presLayoutVars>
      </dgm:prSet>
      <dgm:spPr/>
    </dgm:pt>
    <dgm:pt modelId="{943598F8-7CBA-4E48-AB0E-56B6112BB479}" type="pres">
      <dgm:prSet presAssocID="{597667C6-EBB3-9F45-A2D1-CFB8B9C90737}" presName="composite" presStyleCnt="0"/>
      <dgm:spPr/>
    </dgm:pt>
    <dgm:pt modelId="{1C9867BC-6C83-8047-92DC-15C4BDA7525C}" type="pres">
      <dgm:prSet presAssocID="{597667C6-EBB3-9F45-A2D1-CFB8B9C90737}" presName="imgShp" presStyleLbl="fgImgPlace1" presStyleIdx="0" presStyleCnt="1"/>
      <dgm:spPr>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with solid fill"/>
        </a:ext>
      </dgm:extLst>
    </dgm:pt>
    <dgm:pt modelId="{8853A568-B3A7-5F43-9192-1292241379F9}" type="pres">
      <dgm:prSet presAssocID="{597667C6-EBB3-9F45-A2D1-CFB8B9C90737}" presName="txShp" presStyleLbl="node1" presStyleIdx="0" presStyleCnt="1" custLinFactNeighborX="3640" custLinFactNeighborY="-150">
        <dgm:presLayoutVars>
          <dgm:bulletEnabled val="1"/>
        </dgm:presLayoutVars>
      </dgm:prSet>
      <dgm:spPr>
        <a:xfrm rot="10800000">
          <a:off x="1481442" y="180"/>
          <a:ext cx="4918049" cy="368971"/>
        </a:xfrm>
        <a:prstGeom prst="homePlate">
          <a:avLst/>
        </a:prstGeom>
      </dgm:spPr>
    </dgm:pt>
  </dgm:ptLst>
  <dgm:cxnLst>
    <dgm:cxn modelId="{9C0DD67C-A126-2F47-BC4D-01D92D8EE732}" type="presOf" srcId="{597667C6-EBB3-9F45-A2D1-CFB8B9C90737}" destId="{8853A568-B3A7-5F43-9192-1292241379F9}" srcOrd="0" destOrd="0" presId="urn:microsoft.com/office/officeart/2005/8/layout/vList3"/>
    <dgm:cxn modelId="{9E2926C5-3DD8-3047-8CBC-EEC69ECFBF48}" type="presOf" srcId="{3F26CC81-D65C-1F47-9955-EA5E1C18EA9F}" destId="{0C184925-C7D6-D947-A43A-6DA36C18A77A}" srcOrd="0" destOrd="0" presId="urn:microsoft.com/office/officeart/2005/8/layout/vList3"/>
    <dgm:cxn modelId="{CFEA26D2-DCCD-0942-AC38-2BC4E7D2C999}" srcId="{3F26CC81-D65C-1F47-9955-EA5E1C18EA9F}" destId="{597667C6-EBB3-9F45-A2D1-CFB8B9C90737}" srcOrd="0" destOrd="0" parTransId="{02BA4211-2C5A-8B4F-9AC6-1698E8059E98}" sibTransId="{EB2E8ADC-7948-0B42-8B0C-8F6CF41124C0}"/>
    <dgm:cxn modelId="{38214FAE-6598-4D4D-8907-92C20085103B}" type="presParOf" srcId="{0C184925-C7D6-D947-A43A-6DA36C18A77A}" destId="{943598F8-7CBA-4E48-AB0E-56B6112BB479}" srcOrd="0" destOrd="0" presId="urn:microsoft.com/office/officeart/2005/8/layout/vList3"/>
    <dgm:cxn modelId="{C0F2678E-353F-824A-937C-E85BEA4AE721}" type="presParOf" srcId="{943598F8-7CBA-4E48-AB0E-56B6112BB479}" destId="{1C9867BC-6C83-8047-92DC-15C4BDA7525C}" srcOrd="0" destOrd="0" presId="urn:microsoft.com/office/officeart/2005/8/layout/vList3"/>
    <dgm:cxn modelId="{E618859F-FDAC-C740-93C5-C23855368AC5}" type="presParOf" srcId="{943598F8-7CBA-4E48-AB0E-56B6112BB479}" destId="{8853A568-B3A7-5F43-9192-1292241379F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DC04D0-CB4B-401A-A5B5-602746BAB0B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939B6B0-B67B-494D-90D0-4A09C68BBF51}">
      <dgm:prSet custT="1"/>
      <dgm:spPr/>
      <dgm:t>
        <a:bodyPr/>
        <a:lstStyle/>
        <a:p>
          <a:r>
            <a:rPr lang="en-US" sz="1800" b="0" i="0" baseline="0" dirty="0">
              <a:solidFill>
                <a:schemeClr val="bg1"/>
              </a:solidFill>
            </a:rPr>
            <a:t>If the computer is conducting a word search, it might not recognize the word </a:t>
          </a:r>
          <a:r>
            <a:rPr lang="en-US" sz="1800" b="1" i="0" baseline="0" dirty="0">
              <a:solidFill>
                <a:schemeClr val="bg1"/>
              </a:solidFill>
            </a:rPr>
            <a:t>leader</a:t>
          </a:r>
          <a:r>
            <a:rPr lang="en-US" sz="1800" b="0" i="0" baseline="0" dirty="0">
              <a:solidFill>
                <a:schemeClr val="bg1"/>
              </a:solidFill>
            </a:rPr>
            <a:t> if it is presented as </a:t>
          </a:r>
          <a:r>
            <a:rPr lang="en-US" sz="1800" b="1" i="0" baseline="0" dirty="0">
              <a:solidFill>
                <a:schemeClr val="bg1"/>
              </a:solidFill>
            </a:rPr>
            <a:t>leader.</a:t>
          </a:r>
          <a:endParaRPr lang="en-US" sz="1800" dirty="0">
            <a:solidFill>
              <a:schemeClr val="bg1"/>
            </a:solidFill>
          </a:endParaRPr>
        </a:p>
      </dgm:t>
    </dgm:pt>
    <dgm:pt modelId="{4AD7F697-080A-455C-BC33-163A4D63603F}" type="parTrans" cxnId="{F496F08C-0882-4A1D-9433-49E87DB87F50}">
      <dgm:prSet/>
      <dgm:spPr/>
      <dgm:t>
        <a:bodyPr/>
        <a:lstStyle/>
        <a:p>
          <a:endParaRPr lang="en-US"/>
        </a:p>
      </dgm:t>
    </dgm:pt>
    <dgm:pt modelId="{877614EF-684A-44D9-96C0-CA42791B6FC4}" type="sibTrans" cxnId="{F496F08C-0882-4A1D-9433-49E87DB87F50}">
      <dgm:prSet/>
      <dgm:spPr/>
      <dgm:t>
        <a:bodyPr/>
        <a:lstStyle/>
        <a:p>
          <a:endParaRPr lang="en-US"/>
        </a:p>
      </dgm:t>
    </dgm:pt>
    <dgm:pt modelId="{E5E35B6E-A3A4-4E89-BC44-1E58C45FEF67}">
      <dgm:prSet custT="1"/>
      <dgm:spPr/>
      <dgm:t>
        <a:bodyPr/>
        <a:lstStyle/>
        <a:p>
          <a:r>
            <a:rPr lang="en-US" sz="1800" b="0" i="0" baseline="0" dirty="0">
              <a:solidFill>
                <a:schemeClr val="bg1"/>
              </a:solidFill>
            </a:rPr>
            <a:t>No piece of punctuation should ever touch a word.</a:t>
          </a:r>
          <a:endParaRPr lang="en-US" sz="1800" dirty="0">
            <a:solidFill>
              <a:schemeClr val="bg1"/>
            </a:solidFill>
          </a:endParaRPr>
        </a:p>
      </dgm:t>
    </dgm:pt>
    <dgm:pt modelId="{BD57CC8C-89AC-4D73-AD75-890F22FD89F1}" type="parTrans" cxnId="{EBC6BEC7-4211-4D81-9DD7-6C98AC5DAD2C}">
      <dgm:prSet/>
      <dgm:spPr/>
      <dgm:t>
        <a:bodyPr/>
        <a:lstStyle/>
        <a:p>
          <a:endParaRPr lang="en-US"/>
        </a:p>
      </dgm:t>
    </dgm:pt>
    <dgm:pt modelId="{93758C27-875C-41E1-81D0-175969B7DE73}" type="sibTrans" cxnId="{EBC6BEC7-4211-4D81-9DD7-6C98AC5DAD2C}">
      <dgm:prSet/>
      <dgm:spPr/>
      <dgm:t>
        <a:bodyPr/>
        <a:lstStyle/>
        <a:p>
          <a:endParaRPr lang="en-US"/>
        </a:p>
      </dgm:t>
    </dgm:pt>
    <dgm:pt modelId="{8C6E532C-E46D-4ED1-86BF-E01D67B99EB8}" type="pres">
      <dgm:prSet presAssocID="{54DC04D0-CB4B-401A-A5B5-602746BAB0B0}" presName="root" presStyleCnt="0">
        <dgm:presLayoutVars>
          <dgm:dir/>
          <dgm:resizeHandles val="exact"/>
        </dgm:presLayoutVars>
      </dgm:prSet>
      <dgm:spPr/>
    </dgm:pt>
    <dgm:pt modelId="{CD546CD0-B4DD-4991-BE44-C41A6A788E2D}" type="pres">
      <dgm:prSet presAssocID="{D939B6B0-B67B-494D-90D0-4A09C68BBF51}" presName="compNode" presStyleCnt="0"/>
      <dgm:spPr/>
    </dgm:pt>
    <dgm:pt modelId="{359EE5C7-098F-4DC7-9A41-63DFDDF4E742}" type="pres">
      <dgm:prSet presAssocID="{D939B6B0-B67B-494D-90D0-4A09C68BBF51}" presName="bgRect" presStyleLbl="bgShp" presStyleIdx="0" presStyleCnt="2"/>
      <dgm:spPr>
        <a:solidFill>
          <a:schemeClr val="tx1"/>
        </a:solidFill>
      </dgm:spPr>
    </dgm:pt>
    <dgm:pt modelId="{C0E20FE1-2CFB-4AC0-A09C-A3CF600FAD76}" type="pres">
      <dgm:prSet presAssocID="{D939B6B0-B67B-494D-90D0-4A09C68BBF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7D293363-B9D8-479C-A2E6-C586CBD14E7F}" type="pres">
      <dgm:prSet presAssocID="{D939B6B0-B67B-494D-90D0-4A09C68BBF51}" presName="spaceRect" presStyleCnt="0"/>
      <dgm:spPr/>
    </dgm:pt>
    <dgm:pt modelId="{665C4427-8606-4FB6-926A-677479D94F99}" type="pres">
      <dgm:prSet presAssocID="{D939B6B0-B67B-494D-90D0-4A09C68BBF51}" presName="parTx" presStyleLbl="revTx" presStyleIdx="0" presStyleCnt="2">
        <dgm:presLayoutVars>
          <dgm:chMax val="0"/>
          <dgm:chPref val="0"/>
        </dgm:presLayoutVars>
      </dgm:prSet>
      <dgm:spPr/>
    </dgm:pt>
    <dgm:pt modelId="{BCE85F3B-4911-4D53-B3EE-4EB4B4A52BBD}" type="pres">
      <dgm:prSet presAssocID="{877614EF-684A-44D9-96C0-CA42791B6FC4}" presName="sibTrans" presStyleCnt="0"/>
      <dgm:spPr/>
    </dgm:pt>
    <dgm:pt modelId="{9B1CC33E-C74F-4742-8488-9F02FE0D99C7}" type="pres">
      <dgm:prSet presAssocID="{E5E35B6E-A3A4-4E89-BC44-1E58C45FEF67}" presName="compNode" presStyleCnt="0"/>
      <dgm:spPr/>
    </dgm:pt>
    <dgm:pt modelId="{1E81F302-21E3-48DC-B9DC-5E04AD588853}" type="pres">
      <dgm:prSet presAssocID="{E5E35B6E-A3A4-4E89-BC44-1E58C45FEF67}" presName="bgRect" presStyleLbl="bgShp" presStyleIdx="1" presStyleCnt="2"/>
      <dgm:spPr>
        <a:solidFill>
          <a:schemeClr val="tx1"/>
        </a:solidFill>
      </dgm:spPr>
    </dgm:pt>
    <dgm:pt modelId="{E1339126-B25E-4921-A9E1-7BF213D735B0}" type="pres">
      <dgm:prSet presAssocID="{E5E35B6E-A3A4-4E89-BC44-1E58C45FEF6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E212A748-52CD-49B4-8EF7-BB2082AF3C4C}" type="pres">
      <dgm:prSet presAssocID="{E5E35B6E-A3A4-4E89-BC44-1E58C45FEF67}" presName="spaceRect" presStyleCnt="0"/>
      <dgm:spPr/>
    </dgm:pt>
    <dgm:pt modelId="{EB82BB35-5281-43F2-A8B3-AB8AC504DF6A}" type="pres">
      <dgm:prSet presAssocID="{E5E35B6E-A3A4-4E89-BC44-1E58C45FEF67}" presName="parTx" presStyleLbl="revTx" presStyleIdx="1" presStyleCnt="2">
        <dgm:presLayoutVars>
          <dgm:chMax val="0"/>
          <dgm:chPref val="0"/>
        </dgm:presLayoutVars>
      </dgm:prSet>
      <dgm:spPr/>
    </dgm:pt>
  </dgm:ptLst>
  <dgm:cxnLst>
    <dgm:cxn modelId="{797BBB0D-7655-4967-A507-B4CF37103A39}" type="presOf" srcId="{E5E35B6E-A3A4-4E89-BC44-1E58C45FEF67}" destId="{EB82BB35-5281-43F2-A8B3-AB8AC504DF6A}" srcOrd="0" destOrd="0" presId="urn:microsoft.com/office/officeart/2018/2/layout/IconVerticalSolidList"/>
    <dgm:cxn modelId="{0BDAE310-D413-448C-8AE8-0DFB10316E19}" type="presOf" srcId="{54DC04D0-CB4B-401A-A5B5-602746BAB0B0}" destId="{8C6E532C-E46D-4ED1-86BF-E01D67B99EB8}" srcOrd="0" destOrd="0" presId="urn:microsoft.com/office/officeart/2018/2/layout/IconVerticalSolidList"/>
    <dgm:cxn modelId="{F496F08C-0882-4A1D-9433-49E87DB87F50}" srcId="{54DC04D0-CB4B-401A-A5B5-602746BAB0B0}" destId="{D939B6B0-B67B-494D-90D0-4A09C68BBF51}" srcOrd="0" destOrd="0" parTransId="{4AD7F697-080A-455C-BC33-163A4D63603F}" sibTransId="{877614EF-684A-44D9-96C0-CA42791B6FC4}"/>
    <dgm:cxn modelId="{EBC6BEC7-4211-4D81-9DD7-6C98AC5DAD2C}" srcId="{54DC04D0-CB4B-401A-A5B5-602746BAB0B0}" destId="{E5E35B6E-A3A4-4E89-BC44-1E58C45FEF67}" srcOrd="1" destOrd="0" parTransId="{BD57CC8C-89AC-4D73-AD75-890F22FD89F1}" sibTransId="{93758C27-875C-41E1-81D0-175969B7DE73}"/>
    <dgm:cxn modelId="{74DF27F9-3ED5-49AF-B836-3B5F30F75405}" type="presOf" srcId="{D939B6B0-B67B-494D-90D0-4A09C68BBF51}" destId="{665C4427-8606-4FB6-926A-677479D94F99}" srcOrd="0" destOrd="0" presId="urn:microsoft.com/office/officeart/2018/2/layout/IconVerticalSolidList"/>
    <dgm:cxn modelId="{4A12959E-5B6A-42FB-8F32-54A43DEF1505}" type="presParOf" srcId="{8C6E532C-E46D-4ED1-86BF-E01D67B99EB8}" destId="{CD546CD0-B4DD-4991-BE44-C41A6A788E2D}" srcOrd="0" destOrd="0" presId="urn:microsoft.com/office/officeart/2018/2/layout/IconVerticalSolidList"/>
    <dgm:cxn modelId="{40DE859B-FFD5-4317-A9A1-AD815E29161A}" type="presParOf" srcId="{CD546CD0-B4DD-4991-BE44-C41A6A788E2D}" destId="{359EE5C7-098F-4DC7-9A41-63DFDDF4E742}" srcOrd="0" destOrd="0" presId="urn:microsoft.com/office/officeart/2018/2/layout/IconVerticalSolidList"/>
    <dgm:cxn modelId="{C45FDABA-096E-49CF-A349-5E99321A28CE}" type="presParOf" srcId="{CD546CD0-B4DD-4991-BE44-C41A6A788E2D}" destId="{C0E20FE1-2CFB-4AC0-A09C-A3CF600FAD76}" srcOrd="1" destOrd="0" presId="urn:microsoft.com/office/officeart/2018/2/layout/IconVerticalSolidList"/>
    <dgm:cxn modelId="{9DB024DD-0DB2-4E64-83C4-F05C1CC1AC40}" type="presParOf" srcId="{CD546CD0-B4DD-4991-BE44-C41A6A788E2D}" destId="{7D293363-B9D8-479C-A2E6-C586CBD14E7F}" srcOrd="2" destOrd="0" presId="urn:microsoft.com/office/officeart/2018/2/layout/IconVerticalSolidList"/>
    <dgm:cxn modelId="{56ADD1E2-F19E-408D-B1B1-9C02E3543321}" type="presParOf" srcId="{CD546CD0-B4DD-4991-BE44-C41A6A788E2D}" destId="{665C4427-8606-4FB6-926A-677479D94F99}" srcOrd="3" destOrd="0" presId="urn:microsoft.com/office/officeart/2018/2/layout/IconVerticalSolidList"/>
    <dgm:cxn modelId="{7F8F9CBB-E070-4628-B83B-1B4122ACB5A5}" type="presParOf" srcId="{8C6E532C-E46D-4ED1-86BF-E01D67B99EB8}" destId="{BCE85F3B-4911-4D53-B3EE-4EB4B4A52BBD}" srcOrd="1" destOrd="0" presId="urn:microsoft.com/office/officeart/2018/2/layout/IconVerticalSolidList"/>
    <dgm:cxn modelId="{DD22DA50-99BB-405A-A217-0E0CDB057A89}" type="presParOf" srcId="{8C6E532C-E46D-4ED1-86BF-E01D67B99EB8}" destId="{9B1CC33E-C74F-4742-8488-9F02FE0D99C7}" srcOrd="2" destOrd="0" presId="urn:microsoft.com/office/officeart/2018/2/layout/IconVerticalSolidList"/>
    <dgm:cxn modelId="{2C1C4FA1-759E-4390-AD26-9FE27C2023C8}" type="presParOf" srcId="{9B1CC33E-C74F-4742-8488-9F02FE0D99C7}" destId="{1E81F302-21E3-48DC-B9DC-5E04AD588853}" srcOrd="0" destOrd="0" presId="urn:microsoft.com/office/officeart/2018/2/layout/IconVerticalSolidList"/>
    <dgm:cxn modelId="{E9C32FAD-6A75-49E3-BFF6-0FAEAA990500}" type="presParOf" srcId="{9B1CC33E-C74F-4742-8488-9F02FE0D99C7}" destId="{E1339126-B25E-4921-A9E1-7BF213D735B0}" srcOrd="1" destOrd="0" presId="urn:microsoft.com/office/officeart/2018/2/layout/IconVerticalSolidList"/>
    <dgm:cxn modelId="{498A0F6B-2124-4E78-9A2C-0950D82EA96C}" type="presParOf" srcId="{9B1CC33E-C74F-4742-8488-9F02FE0D99C7}" destId="{E212A748-52CD-49B4-8EF7-BB2082AF3C4C}" srcOrd="2" destOrd="0" presId="urn:microsoft.com/office/officeart/2018/2/layout/IconVerticalSolidList"/>
    <dgm:cxn modelId="{F9DFE1E2-F5E7-4C32-BE52-520D842175EE}" type="presParOf" srcId="{9B1CC33E-C74F-4742-8488-9F02FE0D99C7}" destId="{EB82BB35-5281-43F2-A8B3-AB8AC504DF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74E47A-45A2-430A-85CB-BFAC9CE0958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72C0DF3-4D77-4D1B-AEE0-1490A59848F3}">
      <dgm:prSet custT="1"/>
      <dgm:spPr/>
      <dgm:t>
        <a:bodyPr/>
        <a:lstStyle/>
        <a:p>
          <a:r>
            <a:rPr lang="en-US" sz="1800"/>
            <a:t>Important Reminders</a:t>
          </a:r>
        </a:p>
      </dgm:t>
    </dgm:pt>
    <dgm:pt modelId="{B56A29E1-BC3B-4342-83AF-D1FA274383FF}" type="parTrans" cxnId="{F888FFFB-AFDA-42FE-B1FD-79DFA7EA512D}">
      <dgm:prSet/>
      <dgm:spPr/>
      <dgm:t>
        <a:bodyPr/>
        <a:lstStyle/>
        <a:p>
          <a:endParaRPr lang="en-US" sz="1800"/>
        </a:p>
      </dgm:t>
    </dgm:pt>
    <dgm:pt modelId="{C5C12722-E290-4029-8861-6E156E15B39F}" type="sibTrans" cxnId="{F888FFFB-AFDA-42FE-B1FD-79DFA7EA512D}">
      <dgm:prSet/>
      <dgm:spPr/>
      <dgm:t>
        <a:bodyPr/>
        <a:lstStyle/>
        <a:p>
          <a:endParaRPr lang="en-US" sz="1800"/>
        </a:p>
      </dgm:t>
    </dgm:pt>
    <dgm:pt modelId="{927A40F9-1E65-49BD-A4C4-78DEAD32DDF7}">
      <dgm:prSet custT="1"/>
      <dgm:spPr/>
      <dgm:t>
        <a:bodyPr/>
        <a:lstStyle/>
        <a:p>
          <a:r>
            <a:rPr lang="en-US" sz="1800"/>
            <a:t>What to Avoid</a:t>
          </a:r>
        </a:p>
      </dgm:t>
    </dgm:pt>
    <dgm:pt modelId="{A4E2F4E5-73E9-493C-BCB7-3E36AEA18442}" type="parTrans" cxnId="{A8CC2A22-64E3-4FFB-A7F1-B97C7F152009}">
      <dgm:prSet/>
      <dgm:spPr/>
      <dgm:t>
        <a:bodyPr/>
        <a:lstStyle/>
        <a:p>
          <a:endParaRPr lang="en-US" sz="1800"/>
        </a:p>
      </dgm:t>
    </dgm:pt>
    <dgm:pt modelId="{0B397ED5-F199-46DC-97C2-92DF4B1E9B00}" type="sibTrans" cxnId="{A8CC2A22-64E3-4FFB-A7F1-B97C7F152009}">
      <dgm:prSet/>
      <dgm:spPr/>
      <dgm:t>
        <a:bodyPr/>
        <a:lstStyle/>
        <a:p>
          <a:endParaRPr lang="en-US" sz="1800"/>
        </a:p>
      </dgm:t>
    </dgm:pt>
    <dgm:pt modelId="{A62A2F2B-576A-4460-852E-D95904767F5A}">
      <dgm:prSet custT="1"/>
      <dgm:spPr/>
      <dgm:t>
        <a:bodyPr/>
        <a:lstStyle/>
        <a:p>
          <a:r>
            <a:rPr lang="en-US" sz="1800"/>
            <a:t>Where Can I Get Help?</a:t>
          </a:r>
        </a:p>
      </dgm:t>
    </dgm:pt>
    <dgm:pt modelId="{1CFBE068-F7C4-4E40-8DAD-201655BE590D}" type="parTrans" cxnId="{637A7A0D-9F14-4513-904E-A1D07FBD08B0}">
      <dgm:prSet/>
      <dgm:spPr/>
      <dgm:t>
        <a:bodyPr/>
        <a:lstStyle/>
        <a:p>
          <a:endParaRPr lang="en-US" sz="1800"/>
        </a:p>
      </dgm:t>
    </dgm:pt>
    <dgm:pt modelId="{09E37A4F-AC56-4745-80AA-596503BF013A}" type="sibTrans" cxnId="{637A7A0D-9F14-4513-904E-A1D07FBD08B0}">
      <dgm:prSet/>
      <dgm:spPr/>
      <dgm:t>
        <a:bodyPr/>
        <a:lstStyle/>
        <a:p>
          <a:endParaRPr lang="en-US" sz="1800"/>
        </a:p>
      </dgm:t>
    </dgm:pt>
    <dgm:pt modelId="{0132D168-63F5-474A-AC51-7BC4409F2C95}" type="pres">
      <dgm:prSet presAssocID="{9474E47A-45A2-430A-85CB-BFAC9CE0958B}" presName="root" presStyleCnt="0">
        <dgm:presLayoutVars>
          <dgm:dir/>
          <dgm:resizeHandles val="exact"/>
        </dgm:presLayoutVars>
      </dgm:prSet>
      <dgm:spPr/>
    </dgm:pt>
    <dgm:pt modelId="{9920CECC-8B32-4160-83FB-82DB75BEB316}" type="pres">
      <dgm:prSet presAssocID="{272C0DF3-4D77-4D1B-AEE0-1490A59848F3}" presName="compNode" presStyleCnt="0"/>
      <dgm:spPr/>
    </dgm:pt>
    <dgm:pt modelId="{4433E6C0-CDB8-4520-92C1-C70CF7FC470E}" type="pres">
      <dgm:prSet presAssocID="{272C0DF3-4D77-4D1B-AEE0-1490A59848F3}" presName="bgRect" presStyleLbl="bgShp" presStyleIdx="0" presStyleCnt="3"/>
      <dgm:spPr/>
    </dgm:pt>
    <dgm:pt modelId="{A0CB509C-C6E9-4DC5-A7FC-CCC16B1F790E}" type="pres">
      <dgm:prSet presAssocID="{272C0DF3-4D77-4D1B-AEE0-1490A59848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D4C108C-8511-4F37-AFB2-01F49CEA7AE9}" type="pres">
      <dgm:prSet presAssocID="{272C0DF3-4D77-4D1B-AEE0-1490A59848F3}" presName="spaceRect" presStyleCnt="0"/>
      <dgm:spPr/>
    </dgm:pt>
    <dgm:pt modelId="{22D356B0-B258-4A31-996F-98A0C34611ED}" type="pres">
      <dgm:prSet presAssocID="{272C0DF3-4D77-4D1B-AEE0-1490A59848F3}" presName="parTx" presStyleLbl="revTx" presStyleIdx="0" presStyleCnt="3">
        <dgm:presLayoutVars>
          <dgm:chMax val="0"/>
          <dgm:chPref val="0"/>
        </dgm:presLayoutVars>
      </dgm:prSet>
      <dgm:spPr/>
    </dgm:pt>
    <dgm:pt modelId="{3AD2D3E7-7216-4371-9C98-32A1335F9A7C}" type="pres">
      <dgm:prSet presAssocID="{C5C12722-E290-4029-8861-6E156E15B39F}" presName="sibTrans" presStyleCnt="0"/>
      <dgm:spPr/>
    </dgm:pt>
    <dgm:pt modelId="{33B45E8E-1618-4355-AA4A-F2FE623BCBD3}" type="pres">
      <dgm:prSet presAssocID="{927A40F9-1E65-49BD-A4C4-78DEAD32DDF7}" presName="compNode" presStyleCnt="0"/>
      <dgm:spPr/>
    </dgm:pt>
    <dgm:pt modelId="{56C6FC25-5B13-4781-B87D-85F23C3C3252}" type="pres">
      <dgm:prSet presAssocID="{927A40F9-1E65-49BD-A4C4-78DEAD32DDF7}" presName="bgRect" presStyleLbl="bgShp" presStyleIdx="1" presStyleCnt="3"/>
      <dgm:spPr/>
    </dgm:pt>
    <dgm:pt modelId="{81B7C5A3-9630-4FA1-80DE-E66FA554180E}" type="pres">
      <dgm:prSet presAssocID="{927A40F9-1E65-49BD-A4C4-78DEAD32DD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AAA95A40-8904-4BBE-BE08-8CAF464E7BAF}" type="pres">
      <dgm:prSet presAssocID="{927A40F9-1E65-49BD-A4C4-78DEAD32DDF7}" presName="spaceRect" presStyleCnt="0"/>
      <dgm:spPr/>
    </dgm:pt>
    <dgm:pt modelId="{0AB02D4F-3893-4050-AA71-A843828CF224}" type="pres">
      <dgm:prSet presAssocID="{927A40F9-1E65-49BD-A4C4-78DEAD32DDF7}" presName="parTx" presStyleLbl="revTx" presStyleIdx="1" presStyleCnt="3">
        <dgm:presLayoutVars>
          <dgm:chMax val="0"/>
          <dgm:chPref val="0"/>
        </dgm:presLayoutVars>
      </dgm:prSet>
      <dgm:spPr/>
    </dgm:pt>
    <dgm:pt modelId="{946EEFEA-3C0C-4954-8C4E-91D94F285D96}" type="pres">
      <dgm:prSet presAssocID="{0B397ED5-F199-46DC-97C2-92DF4B1E9B00}" presName="sibTrans" presStyleCnt="0"/>
      <dgm:spPr/>
    </dgm:pt>
    <dgm:pt modelId="{AFA2E980-618E-4ACF-87F8-14BDE47C206E}" type="pres">
      <dgm:prSet presAssocID="{A62A2F2B-576A-4460-852E-D95904767F5A}" presName="compNode" presStyleCnt="0"/>
      <dgm:spPr/>
    </dgm:pt>
    <dgm:pt modelId="{D12D8C06-F8DD-4934-BF42-A93B8EFC110F}" type="pres">
      <dgm:prSet presAssocID="{A62A2F2B-576A-4460-852E-D95904767F5A}" presName="bgRect" presStyleLbl="bgShp" presStyleIdx="2" presStyleCnt="3"/>
      <dgm:spPr/>
    </dgm:pt>
    <dgm:pt modelId="{32CC481F-8D0B-4423-862A-5454CEF41F56}" type="pres">
      <dgm:prSet presAssocID="{A62A2F2B-576A-4460-852E-D95904767F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8FE1D624-0C6D-4923-818A-ACB3B2E7D22E}" type="pres">
      <dgm:prSet presAssocID="{A62A2F2B-576A-4460-852E-D95904767F5A}" presName="spaceRect" presStyleCnt="0"/>
      <dgm:spPr/>
    </dgm:pt>
    <dgm:pt modelId="{E78BA0C8-3998-47CA-AA2D-86E0258B2ED2}" type="pres">
      <dgm:prSet presAssocID="{A62A2F2B-576A-4460-852E-D95904767F5A}" presName="parTx" presStyleLbl="revTx" presStyleIdx="2" presStyleCnt="3">
        <dgm:presLayoutVars>
          <dgm:chMax val="0"/>
          <dgm:chPref val="0"/>
        </dgm:presLayoutVars>
      </dgm:prSet>
      <dgm:spPr/>
    </dgm:pt>
  </dgm:ptLst>
  <dgm:cxnLst>
    <dgm:cxn modelId="{637A7A0D-9F14-4513-904E-A1D07FBD08B0}" srcId="{9474E47A-45A2-430A-85CB-BFAC9CE0958B}" destId="{A62A2F2B-576A-4460-852E-D95904767F5A}" srcOrd="2" destOrd="0" parTransId="{1CFBE068-F7C4-4E40-8DAD-201655BE590D}" sibTransId="{09E37A4F-AC56-4745-80AA-596503BF013A}"/>
    <dgm:cxn modelId="{A8CC2A22-64E3-4FFB-A7F1-B97C7F152009}" srcId="{9474E47A-45A2-430A-85CB-BFAC9CE0958B}" destId="{927A40F9-1E65-49BD-A4C4-78DEAD32DDF7}" srcOrd="1" destOrd="0" parTransId="{A4E2F4E5-73E9-493C-BCB7-3E36AEA18442}" sibTransId="{0B397ED5-F199-46DC-97C2-92DF4B1E9B00}"/>
    <dgm:cxn modelId="{FF6B49A3-CBED-45A5-9D2A-78DDF9C1CB95}" type="presOf" srcId="{9474E47A-45A2-430A-85CB-BFAC9CE0958B}" destId="{0132D168-63F5-474A-AC51-7BC4409F2C95}" srcOrd="0" destOrd="0" presId="urn:microsoft.com/office/officeart/2018/2/layout/IconVerticalSolidList"/>
    <dgm:cxn modelId="{14149EB9-B100-462A-B22D-A99F29C57924}" type="presOf" srcId="{927A40F9-1E65-49BD-A4C4-78DEAD32DDF7}" destId="{0AB02D4F-3893-4050-AA71-A843828CF224}" srcOrd="0" destOrd="0" presId="urn:microsoft.com/office/officeart/2018/2/layout/IconVerticalSolidList"/>
    <dgm:cxn modelId="{F52D0CD7-CAED-414A-B894-50FCC17187C4}" type="presOf" srcId="{272C0DF3-4D77-4D1B-AEE0-1490A59848F3}" destId="{22D356B0-B258-4A31-996F-98A0C34611ED}" srcOrd="0" destOrd="0" presId="urn:microsoft.com/office/officeart/2018/2/layout/IconVerticalSolidList"/>
    <dgm:cxn modelId="{F888FFFB-AFDA-42FE-B1FD-79DFA7EA512D}" srcId="{9474E47A-45A2-430A-85CB-BFAC9CE0958B}" destId="{272C0DF3-4D77-4D1B-AEE0-1490A59848F3}" srcOrd="0" destOrd="0" parTransId="{B56A29E1-BC3B-4342-83AF-D1FA274383FF}" sibTransId="{C5C12722-E290-4029-8861-6E156E15B39F}"/>
    <dgm:cxn modelId="{57D057FF-EC39-4B71-87F4-7762D943FF50}" type="presOf" srcId="{A62A2F2B-576A-4460-852E-D95904767F5A}" destId="{E78BA0C8-3998-47CA-AA2D-86E0258B2ED2}" srcOrd="0" destOrd="0" presId="urn:microsoft.com/office/officeart/2018/2/layout/IconVerticalSolidList"/>
    <dgm:cxn modelId="{A535EC5B-7842-4BDB-A421-AF5E0373480A}" type="presParOf" srcId="{0132D168-63F5-474A-AC51-7BC4409F2C95}" destId="{9920CECC-8B32-4160-83FB-82DB75BEB316}" srcOrd="0" destOrd="0" presId="urn:microsoft.com/office/officeart/2018/2/layout/IconVerticalSolidList"/>
    <dgm:cxn modelId="{E3773919-D3A5-4778-934C-ED9E2515B50A}" type="presParOf" srcId="{9920CECC-8B32-4160-83FB-82DB75BEB316}" destId="{4433E6C0-CDB8-4520-92C1-C70CF7FC470E}" srcOrd="0" destOrd="0" presId="urn:microsoft.com/office/officeart/2018/2/layout/IconVerticalSolidList"/>
    <dgm:cxn modelId="{DE4455F4-3EFF-49E3-A96E-0DCF6D97A9F9}" type="presParOf" srcId="{9920CECC-8B32-4160-83FB-82DB75BEB316}" destId="{A0CB509C-C6E9-4DC5-A7FC-CCC16B1F790E}" srcOrd="1" destOrd="0" presId="urn:microsoft.com/office/officeart/2018/2/layout/IconVerticalSolidList"/>
    <dgm:cxn modelId="{BAA727B4-174E-44F4-A086-77FA22F051BE}" type="presParOf" srcId="{9920CECC-8B32-4160-83FB-82DB75BEB316}" destId="{5D4C108C-8511-4F37-AFB2-01F49CEA7AE9}" srcOrd="2" destOrd="0" presId="urn:microsoft.com/office/officeart/2018/2/layout/IconVerticalSolidList"/>
    <dgm:cxn modelId="{B26AD35F-1657-46CE-9B59-50EE89937D54}" type="presParOf" srcId="{9920CECC-8B32-4160-83FB-82DB75BEB316}" destId="{22D356B0-B258-4A31-996F-98A0C34611ED}" srcOrd="3" destOrd="0" presId="urn:microsoft.com/office/officeart/2018/2/layout/IconVerticalSolidList"/>
    <dgm:cxn modelId="{FBE8FE1F-6CCF-4E06-953F-8AA1126E666E}" type="presParOf" srcId="{0132D168-63F5-474A-AC51-7BC4409F2C95}" destId="{3AD2D3E7-7216-4371-9C98-32A1335F9A7C}" srcOrd="1" destOrd="0" presId="urn:microsoft.com/office/officeart/2018/2/layout/IconVerticalSolidList"/>
    <dgm:cxn modelId="{7D78EA08-8FC0-4E1E-9DA5-F0BB15C9749F}" type="presParOf" srcId="{0132D168-63F5-474A-AC51-7BC4409F2C95}" destId="{33B45E8E-1618-4355-AA4A-F2FE623BCBD3}" srcOrd="2" destOrd="0" presId="urn:microsoft.com/office/officeart/2018/2/layout/IconVerticalSolidList"/>
    <dgm:cxn modelId="{E57062C7-381C-4A93-ADE9-2ACB169E02A6}" type="presParOf" srcId="{33B45E8E-1618-4355-AA4A-F2FE623BCBD3}" destId="{56C6FC25-5B13-4781-B87D-85F23C3C3252}" srcOrd="0" destOrd="0" presId="urn:microsoft.com/office/officeart/2018/2/layout/IconVerticalSolidList"/>
    <dgm:cxn modelId="{FA82CA78-1242-46A5-8E91-D97A2F018ED6}" type="presParOf" srcId="{33B45E8E-1618-4355-AA4A-F2FE623BCBD3}" destId="{81B7C5A3-9630-4FA1-80DE-E66FA554180E}" srcOrd="1" destOrd="0" presId="urn:microsoft.com/office/officeart/2018/2/layout/IconVerticalSolidList"/>
    <dgm:cxn modelId="{FA5AA7CE-4DD9-4E2C-A1FC-F96498EAD21E}" type="presParOf" srcId="{33B45E8E-1618-4355-AA4A-F2FE623BCBD3}" destId="{AAA95A40-8904-4BBE-BE08-8CAF464E7BAF}" srcOrd="2" destOrd="0" presId="urn:microsoft.com/office/officeart/2018/2/layout/IconVerticalSolidList"/>
    <dgm:cxn modelId="{FD616728-9871-465F-91D9-7111C3FD29D0}" type="presParOf" srcId="{33B45E8E-1618-4355-AA4A-F2FE623BCBD3}" destId="{0AB02D4F-3893-4050-AA71-A843828CF224}" srcOrd="3" destOrd="0" presId="urn:microsoft.com/office/officeart/2018/2/layout/IconVerticalSolidList"/>
    <dgm:cxn modelId="{D3496FD9-6F3F-4D82-9694-95AC5CE96A4D}" type="presParOf" srcId="{0132D168-63F5-474A-AC51-7BC4409F2C95}" destId="{946EEFEA-3C0C-4954-8C4E-91D94F285D96}" srcOrd="3" destOrd="0" presId="urn:microsoft.com/office/officeart/2018/2/layout/IconVerticalSolidList"/>
    <dgm:cxn modelId="{CFE1E600-AD84-47A0-BBE7-C2FD8F9BCC4E}" type="presParOf" srcId="{0132D168-63F5-474A-AC51-7BC4409F2C95}" destId="{AFA2E980-618E-4ACF-87F8-14BDE47C206E}" srcOrd="4" destOrd="0" presId="urn:microsoft.com/office/officeart/2018/2/layout/IconVerticalSolidList"/>
    <dgm:cxn modelId="{FD08BF78-895E-4BBD-9761-F7A1BCB5B30D}" type="presParOf" srcId="{AFA2E980-618E-4ACF-87F8-14BDE47C206E}" destId="{D12D8C06-F8DD-4934-BF42-A93B8EFC110F}" srcOrd="0" destOrd="0" presId="urn:microsoft.com/office/officeart/2018/2/layout/IconVerticalSolidList"/>
    <dgm:cxn modelId="{10F08585-5DA5-4A69-A628-238F497CB19D}" type="presParOf" srcId="{AFA2E980-618E-4ACF-87F8-14BDE47C206E}" destId="{32CC481F-8D0B-4423-862A-5454CEF41F56}" srcOrd="1" destOrd="0" presId="urn:microsoft.com/office/officeart/2018/2/layout/IconVerticalSolidList"/>
    <dgm:cxn modelId="{9B496918-F0E6-46DD-8562-0A3F2A6EF777}" type="presParOf" srcId="{AFA2E980-618E-4ACF-87F8-14BDE47C206E}" destId="{8FE1D624-0C6D-4923-818A-ACB3B2E7D22E}" srcOrd="2" destOrd="0" presId="urn:microsoft.com/office/officeart/2018/2/layout/IconVerticalSolidList"/>
    <dgm:cxn modelId="{1D215E96-533B-4806-BC3F-39E63757D090}" type="presParOf" srcId="{AFA2E980-618E-4ACF-87F8-14BDE47C206E}" destId="{E78BA0C8-3998-47CA-AA2D-86E0258B2E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48F153-F9EE-4FA8-AB0F-4DF6A68F108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1F912ED-73BC-4974-AB28-5C39515E92CC}">
      <dgm:prSet custT="1"/>
      <dgm:spPr/>
      <dgm:t>
        <a:bodyPr/>
        <a:lstStyle/>
        <a:p>
          <a:r>
            <a:rPr lang="en-US" sz="1800" b="0" i="0" baseline="0" dirty="0">
              <a:solidFill>
                <a:schemeClr val="bg1"/>
              </a:solidFill>
            </a:rPr>
            <a:t>You still want your résumé to be organized in a way that emphasizes your strengths.</a:t>
          </a:r>
          <a:endParaRPr lang="en-US" sz="1800" dirty="0">
            <a:solidFill>
              <a:schemeClr val="bg1"/>
            </a:solidFill>
          </a:endParaRPr>
        </a:p>
      </dgm:t>
    </dgm:pt>
    <dgm:pt modelId="{CFDADC38-E377-4C8E-9F99-201B66DAE20B}" type="parTrans" cxnId="{6EAB751C-A9F8-453E-8794-AAEB6E698B2D}">
      <dgm:prSet/>
      <dgm:spPr/>
      <dgm:t>
        <a:bodyPr/>
        <a:lstStyle/>
        <a:p>
          <a:endParaRPr lang="en-US"/>
        </a:p>
      </dgm:t>
    </dgm:pt>
    <dgm:pt modelId="{E79B7DE5-4BEE-46FC-9B27-AA1312FE3511}" type="sibTrans" cxnId="{6EAB751C-A9F8-453E-8794-AAEB6E698B2D}">
      <dgm:prSet/>
      <dgm:spPr/>
      <dgm:t>
        <a:bodyPr/>
        <a:lstStyle/>
        <a:p>
          <a:endParaRPr lang="en-US"/>
        </a:p>
      </dgm:t>
    </dgm:pt>
    <dgm:pt modelId="{73DF9612-C16B-4680-9E99-F6299E302A8F}">
      <dgm:prSet custT="1"/>
      <dgm:spPr/>
      <dgm:t>
        <a:bodyPr/>
        <a:lstStyle/>
        <a:p>
          <a:r>
            <a:rPr lang="en-US" sz="1800" b="0" i="0" baseline="0" dirty="0">
              <a:solidFill>
                <a:schemeClr val="bg1"/>
              </a:solidFill>
            </a:rPr>
            <a:t>Keep your skills, experience, education, honors/activities, and objective statement or summary of qualifications.</a:t>
          </a:r>
          <a:endParaRPr lang="en-US" sz="1800" dirty="0">
            <a:solidFill>
              <a:schemeClr val="bg1"/>
            </a:solidFill>
          </a:endParaRPr>
        </a:p>
      </dgm:t>
    </dgm:pt>
    <dgm:pt modelId="{EBDB146C-1D34-45AD-9FEC-90ACF1BBE004}" type="parTrans" cxnId="{22C00233-ABD5-4DEC-8892-8336EFAEC7B9}">
      <dgm:prSet/>
      <dgm:spPr/>
      <dgm:t>
        <a:bodyPr/>
        <a:lstStyle/>
        <a:p>
          <a:endParaRPr lang="en-US"/>
        </a:p>
      </dgm:t>
    </dgm:pt>
    <dgm:pt modelId="{C4391001-ED1B-430F-9FD7-705A35353B4B}" type="sibTrans" cxnId="{22C00233-ABD5-4DEC-8892-8336EFAEC7B9}">
      <dgm:prSet/>
      <dgm:spPr/>
      <dgm:t>
        <a:bodyPr/>
        <a:lstStyle/>
        <a:p>
          <a:endParaRPr lang="en-US"/>
        </a:p>
      </dgm:t>
    </dgm:pt>
    <dgm:pt modelId="{920136F3-1FF0-4F32-A636-86B268532711}" type="pres">
      <dgm:prSet presAssocID="{6048F153-F9EE-4FA8-AB0F-4DF6A68F1088}" presName="root" presStyleCnt="0">
        <dgm:presLayoutVars>
          <dgm:dir/>
          <dgm:resizeHandles val="exact"/>
        </dgm:presLayoutVars>
      </dgm:prSet>
      <dgm:spPr/>
    </dgm:pt>
    <dgm:pt modelId="{99229508-4C8E-4D92-8E07-268CFAEB7022}" type="pres">
      <dgm:prSet presAssocID="{51F912ED-73BC-4974-AB28-5C39515E92CC}" presName="compNode" presStyleCnt="0"/>
      <dgm:spPr/>
    </dgm:pt>
    <dgm:pt modelId="{5C849327-558E-465F-9BF3-DC310CA60D67}" type="pres">
      <dgm:prSet presAssocID="{51F912ED-73BC-4974-AB28-5C39515E92CC}" presName="bgRect" presStyleLbl="bgShp" presStyleIdx="0" presStyleCnt="2"/>
      <dgm:spPr>
        <a:solidFill>
          <a:schemeClr val="tx1"/>
        </a:solidFill>
      </dgm:spPr>
    </dgm:pt>
    <dgm:pt modelId="{D75505E0-2E34-4685-85F5-8B6A2763A70C}" type="pres">
      <dgm:prSet presAssocID="{51F912ED-73BC-4974-AB28-5C39515E92C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ECE60840-6925-457B-9788-FF4D3B27F72C}" type="pres">
      <dgm:prSet presAssocID="{51F912ED-73BC-4974-AB28-5C39515E92CC}" presName="spaceRect" presStyleCnt="0"/>
      <dgm:spPr/>
    </dgm:pt>
    <dgm:pt modelId="{44BFC95D-2D36-4083-A772-2B730746EE7B}" type="pres">
      <dgm:prSet presAssocID="{51F912ED-73BC-4974-AB28-5C39515E92CC}" presName="parTx" presStyleLbl="revTx" presStyleIdx="0" presStyleCnt="2">
        <dgm:presLayoutVars>
          <dgm:chMax val="0"/>
          <dgm:chPref val="0"/>
        </dgm:presLayoutVars>
      </dgm:prSet>
      <dgm:spPr/>
    </dgm:pt>
    <dgm:pt modelId="{CEEEAB14-9CAE-40F4-9B60-19EA151968FC}" type="pres">
      <dgm:prSet presAssocID="{E79B7DE5-4BEE-46FC-9B27-AA1312FE3511}" presName="sibTrans" presStyleCnt="0"/>
      <dgm:spPr/>
    </dgm:pt>
    <dgm:pt modelId="{77A2AC5B-825E-4F70-8365-725D356CF19F}" type="pres">
      <dgm:prSet presAssocID="{73DF9612-C16B-4680-9E99-F6299E302A8F}" presName="compNode" presStyleCnt="0"/>
      <dgm:spPr/>
    </dgm:pt>
    <dgm:pt modelId="{F34EB56C-1E07-4F34-A105-FA58CC94DFCD}" type="pres">
      <dgm:prSet presAssocID="{73DF9612-C16B-4680-9E99-F6299E302A8F}" presName="bgRect" presStyleLbl="bgShp" presStyleIdx="1" presStyleCnt="2"/>
      <dgm:spPr>
        <a:solidFill>
          <a:schemeClr val="tx1"/>
        </a:solidFill>
      </dgm:spPr>
    </dgm:pt>
    <dgm:pt modelId="{3706258D-D264-4195-AA48-79FD47840307}" type="pres">
      <dgm:prSet presAssocID="{73DF9612-C16B-4680-9E99-F6299E302A8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95CB4086-2BE2-4C6F-AED3-B41686117116}" type="pres">
      <dgm:prSet presAssocID="{73DF9612-C16B-4680-9E99-F6299E302A8F}" presName="spaceRect" presStyleCnt="0"/>
      <dgm:spPr/>
    </dgm:pt>
    <dgm:pt modelId="{49B37255-45F9-42C3-B125-8A64162DF05C}" type="pres">
      <dgm:prSet presAssocID="{73DF9612-C16B-4680-9E99-F6299E302A8F}" presName="parTx" presStyleLbl="revTx" presStyleIdx="1" presStyleCnt="2">
        <dgm:presLayoutVars>
          <dgm:chMax val="0"/>
          <dgm:chPref val="0"/>
        </dgm:presLayoutVars>
      </dgm:prSet>
      <dgm:spPr/>
    </dgm:pt>
  </dgm:ptLst>
  <dgm:cxnLst>
    <dgm:cxn modelId="{18167514-9EFF-4ECE-9EB8-B5B400129518}" type="presOf" srcId="{73DF9612-C16B-4680-9E99-F6299E302A8F}" destId="{49B37255-45F9-42C3-B125-8A64162DF05C}" srcOrd="0" destOrd="0" presId="urn:microsoft.com/office/officeart/2018/2/layout/IconVerticalSolidList"/>
    <dgm:cxn modelId="{6EAB751C-A9F8-453E-8794-AAEB6E698B2D}" srcId="{6048F153-F9EE-4FA8-AB0F-4DF6A68F1088}" destId="{51F912ED-73BC-4974-AB28-5C39515E92CC}" srcOrd="0" destOrd="0" parTransId="{CFDADC38-E377-4C8E-9F99-201B66DAE20B}" sibTransId="{E79B7DE5-4BEE-46FC-9B27-AA1312FE3511}"/>
    <dgm:cxn modelId="{22C00233-ABD5-4DEC-8892-8336EFAEC7B9}" srcId="{6048F153-F9EE-4FA8-AB0F-4DF6A68F1088}" destId="{73DF9612-C16B-4680-9E99-F6299E302A8F}" srcOrd="1" destOrd="0" parTransId="{EBDB146C-1D34-45AD-9FEC-90ACF1BBE004}" sibTransId="{C4391001-ED1B-430F-9FD7-705A35353B4B}"/>
    <dgm:cxn modelId="{CCF88FB6-1412-4182-8972-251F9D4E6D0C}" type="presOf" srcId="{51F912ED-73BC-4974-AB28-5C39515E92CC}" destId="{44BFC95D-2D36-4083-A772-2B730746EE7B}" srcOrd="0" destOrd="0" presId="urn:microsoft.com/office/officeart/2018/2/layout/IconVerticalSolidList"/>
    <dgm:cxn modelId="{354D5FE3-A4DC-4997-8117-8EE954B07AAC}" type="presOf" srcId="{6048F153-F9EE-4FA8-AB0F-4DF6A68F1088}" destId="{920136F3-1FF0-4F32-A636-86B268532711}" srcOrd="0" destOrd="0" presId="urn:microsoft.com/office/officeart/2018/2/layout/IconVerticalSolidList"/>
    <dgm:cxn modelId="{645B2D13-FEF1-4808-BB87-9829CE986A59}" type="presParOf" srcId="{920136F3-1FF0-4F32-A636-86B268532711}" destId="{99229508-4C8E-4D92-8E07-268CFAEB7022}" srcOrd="0" destOrd="0" presId="urn:microsoft.com/office/officeart/2018/2/layout/IconVerticalSolidList"/>
    <dgm:cxn modelId="{BB9EF360-0130-4057-BE85-033476CA8004}" type="presParOf" srcId="{99229508-4C8E-4D92-8E07-268CFAEB7022}" destId="{5C849327-558E-465F-9BF3-DC310CA60D67}" srcOrd="0" destOrd="0" presId="urn:microsoft.com/office/officeart/2018/2/layout/IconVerticalSolidList"/>
    <dgm:cxn modelId="{7346489A-427B-4546-9BB6-B1B6588B2A8F}" type="presParOf" srcId="{99229508-4C8E-4D92-8E07-268CFAEB7022}" destId="{D75505E0-2E34-4685-85F5-8B6A2763A70C}" srcOrd="1" destOrd="0" presId="urn:microsoft.com/office/officeart/2018/2/layout/IconVerticalSolidList"/>
    <dgm:cxn modelId="{46509B13-AE13-400F-9DE6-8B18777EDCA7}" type="presParOf" srcId="{99229508-4C8E-4D92-8E07-268CFAEB7022}" destId="{ECE60840-6925-457B-9788-FF4D3B27F72C}" srcOrd="2" destOrd="0" presId="urn:microsoft.com/office/officeart/2018/2/layout/IconVerticalSolidList"/>
    <dgm:cxn modelId="{1D7B0D7F-CC05-4E26-83C5-F903B0EE7240}" type="presParOf" srcId="{99229508-4C8E-4D92-8E07-268CFAEB7022}" destId="{44BFC95D-2D36-4083-A772-2B730746EE7B}" srcOrd="3" destOrd="0" presId="urn:microsoft.com/office/officeart/2018/2/layout/IconVerticalSolidList"/>
    <dgm:cxn modelId="{DD762BD5-E3FB-40F9-BBD0-4AF68365615D}" type="presParOf" srcId="{920136F3-1FF0-4F32-A636-86B268532711}" destId="{CEEEAB14-9CAE-40F4-9B60-19EA151968FC}" srcOrd="1" destOrd="0" presId="urn:microsoft.com/office/officeart/2018/2/layout/IconVerticalSolidList"/>
    <dgm:cxn modelId="{087615D9-3501-4D24-9C82-1749813607D7}" type="presParOf" srcId="{920136F3-1FF0-4F32-A636-86B268532711}" destId="{77A2AC5B-825E-4F70-8365-725D356CF19F}" srcOrd="2" destOrd="0" presId="urn:microsoft.com/office/officeart/2018/2/layout/IconVerticalSolidList"/>
    <dgm:cxn modelId="{DF25DCF9-36BF-437D-8783-7F35563C3327}" type="presParOf" srcId="{77A2AC5B-825E-4F70-8365-725D356CF19F}" destId="{F34EB56C-1E07-4F34-A105-FA58CC94DFCD}" srcOrd="0" destOrd="0" presId="urn:microsoft.com/office/officeart/2018/2/layout/IconVerticalSolidList"/>
    <dgm:cxn modelId="{9206787C-DB65-4429-B1D5-39975BE626E0}" type="presParOf" srcId="{77A2AC5B-825E-4F70-8365-725D356CF19F}" destId="{3706258D-D264-4195-AA48-79FD47840307}" srcOrd="1" destOrd="0" presId="urn:microsoft.com/office/officeart/2018/2/layout/IconVerticalSolidList"/>
    <dgm:cxn modelId="{D5EB297A-CC0D-4C79-802B-77DE5DD13A23}" type="presParOf" srcId="{77A2AC5B-825E-4F70-8365-725D356CF19F}" destId="{95CB4086-2BE2-4C6F-AED3-B41686117116}" srcOrd="2" destOrd="0" presId="urn:microsoft.com/office/officeart/2018/2/layout/IconVerticalSolidList"/>
    <dgm:cxn modelId="{ADB83D96-FE9B-4B46-9156-A9B63D2F2A58}" type="presParOf" srcId="{77A2AC5B-825E-4F70-8365-725D356CF19F}" destId="{49B37255-45F9-42C3-B125-8A64162DF0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96DA39-A3D6-4EC8-A685-7F7844D4506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00F352-41C4-4290-9E95-AE50C4872B07}">
      <dgm:prSet custT="1"/>
      <dgm:spPr/>
      <dgm:t>
        <a:bodyPr/>
        <a:lstStyle/>
        <a:p>
          <a:r>
            <a:rPr lang="en-US" sz="1800" b="1" i="0" baseline="0" dirty="0">
              <a:solidFill>
                <a:schemeClr val="bg1"/>
              </a:solidFill>
            </a:rPr>
            <a:t>Contact the company</a:t>
          </a:r>
          <a:endParaRPr lang="en-US" sz="1800" dirty="0">
            <a:solidFill>
              <a:schemeClr val="bg1"/>
            </a:solidFill>
          </a:endParaRPr>
        </a:p>
      </dgm:t>
    </dgm:pt>
    <dgm:pt modelId="{14E11ACF-C1EB-476A-A398-E13FA3968E0B}" type="parTrans" cxnId="{493233F2-9B96-490E-A132-F6E2AE3DFB4F}">
      <dgm:prSet/>
      <dgm:spPr/>
      <dgm:t>
        <a:bodyPr/>
        <a:lstStyle/>
        <a:p>
          <a:endParaRPr lang="en-US" sz="1800"/>
        </a:p>
      </dgm:t>
    </dgm:pt>
    <dgm:pt modelId="{2F33FAAB-AE24-42C2-A581-EC36039BAA33}" type="sibTrans" cxnId="{493233F2-9B96-490E-A132-F6E2AE3DFB4F}">
      <dgm:prSet/>
      <dgm:spPr/>
      <dgm:t>
        <a:bodyPr/>
        <a:lstStyle/>
        <a:p>
          <a:endParaRPr lang="en-US" sz="1800"/>
        </a:p>
      </dgm:t>
    </dgm:pt>
    <dgm:pt modelId="{D38BD93B-474E-428C-AFBB-D37C96AFF20A}">
      <dgm:prSet custT="1"/>
      <dgm:spPr/>
      <dgm:t>
        <a:bodyPr/>
        <a:lstStyle/>
        <a:p>
          <a:r>
            <a:rPr lang="en-US" sz="1800" b="0" i="0" baseline="0" dirty="0">
              <a:solidFill>
                <a:schemeClr val="bg1"/>
              </a:solidFill>
            </a:rPr>
            <a:t>Human resource departments are excellent resources for your résumé information.</a:t>
          </a:r>
          <a:endParaRPr lang="en-US" sz="1800" dirty="0">
            <a:solidFill>
              <a:schemeClr val="bg1"/>
            </a:solidFill>
          </a:endParaRPr>
        </a:p>
      </dgm:t>
    </dgm:pt>
    <dgm:pt modelId="{216EEA68-F7B9-4AB6-9A27-465A7BFDA6C1}" type="parTrans" cxnId="{9832051A-20B9-4F3A-BBFF-ED80701CDCBE}">
      <dgm:prSet/>
      <dgm:spPr/>
      <dgm:t>
        <a:bodyPr/>
        <a:lstStyle/>
        <a:p>
          <a:endParaRPr lang="en-US" sz="1800"/>
        </a:p>
      </dgm:t>
    </dgm:pt>
    <dgm:pt modelId="{489E7438-B6F3-4117-B7A1-D7FFD8A3B455}" type="sibTrans" cxnId="{9832051A-20B9-4F3A-BBFF-ED80701CDCBE}">
      <dgm:prSet/>
      <dgm:spPr/>
      <dgm:t>
        <a:bodyPr/>
        <a:lstStyle/>
        <a:p>
          <a:endParaRPr lang="en-US" sz="1800"/>
        </a:p>
      </dgm:t>
    </dgm:pt>
    <dgm:pt modelId="{9042DC4F-75A9-4D66-98E0-14FB3066C447}">
      <dgm:prSet custT="1"/>
      <dgm:spPr/>
      <dgm:t>
        <a:bodyPr/>
        <a:lstStyle/>
        <a:p>
          <a:r>
            <a:rPr lang="en-US" sz="1800" b="0" i="0" baseline="0" dirty="0">
              <a:solidFill>
                <a:schemeClr val="bg1"/>
              </a:solidFill>
            </a:rPr>
            <a:t>It is acceptable to contact them. They may provide you with specific formatting instructions for scannable résumés.</a:t>
          </a:r>
          <a:endParaRPr lang="en-US" sz="1800" dirty="0">
            <a:solidFill>
              <a:schemeClr val="bg1"/>
            </a:solidFill>
          </a:endParaRPr>
        </a:p>
      </dgm:t>
    </dgm:pt>
    <dgm:pt modelId="{5CB1EBD2-3DC1-4A63-82CA-2C80150916C2}" type="parTrans" cxnId="{D6EED91B-7418-4716-9757-D90D39D14358}">
      <dgm:prSet/>
      <dgm:spPr/>
      <dgm:t>
        <a:bodyPr/>
        <a:lstStyle/>
        <a:p>
          <a:endParaRPr lang="en-US" sz="1800"/>
        </a:p>
      </dgm:t>
    </dgm:pt>
    <dgm:pt modelId="{27E453D0-76A6-4620-92AA-14C48C0F3E01}" type="sibTrans" cxnId="{D6EED91B-7418-4716-9757-D90D39D14358}">
      <dgm:prSet/>
      <dgm:spPr/>
      <dgm:t>
        <a:bodyPr/>
        <a:lstStyle/>
        <a:p>
          <a:endParaRPr lang="en-US" sz="1800"/>
        </a:p>
      </dgm:t>
    </dgm:pt>
    <dgm:pt modelId="{DCEDAD3D-2BE7-485D-8512-E20FFC6C3F01}" type="pres">
      <dgm:prSet presAssocID="{2096DA39-A3D6-4EC8-A685-7F7844D45067}" presName="root" presStyleCnt="0">
        <dgm:presLayoutVars>
          <dgm:dir/>
          <dgm:resizeHandles val="exact"/>
        </dgm:presLayoutVars>
      </dgm:prSet>
      <dgm:spPr/>
    </dgm:pt>
    <dgm:pt modelId="{89DA9FD3-45D7-4956-96F7-6899CDC48055}" type="pres">
      <dgm:prSet presAssocID="{B200F352-41C4-4290-9E95-AE50C4872B07}" presName="compNode" presStyleCnt="0"/>
      <dgm:spPr/>
    </dgm:pt>
    <dgm:pt modelId="{BE806177-E019-419B-9EFF-B9C0C97B1A7B}" type="pres">
      <dgm:prSet presAssocID="{B200F352-41C4-4290-9E95-AE50C4872B07}" presName="bgRect" presStyleLbl="bgShp" presStyleIdx="0" presStyleCnt="3"/>
      <dgm:spPr>
        <a:solidFill>
          <a:schemeClr val="tx1"/>
        </a:solidFill>
      </dgm:spPr>
    </dgm:pt>
    <dgm:pt modelId="{E9BCA4D8-FAAE-4A09-A9D1-388E35FCB3E7}" type="pres">
      <dgm:prSet presAssocID="{B200F352-41C4-4290-9E95-AE50C4872B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DB394238-7344-455F-9680-5488EC2DC67B}" type="pres">
      <dgm:prSet presAssocID="{B200F352-41C4-4290-9E95-AE50C4872B07}" presName="spaceRect" presStyleCnt="0"/>
      <dgm:spPr/>
    </dgm:pt>
    <dgm:pt modelId="{3CB5BD3F-861E-4480-8D9C-D4EB6BEF9604}" type="pres">
      <dgm:prSet presAssocID="{B200F352-41C4-4290-9E95-AE50C4872B07}" presName="parTx" presStyleLbl="revTx" presStyleIdx="0" presStyleCnt="3">
        <dgm:presLayoutVars>
          <dgm:chMax val="0"/>
          <dgm:chPref val="0"/>
        </dgm:presLayoutVars>
      </dgm:prSet>
      <dgm:spPr/>
    </dgm:pt>
    <dgm:pt modelId="{F4F4D344-FE2C-4813-A7F5-83D7C3D3BB11}" type="pres">
      <dgm:prSet presAssocID="{2F33FAAB-AE24-42C2-A581-EC36039BAA33}" presName="sibTrans" presStyleCnt="0"/>
      <dgm:spPr/>
    </dgm:pt>
    <dgm:pt modelId="{D9FBA7E5-60B7-42D8-998D-85AAFB46EC11}" type="pres">
      <dgm:prSet presAssocID="{D38BD93B-474E-428C-AFBB-D37C96AFF20A}" presName="compNode" presStyleCnt="0"/>
      <dgm:spPr/>
    </dgm:pt>
    <dgm:pt modelId="{48F3FF43-165F-4225-8E79-8E558778B7A7}" type="pres">
      <dgm:prSet presAssocID="{D38BD93B-474E-428C-AFBB-D37C96AFF20A}" presName="bgRect" presStyleLbl="bgShp" presStyleIdx="1" presStyleCnt="3"/>
      <dgm:spPr>
        <a:solidFill>
          <a:schemeClr val="tx1"/>
        </a:solidFill>
      </dgm:spPr>
    </dgm:pt>
    <dgm:pt modelId="{4872283C-D97E-4081-AF99-DD3D190CA2A1}" type="pres">
      <dgm:prSet presAssocID="{D38BD93B-474E-428C-AFBB-D37C96AFF2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C566BF43-6F0F-4500-9A48-DD96E4495589}" type="pres">
      <dgm:prSet presAssocID="{D38BD93B-474E-428C-AFBB-D37C96AFF20A}" presName="spaceRect" presStyleCnt="0"/>
      <dgm:spPr/>
    </dgm:pt>
    <dgm:pt modelId="{B195BE5F-99E0-46F7-AC91-3BE566607F20}" type="pres">
      <dgm:prSet presAssocID="{D38BD93B-474E-428C-AFBB-D37C96AFF20A}" presName="parTx" presStyleLbl="revTx" presStyleIdx="1" presStyleCnt="3">
        <dgm:presLayoutVars>
          <dgm:chMax val="0"/>
          <dgm:chPref val="0"/>
        </dgm:presLayoutVars>
      </dgm:prSet>
      <dgm:spPr/>
    </dgm:pt>
    <dgm:pt modelId="{CD6E95D0-CDEA-4059-9DAF-29109FEB3463}" type="pres">
      <dgm:prSet presAssocID="{489E7438-B6F3-4117-B7A1-D7FFD8A3B455}" presName="sibTrans" presStyleCnt="0"/>
      <dgm:spPr/>
    </dgm:pt>
    <dgm:pt modelId="{0C61BB4A-F95B-414B-8185-8D0D515DA738}" type="pres">
      <dgm:prSet presAssocID="{9042DC4F-75A9-4D66-98E0-14FB3066C447}" presName="compNode" presStyleCnt="0"/>
      <dgm:spPr/>
    </dgm:pt>
    <dgm:pt modelId="{C4B92543-6759-4AD2-A836-DA1491E71BB7}" type="pres">
      <dgm:prSet presAssocID="{9042DC4F-75A9-4D66-98E0-14FB3066C447}" presName="bgRect" presStyleLbl="bgShp" presStyleIdx="2" presStyleCnt="3"/>
      <dgm:spPr>
        <a:solidFill>
          <a:schemeClr val="tx1"/>
        </a:solidFill>
      </dgm:spPr>
    </dgm:pt>
    <dgm:pt modelId="{B13EA9BE-4B68-4466-8DA1-D1A90CA171C1}" type="pres">
      <dgm:prSet presAssocID="{9042DC4F-75A9-4D66-98E0-14FB3066C4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57F12213-F797-45E6-A1C5-4C5FB5BD1A21}" type="pres">
      <dgm:prSet presAssocID="{9042DC4F-75A9-4D66-98E0-14FB3066C447}" presName="spaceRect" presStyleCnt="0"/>
      <dgm:spPr/>
    </dgm:pt>
    <dgm:pt modelId="{3DC52BDF-D8AB-420E-AECB-C3BA47D49AF6}" type="pres">
      <dgm:prSet presAssocID="{9042DC4F-75A9-4D66-98E0-14FB3066C447}" presName="parTx" presStyleLbl="revTx" presStyleIdx="2" presStyleCnt="3">
        <dgm:presLayoutVars>
          <dgm:chMax val="0"/>
          <dgm:chPref val="0"/>
        </dgm:presLayoutVars>
      </dgm:prSet>
      <dgm:spPr/>
    </dgm:pt>
  </dgm:ptLst>
  <dgm:cxnLst>
    <dgm:cxn modelId="{9832051A-20B9-4F3A-BBFF-ED80701CDCBE}" srcId="{2096DA39-A3D6-4EC8-A685-7F7844D45067}" destId="{D38BD93B-474E-428C-AFBB-D37C96AFF20A}" srcOrd="1" destOrd="0" parTransId="{216EEA68-F7B9-4AB6-9A27-465A7BFDA6C1}" sibTransId="{489E7438-B6F3-4117-B7A1-D7FFD8A3B455}"/>
    <dgm:cxn modelId="{D6EED91B-7418-4716-9757-D90D39D14358}" srcId="{2096DA39-A3D6-4EC8-A685-7F7844D45067}" destId="{9042DC4F-75A9-4D66-98E0-14FB3066C447}" srcOrd="2" destOrd="0" parTransId="{5CB1EBD2-3DC1-4A63-82CA-2C80150916C2}" sibTransId="{27E453D0-76A6-4620-92AA-14C48C0F3E01}"/>
    <dgm:cxn modelId="{0A444767-49E9-4432-9047-F1DB4311E979}" type="presOf" srcId="{9042DC4F-75A9-4D66-98E0-14FB3066C447}" destId="{3DC52BDF-D8AB-420E-AECB-C3BA47D49AF6}" srcOrd="0" destOrd="0" presId="urn:microsoft.com/office/officeart/2018/2/layout/IconVerticalSolidList"/>
    <dgm:cxn modelId="{87EE2770-A06B-49B5-929E-8C5CE8D07FFC}" type="presOf" srcId="{2096DA39-A3D6-4EC8-A685-7F7844D45067}" destId="{DCEDAD3D-2BE7-485D-8512-E20FFC6C3F01}" srcOrd="0" destOrd="0" presId="urn:microsoft.com/office/officeart/2018/2/layout/IconVerticalSolidList"/>
    <dgm:cxn modelId="{D9556277-472E-40AE-B201-F1F9908A75DF}" type="presOf" srcId="{D38BD93B-474E-428C-AFBB-D37C96AFF20A}" destId="{B195BE5F-99E0-46F7-AC91-3BE566607F20}" srcOrd="0" destOrd="0" presId="urn:microsoft.com/office/officeart/2018/2/layout/IconVerticalSolidList"/>
    <dgm:cxn modelId="{86219E84-2643-436D-8EDB-FC93DEBF77D1}" type="presOf" srcId="{B200F352-41C4-4290-9E95-AE50C4872B07}" destId="{3CB5BD3F-861E-4480-8D9C-D4EB6BEF9604}" srcOrd="0" destOrd="0" presId="urn:microsoft.com/office/officeart/2018/2/layout/IconVerticalSolidList"/>
    <dgm:cxn modelId="{493233F2-9B96-490E-A132-F6E2AE3DFB4F}" srcId="{2096DA39-A3D6-4EC8-A685-7F7844D45067}" destId="{B200F352-41C4-4290-9E95-AE50C4872B07}" srcOrd="0" destOrd="0" parTransId="{14E11ACF-C1EB-476A-A398-E13FA3968E0B}" sibTransId="{2F33FAAB-AE24-42C2-A581-EC36039BAA33}"/>
    <dgm:cxn modelId="{E4CD8CF6-09C8-4286-8F60-04C1B389C310}" type="presParOf" srcId="{DCEDAD3D-2BE7-485D-8512-E20FFC6C3F01}" destId="{89DA9FD3-45D7-4956-96F7-6899CDC48055}" srcOrd="0" destOrd="0" presId="urn:microsoft.com/office/officeart/2018/2/layout/IconVerticalSolidList"/>
    <dgm:cxn modelId="{839EC22F-6EBC-4E1B-9BE2-951D506129BA}" type="presParOf" srcId="{89DA9FD3-45D7-4956-96F7-6899CDC48055}" destId="{BE806177-E019-419B-9EFF-B9C0C97B1A7B}" srcOrd="0" destOrd="0" presId="urn:microsoft.com/office/officeart/2018/2/layout/IconVerticalSolidList"/>
    <dgm:cxn modelId="{65F814FC-33B0-4C23-AD11-9842E17DE0AB}" type="presParOf" srcId="{89DA9FD3-45D7-4956-96F7-6899CDC48055}" destId="{E9BCA4D8-FAAE-4A09-A9D1-388E35FCB3E7}" srcOrd="1" destOrd="0" presId="urn:microsoft.com/office/officeart/2018/2/layout/IconVerticalSolidList"/>
    <dgm:cxn modelId="{C3318E86-2F5E-44B8-89BB-55CC8D6F2DF8}" type="presParOf" srcId="{89DA9FD3-45D7-4956-96F7-6899CDC48055}" destId="{DB394238-7344-455F-9680-5488EC2DC67B}" srcOrd="2" destOrd="0" presId="urn:microsoft.com/office/officeart/2018/2/layout/IconVerticalSolidList"/>
    <dgm:cxn modelId="{E66BF67E-81D6-42BB-BF81-803BF05E8CF0}" type="presParOf" srcId="{89DA9FD3-45D7-4956-96F7-6899CDC48055}" destId="{3CB5BD3F-861E-4480-8D9C-D4EB6BEF9604}" srcOrd="3" destOrd="0" presId="urn:microsoft.com/office/officeart/2018/2/layout/IconVerticalSolidList"/>
    <dgm:cxn modelId="{561F2AFD-9B01-4725-AA9D-4CCD27B1D77B}" type="presParOf" srcId="{DCEDAD3D-2BE7-485D-8512-E20FFC6C3F01}" destId="{F4F4D344-FE2C-4813-A7F5-83D7C3D3BB11}" srcOrd="1" destOrd="0" presId="urn:microsoft.com/office/officeart/2018/2/layout/IconVerticalSolidList"/>
    <dgm:cxn modelId="{A600A831-76B3-4446-963D-A765DA77E6CB}" type="presParOf" srcId="{DCEDAD3D-2BE7-485D-8512-E20FFC6C3F01}" destId="{D9FBA7E5-60B7-42D8-998D-85AAFB46EC11}" srcOrd="2" destOrd="0" presId="urn:microsoft.com/office/officeart/2018/2/layout/IconVerticalSolidList"/>
    <dgm:cxn modelId="{F32A6AE7-4AB7-4885-BA80-E37FA2B20D5F}" type="presParOf" srcId="{D9FBA7E5-60B7-42D8-998D-85AAFB46EC11}" destId="{48F3FF43-165F-4225-8E79-8E558778B7A7}" srcOrd="0" destOrd="0" presId="urn:microsoft.com/office/officeart/2018/2/layout/IconVerticalSolidList"/>
    <dgm:cxn modelId="{4EFF1518-1A14-4DA6-BF1D-A370B83C207E}" type="presParOf" srcId="{D9FBA7E5-60B7-42D8-998D-85AAFB46EC11}" destId="{4872283C-D97E-4081-AF99-DD3D190CA2A1}" srcOrd="1" destOrd="0" presId="urn:microsoft.com/office/officeart/2018/2/layout/IconVerticalSolidList"/>
    <dgm:cxn modelId="{575D4007-8906-465D-B7F2-CEC798A7382B}" type="presParOf" srcId="{D9FBA7E5-60B7-42D8-998D-85AAFB46EC11}" destId="{C566BF43-6F0F-4500-9A48-DD96E4495589}" srcOrd="2" destOrd="0" presId="urn:microsoft.com/office/officeart/2018/2/layout/IconVerticalSolidList"/>
    <dgm:cxn modelId="{97ABD5A9-BE1A-4E64-A39D-E2ACF5B71B7B}" type="presParOf" srcId="{D9FBA7E5-60B7-42D8-998D-85AAFB46EC11}" destId="{B195BE5F-99E0-46F7-AC91-3BE566607F20}" srcOrd="3" destOrd="0" presId="urn:microsoft.com/office/officeart/2018/2/layout/IconVerticalSolidList"/>
    <dgm:cxn modelId="{61395F70-1DB7-46DD-97C4-CD81BF83D97B}" type="presParOf" srcId="{DCEDAD3D-2BE7-485D-8512-E20FFC6C3F01}" destId="{CD6E95D0-CDEA-4059-9DAF-29109FEB3463}" srcOrd="3" destOrd="0" presId="urn:microsoft.com/office/officeart/2018/2/layout/IconVerticalSolidList"/>
    <dgm:cxn modelId="{06AEB702-401D-4CC0-97A9-EFB72E6BC2BF}" type="presParOf" srcId="{DCEDAD3D-2BE7-485D-8512-E20FFC6C3F01}" destId="{0C61BB4A-F95B-414B-8185-8D0D515DA738}" srcOrd="4" destOrd="0" presId="urn:microsoft.com/office/officeart/2018/2/layout/IconVerticalSolidList"/>
    <dgm:cxn modelId="{BB13A885-8918-4501-A87D-AC2A58132E92}" type="presParOf" srcId="{0C61BB4A-F95B-414B-8185-8D0D515DA738}" destId="{C4B92543-6759-4AD2-A836-DA1491E71BB7}" srcOrd="0" destOrd="0" presId="urn:microsoft.com/office/officeart/2018/2/layout/IconVerticalSolidList"/>
    <dgm:cxn modelId="{4BCCDEF1-9F2C-4362-94F3-D92337E635F8}" type="presParOf" srcId="{0C61BB4A-F95B-414B-8185-8D0D515DA738}" destId="{B13EA9BE-4B68-4466-8DA1-D1A90CA171C1}" srcOrd="1" destOrd="0" presId="urn:microsoft.com/office/officeart/2018/2/layout/IconVerticalSolidList"/>
    <dgm:cxn modelId="{6F0BA12E-471E-46AA-ACDC-372E02BE1FFD}" type="presParOf" srcId="{0C61BB4A-F95B-414B-8185-8D0D515DA738}" destId="{57F12213-F797-45E6-A1C5-4C5FB5BD1A21}" srcOrd="2" destOrd="0" presId="urn:microsoft.com/office/officeart/2018/2/layout/IconVerticalSolidList"/>
    <dgm:cxn modelId="{EA16B684-AA9B-409F-87CE-BFFC9835724D}" type="presParOf" srcId="{0C61BB4A-F95B-414B-8185-8D0D515DA738}" destId="{3DC52BDF-D8AB-420E-AECB-C3BA47D49AF6}"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814A3-2155-014C-8EFE-98A5511CBE6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B92CA2D-D437-6247-AE75-3C015580DC24}">
      <dgm:prSet custT="1"/>
      <dgm:spPr>
        <a:solidFill>
          <a:schemeClr val="tx1"/>
        </a:solidFill>
      </dgm:spPr>
      <dgm:t>
        <a:bodyPr/>
        <a:lstStyle/>
        <a:p>
          <a:r>
            <a:rPr lang="en-US" sz="2000" b="0" cap="none" spc="0" dirty="0">
              <a:ln w="0"/>
              <a:solidFill>
                <a:schemeClr val="accent1"/>
              </a:solidFill>
              <a:effectLst>
                <a:outerShdw blurRad="38100" dist="19050" dir="2700000" algn="tl" rotWithShape="0">
                  <a:schemeClr val="dk1">
                    <a:alpha val="40000"/>
                  </a:schemeClr>
                </a:outerShdw>
              </a:effectLst>
            </a:rPr>
            <a:t>What is a Scannable Résumé?</a:t>
          </a:r>
        </a:p>
      </dgm:t>
    </dgm:pt>
    <dgm:pt modelId="{0675E2D2-FFE4-2D43-8BED-78ACAE836DD1}" type="parTrans" cxnId="{58C97740-66CA-804A-99BB-1B984DEEBA9E}">
      <dgm:prSet/>
      <dgm:spPr/>
      <dgm:t>
        <a:bodyPr/>
        <a:lstStyle/>
        <a:p>
          <a:endParaRPr lang="en-US" b="0" cap="none" spc="0">
            <a:ln w="0"/>
            <a:solidFill>
              <a:sysClr val="windowText" lastClr="000000"/>
            </a:solidFill>
            <a:effectLst>
              <a:outerShdw blurRad="38100" dist="19050" dir="2700000" algn="tl" rotWithShape="0">
                <a:schemeClr val="dk1">
                  <a:alpha val="40000"/>
                </a:schemeClr>
              </a:outerShdw>
            </a:effectLst>
          </a:endParaRPr>
        </a:p>
      </dgm:t>
    </dgm:pt>
    <dgm:pt modelId="{BC44231E-15F3-C645-884D-0C3F166F7EEB}" type="sibTrans" cxnId="{58C97740-66CA-804A-99BB-1B984DEEBA9E}">
      <dgm:prSet/>
      <dgm:spPr/>
      <dgm:t>
        <a:bodyPr/>
        <a:lstStyle/>
        <a:p>
          <a:endParaRPr lang="en-US" b="0" cap="none" spc="0">
            <a:ln w="0"/>
            <a:solidFill>
              <a:sysClr val="windowText" lastClr="000000"/>
            </a:solidFill>
            <a:effectLst>
              <a:outerShdw blurRad="38100" dist="19050" dir="2700000" algn="tl" rotWithShape="0">
                <a:schemeClr val="dk1">
                  <a:alpha val="40000"/>
                </a:schemeClr>
              </a:outerShdw>
            </a:effectLst>
          </a:endParaRPr>
        </a:p>
      </dgm:t>
    </dgm:pt>
    <dgm:pt modelId="{16997BBD-051D-4348-A366-24FEC9DC74B2}" type="pres">
      <dgm:prSet presAssocID="{D8D814A3-2155-014C-8EFE-98A5511CBE65}" presName="linearFlow" presStyleCnt="0">
        <dgm:presLayoutVars>
          <dgm:dir/>
          <dgm:resizeHandles val="exact"/>
        </dgm:presLayoutVars>
      </dgm:prSet>
      <dgm:spPr/>
    </dgm:pt>
    <dgm:pt modelId="{2E3F8794-5D78-EA4D-845B-3177DDBD4B2D}" type="pres">
      <dgm:prSet presAssocID="{7B92CA2D-D437-6247-AE75-3C015580DC24}" presName="composite" presStyleCnt="0"/>
      <dgm:spPr/>
    </dgm:pt>
    <dgm:pt modelId="{A47FEBBB-0626-0847-AF8E-7BFAC33D3F64}" type="pres">
      <dgm:prSet presAssocID="{7B92CA2D-D437-6247-AE75-3C015580DC24}" presName="imgShp" presStyleLbl="fgImgPlace1" presStyleIdx="0" presStyleCnt="1" custScaleX="99130" custScaleY="99130"/>
      <dgm:spPr>
        <a:blipFill>
          <a:blip xmlns:r="http://schemas.openxmlformats.org/officeDocument/2006/relationships" r:embed="rId1">
            <a:biLevel thresh="25000"/>
            <a:extLst>
              <a:ext uri="{96DAC541-7B7A-43D3-8B79-37D633B846F1}">
                <asvg:svgBlip xmlns:asvg="http://schemas.microsoft.com/office/drawing/2016/SVG/main" r:embed="rId2"/>
              </a:ext>
            </a:extLst>
          </a:blip>
          <a:srcRect/>
          <a:stretch>
            <a:fillRect/>
          </a:stretch>
        </a:blipFill>
        <a:ln>
          <a:solidFill>
            <a:schemeClr val="accent4"/>
          </a:solidFill>
        </a:ln>
      </dgm:spPr>
      <dgm:extLst>
        <a:ext uri="{E40237B7-FDA0-4F09-8148-C483321AD2D9}">
          <dgm14:cNvPr xmlns:dgm14="http://schemas.microsoft.com/office/drawing/2010/diagram" id="0" name="" descr="Badge 1 with solid fill"/>
        </a:ext>
      </dgm:extLst>
    </dgm:pt>
    <dgm:pt modelId="{B2D8777F-10C1-AE4D-9041-5DD2D5B94AA8}" type="pres">
      <dgm:prSet presAssocID="{7B92CA2D-D437-6247-AE75-3C015580DC24}" presName="txShp" presStyleLbl="node1" presStyleIdx="0" presStyleCnt="1" custLinFactNeighborX="3695">
        <dgm:presLayoutVars>
          <dgm:bulletEnabled val="1"/>
        </dgm:presLayoutVars>
      </dgm:prSet>
      <dgm:spPr/>
    </dgm:pt>
  </dgm:ptLst>
  <dgm:cxnLst>
    <dgm:cxn modelId="{9EAD381E-9A22-D04B-A639-46CE3CED31F7}" type="presOf" srcId="{7B92CA2D-D437-6247-AE75-3C015580DC24}" destId="{B2D8777F-10C1-AE4D-9041-5DD2D5B94AA8}" srcOrd="0" destOrd="0" presId="urn:microsoft.com/office/officeart/2005/8/layout/vList3"/>
    <dgm:cxn modelId="{58C97740-66CA-804A-99BB-1B984DEEBA9E}" srcId="{D8D814A3-2155-014C-8EFE-98A5511CBE65}" destId="{7B92CA2D-D437-6247-AE75-3C015580DC24}" srcOrd="0" destOrd="0" parTransId="{0675E2D2-FFE4-2D43-8BED-78ACAE836DD1}" sibTransId="{BC44231E-15F3-C645-884D-0C3F166F7EEB}"/>
    <dgm:cxn modelId="{09C4CC7A-170D-0A40-AD64-AABA2A20DB64}" type="presOf" srcId="{D8D814A3-2155-014C-8EFE-98A5511CBE65}" destId="{16997BBD-051D-4348-A366-24FEC9DC74B2}" srcOrd="0" destOrd="0" presId="urn:microsoft.com/office/officeart/2005/8/layout/vList3"/>
    <dgm:cxn modelId="{5C48327F-5E71-9C4C-A788-9B63DD424040}" type="presParOf" srcId="{16997BBD-051D-4348-A366-24FEC9DC74B2}" destId="{2E3F8794-5D78-EA4D-845B-3177DDBD4B2D}" srcOrd="0" destOrd="0" presId="urn:microsoft.com/office/officeart/2005/8/layout/vList3"/>
    <dgm:cxn modelId="{71C9712A-B993-3B4F-B1E3-A349858FCE8C}" type="presParOf" srcId="{2E3F8794-5D78-EA4D-845B-3177DDBD4B2D}" destId="{A47FEBBB-0626-0847-AF8E-7BFAC33D3F64}" srcOrd="0" destOrd="0" presId="urn:microsoft.com/office/officeart/2005/8/layout/vList3"/>
    <dgm:cxn modelId="{3CFAC359-8110-884E-8337-877CC04D2F47}" type="presParOf" srcId="{2E3F8794-5D78-EA4D-845B-3177DDBD4B2D}" destId="{B2D8777F-10C1-AE4D-9041-5DD2D5B94AA8}" srcOrd="1" destOrd="0" presId="urn:microsoft.com/office/officeart/2005/8/layout/vList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966B9-30A2-144C-8CF8-688191F59A8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96BE295-6610-8D40-9FA2-96004255E938}">
      <dgm:prSet custT="1"/>
      <dgm:spPr>
        <a:solidFill>
          <a:srgbClr val="000000"/>
        </a:solidFill>
        <a:ln w="12700" cap="flat" cmpd="sng" algn="ctr">
          <a:solidFill>
            <a:srgbClr val="FEFFFF">
              <a:hueOff val="0"/>
              <a:satOff val="0"/>
              <a:lumOff val="0"/>
              <a:alphaOff val="0"/>
            </a:srgbClr>
          </a:solidFill>
          <a:prstDash val="solid"/>
          <a:miter lim="800000"/>
        </a:ln>
        <a:effectLst/>
      </dgm:spPr>
      <dgm:t>
        <a:bodyPr spcFirstLastPara="0" vert="horz" wrap="square" lIns="162706" tIns="76200" rIns="142240" bIns="76200" numCol="1" spcCol="1270" anchor="ctr" anchorCtr="0"/>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Electronic, Email, and Web Résumés</a:t>
          </a:r>
        </a:p>
      </dgm:t>
    </dgm:pt>
    <dgm:pt modelId="{6ACA8F6F-ABDA-804E-9306-0E80B295A987}" type="parTrans" cxnId="{DBA4AB23-F4E1-0746-B3C8-582BEDFE2691}">
      <dgm:prSet/>
      <dgm:spPr/>
      <dgm:t>
        <a:bodyPr/>
        <a:lstStyle/>
        <a:p>
          <a:endParaRPr lang="en-US"/>
        </a:p>
      </dgm:t>
    </dgm:pt>
    <dgm:pt modelId="{2911AEAA-5AB6-FA48-93BD-8005E3629F3B}" type="sibTrans" cxnId="{DBA4AB23-F4E1-0746-B3C8-582BEDFE2691}">
      <dgm:prSet/>
      <dgm:spPr/>
      <dgm:t>
        <a:bodyPr/>
        <a:lstStyle/>
        <a:p>
          <a:endParaRPr lang="en-US"/>
        </a:p>
      </dgm:t>
    </dgm:pt>
    <dgm:pt modelId="{374C8097-20CC-A347-B952-BC242BA73EA2}" type="pres">
      <dgm:prSet presAssocID="{3E2966B9-30A2-144C-8CF8-688191F59A8F}" presName="linearFlow" presStyleCnt="0">
        <dgm:presLayoutVars>
          <dgm:dir/>
          <dgm:resizeHandles val="exact"/>
        </dgm:presLayoutVars>
      </dgm:prSet>
      <dgm:spPr/>
    </dgm:pt>
    <dgm:pt modelId="{37A0C460-BD26-2A4C-8D77-51B539CBE67D}" type="pres">
      <dgm:prSet presAssocID="{296BE295-6610-8D40-9FA2-96004255E938}" presName="composite" presStyleCnt="0"/>
      <dgm:spPr/>
    </dgm:pt>
    <dgm:pt modelId="{7D3BE9C9-30B7-F240-BF92-3D3FADAA5A06}" type="pres">
      <dgm:prSet presAssocID="{296BE295-6610-8D40-9FA2-96004255E938}"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3 with solid fill"/>
        </a:ext>
      </dgm:extLst>
    </dgm:pt>
    <dgm:pt modelId="{C9203177-C714-0247-A739-422C9790D491}" type="pres">
      <dgm:prSet presAssocID="{296BE295-6610-8D40-9FA2-96004255E938}" presName="txShp" presStyleLbl="node1" presStyleIdx="0" presStyleCnt="1" custLinFactNeighborX="3060" custLinFactNeighborY="-49">
        <dgm:presLayoutVars>
          <dgm:bulletEnabled val="1"/>
        </dgm:presLayoutVars>
      </dgm:prSet>
      <dgm:spPr>
        <a:xfrm rot="10800000">
          <a:off x="1481491" y="0"/>
          <a:ext cx="4918049" cy="368971"/>
        </a:xfrm>
        <a:prstGeom prst="homePlate">
          <a:avLst/>
        </a:prstGeom>
      </dgm:spPr>
    </dgm:pt>
  </dgm:ptLst>
  <dgm:cxnLst>
    <dgm:cxn modelId="{DBA4AB23-F4E1-0746-B3C8-582BEDFE2691}" srcId="{3E2966B9-30A2-144C-8CF8-688191F59A8F}" destId="{296BE295-6610-8D40-9FA2-96004255E938}" srcOrd="0" destOrd="0" parTransId="{6ACA8F6F-ABDA-804E-9306-0E80B295A987}" sibTransId="{2911AEAA-5AB6-FA48-93BD-8005E3629F3B}"/>
    <dgm:cxn modelId="{A11EF573-77A2-2C4C-89A9-F23B629714E0}" type="presOf" srcId="{296BE295-6610-8D40-9FA2-96004255E938}" destId="{C9203177-C714-0247-A739-422C9790D491}" srcOrd="0" destOrd="0" presId="urn:microsoft.com/office/officeart/2005/8/layout/vList3"/>
    <dgm:cxn modelId="{0B9C70FE-98FC-9444-8039-065B4BB4149A}" type="presOf" srcId="{3E2966B9-30A2-144C-8CF8-688191F59A8F}" destId="{374C8097-20CC-A347-B952-BC242BA73EA2}" srcOrd="0" destOrd="0" presId="urn:microsoft.com/office/officeart/2005/8/layout/vList3"/>
    <dgm:cxn modelId="{22FA544B-DB64-264B-80B0-8798BB39CEEC}" type="presParOf" srcId="{374C8097-20CC-A347-B952-BC242BA73EA2}" destId="{37A0C460-BD26-2A4C-8D77-51B539CBE67D}" srcOrd="0" destOrd="0" presId="urn:microsoft.com/office/officeart/2005/8/layout/vList3"/>
    <dgm:cxn modelId="{4068C1F7-DDAF-194A-AAE1-60B04428FE9E}" type="presParOf" srcId="{37A0C460-BD26-2A4C-8D77-51B539CBE67D}" destId="{7D3BE9C9-30B7-F240-BF92-3D3FADAA5A06}" srcOrd="0" destOrd="0" presId="urn:microsoft.com/office/officeart/2005/8/layout/vList3"/>
    <dgm:cxn modelId="{8BF07732-1726-844F-805A-67A87448D6F5}" type="presParOf" srcId="{37A0C460-BD26-2A4C-8D77-51B539CBE67D}" destId="{C9203177-C714-0247-A739-422C9790D491}"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8A4389-8C2B-944B-99C5-731B9E12559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62E1544-F7A4-3D40-B06E-0ACAAA5B4C7B}">
      <dgm:prSet custT="1"/>
      <dgm:spPr>
        <a:solidFill>
          <a:srgbClr val="000000"/>
        </a:solidFill>
        <a:ln w="12700" cap="flat" cmpd="sng" algn="ctr">
          <a:solidFill>
            <a:srgbClr val="FEFFFF">
              <a:hueOff val="0"/>
              <a:satOff val="0"/>
              <a:lumOff val="0"/>
              <a:alphaOff val="0"/>
            </a:srgbClr>
          </a:solidFill>
          <a:prstDash val="solid"/>
          <a:miter lim="800000"/>
        </a:ln>
        <a:effectLst/>
      </dgm:spPr>
      <dgm:t>
        <a:bodyPr spcFirstLastPara="0" vert="horz" wrap="square" lIns="162706" tIns="76200" rIns="142240" bIns="76200" numCol="1" spcCol="1270" anchor="ctr" anchorCtr="0"/>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Lifecycle of the Scannable Résumé?</a:t>
          </a:r>
        </a:p>
      </dgm:t>
    </dgm:pt>
    <dgm:pt modelId="{B2593D40-B136-144E-A60B-44BB1FA06D55}" type="parTrans" cxnId="{8C7FCBC3-DFA0-D940-A7A4-3B7F55F31A91}">
      <dgm:prSet/>
      <dgm:spPr/>
      <dgm:t>
        <a:bodyPr/>
        <a:lstStyle/>
        <a:p>
          <a:endParaRPr lang="en-US"/>
        </a:p>
      </dgm:t>
    </dgm:pt>
    <dgm:pt modelId="{628EBF5F-59B9-7148-8E79-CA28C1F8BA72}" type="sibTrans" cxnId="{8C7FCBC3-DFA0-D940-A7A4-3B7F55F31A91}">
      <dgm:prSet/>
      <dgm:spPr/>
      <dgm:t>
        <a:bodyPr/>
        <a:lstStyle/>
        <a:p>
          <a:endParaRPr lang="en-US"/>
        </a:p>
      </dgm:t>
    </dgm:pt>
    <dgm:pt modelId="{6A091808-E568-724B-A39C-7D90AA127140}" type="pres">
      <dgm:prSet presAssocID="{138A4389-8C2B-944B-99C5-731B9E125597}" presName="linearFlow" presStyleCnt="0">
        <dgm:presLayoutVars>
          <dgm:dir/>
          <dgm:resizeHandles val="exact"/>
        </dgm:presLayoutVars>
      </dgm:prSet>
      <dgm:spPr/>
    </dgm:pt>
    <dgm:pt modelId="{312FB562-3DD5-3641-B409-0B7FF489A69D}" type="pres">
      <dgm:prSet presAssocID="{C62E1544-F7A4-3D40-B06E-0ACAAA5B4C7B}" presName="composite" presStyleCnt="0"/>
      <dgm:spPr/>
    </dgm:pt>
    <dgm:pt modelId="{D7D41918-F005-2249-8242-C3637C31C79E}" type="pres">
      <dgm:prSet presAssocID="{C62E1544-F7A4-3D40-B06E-0ACAAA5B4C7B}"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4 with solid fill"/>
        </a:ext>
      </dgm:extLst>
    </dgm:pt>
    <dgm:pt modelId="{834D6358-699A-2E44-8D56-CB279D6C08FD}" type="pres">
      <dgm:prSet presAssocID="{C62E1544-F7A4-3D40-B06E-0ACAAA5B4C7B}" presName="txShp" presStyleLbl="node1" presStyleIdx="0" presStyleCnt="1" custLinFactNeighborX="3295" custLinFactNeighborY="2682">
        <dgm:presLayoutVars>
          <dgm:bulletEnabled val="1"/>
        </dgm:presLayoutVars>
      </dgm:prSet>
      <dgm:spPr>
        <a:xfrm rot="10800000">
          <a:off x="1493049" y="360"/>
          <a:ext cx="4918048" cy="368971"/>
        </a:xfrm>
        <a:prstGeom prst="homePlate">
          <a:avLst/>
        </a:prstGeom>
      </dgm:spPr>
    </dgm:pt>
  </dgm:ptLst>
  <dgm:cxnLst>
    <dgm:cxn modelId="{574E7D28-E2E6-4145-A2F0-C87ABB904500}" type="presOf" srcId="{C62E1544-F7A4-3D40-B06E-0ACAAA5B4C7B}" destId="{834D6358-699A-2E44-8D56-CB279D6C08FD}" srcOrd="0" destOrd="0" presId="urn:microsoft.com/office/officeart/2005/8/layout/vList3"/>
    <dgm:cxn modelId="{1741F72E-B551-A34B-B582-B47BEE521AEC}" type="presOf" srcId="{138A4389-8C2B-944B-99C5-731B9E125597}" destId="{6A091808-E568-724B-A39C-7D90AA127140}" srcOrd="0" destOrd="0" presId="urn:microsoft.com/office/officeart/2005/8/layout/vList3"/>
    <dgm:cxn modelId="{8C7FCBC3-DFA0-D940-A7A4-3B7F55F31A91}" srcId="{138A4389-8C2B-944B-99C5-731B9E125597}" destId="{C62E1544-F7A4-3D40-B06E-0ACAAA5B4C7B}" srcOrd="0" destOrd="0" parTransId="{B2593D40-B136-144E-A60B-44BB1FA06D55}" sibTransId="{628EBF5F-59B9-7148-8E79-CA28C1F8BA72}"/>
    <dgm:cxn modelId="{8CFD1551-7957-864F-BBEE-4452A8867E24}" type="presParOf" srcId="{6A091808-E568-724B-A39C-7D90AA127140}" destId="{312FB562-3DD5-3641-B409-0B7FF489A69D}" srcOrd="0" destOrd="0" presId="urn:microsoft.com/office/officeart/2005/8/layout/vList3"/>
    <dgm:cxn modelId="{AE29589D-A961-0542-8AC4-BB68D16444E8}" type="presParOf" srcId="{312FB562-3DD5-3641-B409-0B7FF489A69D}" destId="{D7D41918-F005-2249-8242-C3637C31C79E}" srcOrd="0" destOrd="0" presId="urn:microsoft.com/office/officeart/2005/8/layout/vList3"/>
    <dgm:cxn modelId="{B179BA50-F350-FE45-B3E0-5C355D9DCD9F}" type="presParOf" srcId="{312FB562-3DD5-3641-B409-0B7FF489A69D}" destId="{834D6358-699A-2E44-8D56-CB279D6C08FD}"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9BB722-E9E3-E240-85D0-45205CD1371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F166475-79D6-B643-8C8B-7F8F9991EAFC}">
      <dgm:prSet custT="1"/>
      <dgm:spPr>
        <a:solidFill>
          <a:srgbClr val="000000"/>
        </a:solidFill>
        <a:ln w="12700" cap="flat" cmpd="sng" algn="ctr">
          <a:solidFill>
            <a:srgbClr val="FEFFFF">
              <a:hueOff val="0"/>
              <a:satOff val="0"/>
              <a:lumOff val="0"/>
              <a:alphaOff val="0"/>
            </a:srgbClr>
          </a:solidFill>
          <a:prstDash val="solid"/>
          <a:miter lim="800000"/>
        </a:ln>
        <a:effectLst/>
      </dgm:spPr>
      <dgm:t>
        <a:bodyPr/>
        <a:lstStyle/>
        <a:p>
          <a:pPr marL="0" lvl="0" indent="0" algn="ctr" defTabSz="889000">
            <a:lnSpc>
              <a:spcPct val="90000"/>
            </a:lnSpc>
            <a:spcBef>
              <a:spcPct val="0"/>
            </a:spcBef>
            <a:spcAft>
              <a:spcPct val="35000"/>
            </a:spcAft>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General Format</a:t>
          </a:r>
        </a:p>
      </dgm:t>
    </dgm:pt>
    <dgm:pt modelId="{16A39418-6193-1344-9639-592F08207970}" type="parTrans" cxnId="{6277A9E9-035A-3D4C-8147-6585BB81EE49}">
      <dgm:prSet/>
      <dgm:spPr/>
      <dgm:t>
        <a:bodyPr/>
        <a:lstStyle/>
        <a:p>
          <a:endParaRPr lang="en-US"/>
        </a:p>
      </dgm:t>
    </dgm:pt>
    <dgm:pt modelId="{7C584F53-43B7-A349-BBC9-126DDCAB2FAC}" type="sibTrans" cxnId="{6277A9E9-035A-3D4C-8147-6585BB81EE49}">
      <dgm:prSet/>
      <dgm:spPr/>
      <dgm:t>
        <a:bodyPr/>
        <a:lstStyle/>
        <a:p>
          <a:endParaRPr lang="en-US"/>
        </a:p>
      </dgm:t>
    </dgm:pt>
    <dgm:pt modelId="{484470E9-4837-A14A-B70B-B65B99C201E7}" type="pres">
      <dgm:prSet presAssocID="{129BB722-E9E3-E240-85D0-45205CD13715}" presName="linearFlow" presStyleCnt="0">
        <dgm:presLayoutVars>
          <dgm:dir/>
          <dgm:resizeHandles val="exact"/>
        </dgm:presLayoutVars>
      </dgm:prSet>
      <dgm:spPr/>
    </dgm:pt>
    <dgm:pt modelId="{79FC3C14-B15F-3444-AFC7-20CD62749978}" type="pres">
      <dgm:prSet presAssocID="{3F166475-79D6-B643-8C8B-7F8F9991EAFC}" presName="composite" presStyleCnt="0"/>
      <dgm:spPr/>
    </dgm:pt>
    <dgm:pt modelId="{FAB565B1-A2CB-E94B-B176-91B2428F9FC3}" type="pres">
      <dgm:prSet presAssocID="{3F166475-79D6-B643-8C8B-7F8F9991EAFC}"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5 with solid fill"/>
        </a:ext>
      </dgm:extLst>
    </dgm:pt>
    <dgm:pt modelId="{02754671-DDF6-D240-89AB-51066B44673A}" type="pres">
      <dgm:prSet presAssocID="{3F166475-79D6-B643-8C8B-7F8F9991EAFC}" presName="txShp" presStyleLbl="node1" presStyleIdx="0" presStyleCnt="1" custLinFactNeighborX="3367" custLinFactNeighborY="-5956">
        <dgm:presLayoutVars>
          <dgm:bulletEnabled val="1"/>
        </dgm:presLayoutVars>
      </dgm:prSet>
      <dgm:spPr>
        <a:xfrm rot="10800000">
          <a:off x="1453704" y="0"/>
          <a:ext cx="4918048" cy="368971"/>
        </a:xfrm>
        <a:prstGeom prst="homePlate">
          <a:avLst/>
        </a:prstGeom>
      </dgm:spPr>
    </dgm:pt>
  </dgm:ptLst>
  <dgm:cxnLst>
    <dgm:cxn modelId="{70557304-E8E9-CC42-B758-A4A720404D15}" type="presOf" srcId="{129BB722-E9E3-E240-85D0-45205CD13715}" destId="{484470E9-4837-A14A-B70B-B65B99C201E7}" srcOrd="0" destOrd="0" presId="urn:microsoft.com/office/officeart/2005/8/layout/vList3"/>
    <dgm:cxn modelId="{6CE703B2-AC53-1A43-9869-0CBCEED53F4D}" type="presOf" srcId="{3F166475-79D6-B643-8C8B-7F8F9991EAFC}" destId="{02754671-DDF6-D240-89AB-51066B44673A}" srcOrd="0" destOrd="0" presId="urn:microsoft.com/office/officeart/2005/8/layout/vList3"/>
    <dgm:cxn modelId="{6277A9E9-035A-3D4C-8147-6585BB81EE49}" srcId="{129BB722-E9E3-E240-85D0-45205CD13715}" destId="{3F166475-79D6-B643-8C8B-7F8F9991EAFC}" srcOrd="0" destOrd="0" parTransId="{16A39418-6193-1344-9639-592F08207970}" sibTransId="{7C584F53-43B7-A349-BBC9-126DDCAB2FAC}"/>
    <dgm:cxn modelId="{A148FC92-C492-6749-9308-D88F8CF89584}" type="presParOf" srcId="{484470E9-4837-A14A-B70B-B65B99C201E7}" destId="{79FC3C14-B15F-3444-AFC7-20CD62749978}" srcOrd="0" destOrd="0" presId="urn:microsoft.com/office/officeart/2005/8/layout/vList3"/>
    <dgm:cxn modelId="{6A1AE9A1-C9EC-9441-8FA8-07C48571F053}" type="presParOf" srcId="{79FC3C14-B15F-3444-AFC7-20CD62749978}" destId="{FAB565B1-A2CB-E94B-B176-91B2428F9FC3}" srcOrd="0" destOrd="0" presId="urn:microsoft.com/office/officeart/2005/8/layout/vList3"/>
    <dgm:cxn modelId="{F7C909DD-0079-9647-B35D-FB3997E2C2A0}" type="presParOf" srcId="{79FC3C14-B15F-3444-AFC7-20CD62749978}" destId="{02754671-DDF6-D240-89AB-51066B44673A}" srcOrd="1" destOrd="0" presId="urn:microsoft.com/office/officeart/2005/8/layout/vList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E79A6F-A5CA-DB41-9B73-1EFE59C95C9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6C7AC84-6984-D248-854C-A3C4EB039EB3}">
      <dgm:prSet custT="1"/>
      <dgm:spPr>
        <a:solidFill>
          <a:srgbClr val="000000"/>
        </a:solidFill>
        <a:ln w="12700" cap="flat" cmpd="sng" algn="ctr">
          <a:solidFill>
            <a:srgbClr val="FEFFFF">
              <a:hueOff val="0"/>
              <a:satOff val="0"/>
              <a:lumOff val="0"/>
              <a:alphaOff val="0"/>
            </a:srgbClr>
          </a:solidFill>
          <a:prstDash val="solid"/>
          <a:miter lim="800000"/>
        </a:ln>
        <a:effectLst/>
      </dgm:spPr>
      <dgm:t>
        <a:bodyPr/>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Dos and Don’ts</a:t>
          </a:r>
        </a:p>
      </dgm:t>
    </dgm:pt>
    <dgm:pt modelId="{7869C287-6B36-EB40-B363-E51BF6F248DE}" type="parTrans" cxnId="{4199049D-3F8F-714A-B639-8F0AD6671E0A}">
      <dgm:prSet/>
      <dgm:spPr/>
      <dgm:t>
        <a:bodyPr/>
        <a:lstStyle/>
        <a:p>
          <a:endParaRPr lang="en-US"/>
        </a:p>
      </dgm:t>
    </dgm:pt>
    <dgm:pt modelId="{FC6F460C-0C16-0345-B52D-23591DC42EEF}" type="sibTrans" cxnId="{4199049D-3F8F-714A-B639-8F0AD6671E0A}">
      <dgm:prSet/>
      <dgm:spPr/>
      <dgm:t>
        <a:bodyPr/>
        <a:lstStyle/>
        <a:p>
          <a:endParaRPr lang="en-US"/>
        </a:p>
      </dgm:t>
    </dgm:pt>
    <dgm:pt modelId="{9FDBB96B-9CBC-ED4F-B0C5-ABE0190B2272}" type="pres">
      <dgm:prSet presAssocID="{30E79A6F-A5CA-DB41-9B73-1EFE59C95C99}" presName="linearFlow" presStyleCnt="0">
        <dgm:presLayoutVars>
          <dgm:dir/>
          <dgm:resizeHandles val="exact"/>
        </dgm:presLayoutVars>
      </dgm:prSet>
      <dgm:spPr/>
    </dgm:pt>
    <dgm:pt modelId="{E15451D8-F5D2-8743-B37B-AFB296249E5C}" type="pres">
      <dgm:prSet presAssocID="{A6C7AC84-6984-D248-854C-A3C4EB039EB3}" presName="composite" presStyleCnt="0"/>
      <dgm:spPr/>
    </dgm:pt>
    <dgm:pt modelId="{0E859853-5A3D-A74E-BC82-51D88A100890}" type="pres">
      <dgm:prSet presAssocID="{A6C7AC84-6984-D248-854C-A3C4EB039EB3}" presName="imgShp" presStyleLbl="fgImgPlac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6 with solid fill"/>
        </a:ext>
      </dgm:extLst>
    </dgm:pt>
    <dgm:pt modelId="{28F4D4FA-4A94-E344-AD47-38713FD80982}" type="pres">
      <dgm:prSet presAssocID="{A6C7AC84-6984-D248-854C-A3C4EB039EB3}" presName="txShp" presStyleLbl="node1" presStyleIdx="0" presStyleCnt="1" custLinFactNeighborX="3477">
        <dgm:presLayoutVars>
          <dgm:bulletEnabled val="1"/>
        </dgm:presLayoutVars>
      </dgm:prSet>
      <dgm:spPr>
        <a:xfrm rot="10800000">
          <a:off x="1430540" y="360"/>
          <a:ext cx="4918048" cy="368971"/>
        </a:xfrm>
        <a:prstGeom prst="homePlate">
          <a:avLst/>
        </a:prstGeom>
      </dgm:spPr>
    </dgm:pt>
  </dgm:ptLst>
  <dgm:cxnLst>
    <dgm:cxn modelId="{2A92CC90-E211-3540-8449-E7F4FEE293F6}" type="presOf" srcId="{30E79A6F-A5CA-DB41-9B73-1EFE59C95C99}" destId="{9FDBB96B-9CBC-ED4F-B0C5-ABE0190B2272}" srcOrd="0" destOrd="0" presId="urn:microsoft.com/office/officeart/2005/8/layout/vList3"/>
    <dgm:cxn modelId="{4199049D-3F8F-714A-B639-8F0AD6671E0A}" srcId="{30E79A6F-A5CA-DB41-9B73-1EFE59C95C99}" destId="{A6C7AC84-6984-D248-854C-A3C4EB039EB3}" srcOrd="0" destOrd="0" parTransId="{7869C287-6B36-EB40-B363-E51BF6F248DE}" sibTransId="{FC6F460C-0C16-0345-B52D-23591DC42EEF}"/>
    <dgm:cxn modelId="{DAEB1DDE-392D-604D-BAA8-1B2AC2CFBA04}" type="presOf" srcId="{A6C7AC84-6984-D248-854C-A3C4EB039EB3}" destId="{28F4D4FA-4A94-E344-AD47-38713FD80982}" srcOrd="0" destOrd="0" presId="urn:microsoft.com/office/officeart/2005/8/layout/vList3"/>
    <dgm:cxn modelId="{C53FD61B-57A7-C144-A1EE-1C5684BEFF32}" type="presParOf" srcId="{9FDBB96B-9CBC-ED4F-B0C5-ABE0190B2272}" destId="{E15451D8-F5D2-8743-B37B-AFB296249E5C}" srcOrd="0" destOrd="0" presId="urn:microsoft.com/office/officeart/2005/8/layout/vList3"/>
    <dgm:cxn modelId="{DDBFF9C7-BE45-6F49-8B8D-E3FF99C35D71}" type="presParOf" srcId="{E15451D8-F5D2-8743-B37B-AFB296249E5C}" destId="{0E859853-5A3D-A74E-BC82-51D88A100890}" srcOrd="0" destOrd="0" presId="urn:microsoft.com/office/officeart/2005/8/layout/vList3"/>
    <dgm:cxn modelId="{19AF2728-3E46-E94E-832E-9F341DBF63F4}" type="presParOf" srcId="{E15451D8-F5D2-8743-B37B-AFB296249E5C}" destId="{28F4D4FA-4A94-E344-AD47-38713FD80982}" srcOrd="1" destOrd="0" presId="urn:microsoft.com/office/officeart/2005/8/layout/vList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9FA5FE-8733-4151-A43E-DA7711897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B158263-9BF5-404F-B04F-63EF7D110661}">
      <dgm:prSet custT="1"/>
      <dgm:spPr/>
      <dgm:t>
        <a:bodyPr/>
        <a:lstStyle/>
        <a:p>
          <a:r>
            <a:rPr lang="en-US" sz="1800" b="0" i="0" baseline="0" dirty="0">
              <a:solidFill>
                <a:schemeClr val="bg1"/>
              </a:solidFill>
            </a:rPr>
            <a:t>Scannable résumé databases allow companies to search through a larger number of applicants.</a:t>
          </a:r>
          <a:endParaRPr lang="en-US" sz="1800" dirty="0">
            <a:solidFill>
              <a:schemeClr val="bg1"/>
            </a:solidFill>
          </a:endParaRPr>
        </a:p>
      </dgm:t>
    </dgm:pt>
    <dgm:pt modelId="{2F5DC6A0-C150-4AEB-AB31-4F04C74B5A6A}" type="parTrans" cxnId="{9E58B3A0-66A7-492D-8068-275F420DAF33}">
      <dgm:prSet/>
      <dgm:spPr/>
      <dgm:t>
        <a:bodyPr/>
        <a:lstStyle/>
        <a:p>
          <a:endParaRPr lang="en-US" sz="1800"/>
        </a:p>
      </dgm:t>
    </dgm:pt>
    <dgm:pt modelId="{0A381981-F9AA-4B11-839F-619E5C1E9BAC}" type="sibTrans" cxnId="{9E58B3A0-66A7-492D-8068-275F420DAF33}">
      <dgm:prSet/>
      <dgm:spPr/>
      <dgm:t>
        <a:bodyPr/>
        <a:lstStyle/>
        <a:p>
          <a:endParaRPr lang="en-US" sz="1800"/>
        </a:p>
      </dgm:t>
    </dgm:pt>
    <dgm:pt modelId="{3A833AA3-F6EB-4109-A394-18A5B652193F}">
      <dgm:prSet custT="1"/>
      <dgm:spPr/>
      <dgm:t>
        <a:bodyPr/>
        <a:lstStyle/>
        <a:p>
          <a:r>
            <a:rPr lang="en-US" sz="1800" b="0" i="0" baseline="0" dirty="0">
              <a:solidFill>
                <a:schemeClr val="bg1"/>
              </a:solidFill>
            </a:rPr>
            <a:t>Internet technology is more cost effective for employers; they do not need to spend as much time looking at résumés.</a:t>
          </a:r>
          <a:endParaRPr lang="en-US" sz="1800" dirty="0">
            <a:solidFill>
              <a:schemeClr val="bg1"/>
            </a:solidFill>
          </a:endParaRPr>
        </a:p>
      </dgm:t>
    </dgm:pt>
    <dgm:pt modelId="{FB58521E-4563-4BD4-9727-CEBC9DEFF1B1}" type="parTrans" cxnId="{59E50337-C233-4E79-B3F6-0979928407B0}">
      <dgm:prSet/>
      <dgm:spPr/>
      <dgm:t>
        <a:bodyPr/>
        <a:lstStyle/>
        <a:p>
          <a:endParaRPr lang="en-US" sz="1800"/>
        </a:p>
      </dgm:t>
    </dgm:pt>
    <dgm:pt modelId="{FE04CA77-9871-417A-8CE3-31EDAB108759}" type="sibTrans" cxnId="{59E50337-C233-4E79-B3F6-0979928407B0}">
      <dgm:prSet/>
      <dgm:spPr/>
      <dgm:t>
        <a:bodyPr/>
        <a:lstStyle/>
        <a:p>
          <a:endParaRPr lang="en-US" sz="1800"/>
        </a:p>
      </dgm:t>
    </dgm:pt>
    <dgm:pt modelId="{664FADF3-42D3-4875-AE38-AE566037FC96}">
      <dgm:prSet custT="1"/>
      <dgm:spPr/>
      <dgm:t>
        <a:bodyPr/>
        <a:lstStyle/>
        <a:p>
          <a:r>
            <a:rPr lang="en-US" sz="1800" b="0" i="0" baseline="0" dirty="0">
              <a:solidFill>
                <a:schemeClr val="bg1"/>
              </a:solidFill>
            </a:rPr>
            <a:t>More and more companies are requiring applicants to forward a scannable résumé.</a:t>
          </a:r>
          <a:endParaRPr lang="en-US" sz="1800" dirty="0">
            <a:solidFill>
              <a:schemeClr val="bg1"/>
            </a:solidFill>
          </a:endParaRPr>
        </a:p>
      </dgm:t>
    </dgm:pt>
    <dgm:pt modelId="{1D4CD93E-4CC0-4147-82CC-EE4A12F1EE59}" type="parTrans" cxnId="{AC29AD28-7D3F-4735-8CC9-C9BB7F3F3859}">
      <dgm:prSet/>
      <dgm:spPr/>
      <dgm:t>
        <a:bodyPr/>
        <a:lstStyle/>
        <a:p>
          <a:endParaRPr lang="en-US" sz="1800"/>
        </a:p>
      </dgm:t>
    </dgm:pt>
    <dgm:pt modelId="{C2F6C4FD-1DB7-476F-835E-0CF0CF341D27}" type="sibTrans" cxnId="{AC29AD28-7D3F-4735-8CC9-C9BB7F3F3859}">
      <dgm:prSet/>
      <dgm:spPr/>
      <dgm:t>
        <a:bodyPr/>
        <a:lstStyle/>
        <a:p>
          <a:endParaRPr lang="en-US" sz="1800"/>
        </a:p>
      </dgm:t>
    </dgm:pt>
    <dgm:pt modelId="{6D4F5428-D384-483A-BA6C-32805E7915F4}" type="pres">
      <dgm:prSet presAssocID="{C39FA5FE-8733-4151-A43E-DA7711897763}" presName="root" presStyleCnt="0">
        <dgm:presLayoutVars>
          <dgm:dir/>
          <dgm:resizeHandles val="exact"/>
        </dgm:presLayoutVars>
      </dgm:prSet>
      <dgm:spPr/>
    </dgm:pt>
    <dgm:pt modelId="{D2615DC3-A236-4148-93B7-3FB49CB349A6}" type="pres">
      <dgm:prSet presAssocID="{DB158263-9BF5-404F-B04F-63EF7D110661}" presName="compNode" presStyleCnt="0"/>
      <dgm:spPr/>
    </dgm:pt>
    <dgm:pt modelId="{C77EDA68-D4C8-4617-9B94-6AAA9BDA806A}" type="pres">
      <dgm:prSet presAssocID="{DB158263-9BF5-404F-B04F-63EF7D110661}" presName="bgRect" presStyleLbl="bgShp" presStyleIdx="0" presStyleCnt="3"/>
      <dgm:spPr>
        <a:solidFill>
          <a:schemeClr val="tx1"/>
        </a:solidFill>
      </dgm:spPr>
    </dgm:pt>
    <dgm:pt modelId="{34427E08-CB27-40F0-BA50-34FDC9D5ADD7}" type="pres">
      <dgm:prSet presAssocID="{DB158263-9BF5-404F-B04F-63EF7D1106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764F11F0-A7EE-48E6-9821-3DF17B21E008}" type="pres">
      <dgm:prSet presAssocID="{DB158263-9BF5-404F-B04F-63EF7D110661}" presName="spaceRect" presStyleCnt="0"/>
      <dgm:spPr/>
    </dgm:pt>
    <dgm:pt modelId="{F196887B-CA2C-4C98-8E40-7464384CC386}" type="pres">
      <dgm:prSet presAssocID="{DB158263-9BF5-404F-B04F-63EF7D110661}" presName="parTx" presStyleLbl="revTx" presStyleIdx="0" presStyleCnt="3">
        <dgm:presLayoutVars>
          <dgm:chMax val="0"/>
          <dgm:chPref val="0"/>
        </dgm:presLayoutVars>
      </dgm:prSet>
      <dgm:spPr/>
    </dgm:pt>
    <dgm:pt modelId="{621DDA58-A80F-48E2-909C-97E74B11CCCC}" type="pres">
      <dgm:prSet presAssocID="{0A381981-F9AA-4B11-839F-619E5C1E9BAC}" presName="sibTrans" presStyleCnt="0"/>
      <dgm:spPr/>
    </dgm:pt>
    <dgm:pt modelId="{E7A5774F-5166-4026-8BC6-FDACF997E168}" type="pres">
      <dgm:prSet presAssocID="{3A833AA3-F6EB-4109-A394-18A5B652193F}" presName="compNode" presStyleCnt="0"/>
      <dgm:spPr/>
    </dgm:pt>
    <dgm:pt modelId="{8644D657-2520-47D8-B1CD-42A941561082}" type="pres">
      <dgm:prSet presAssocID="{3A833AA3-F6EB-4109-A394-18A5B652193F}" presName="bgRect" presStyleLbl="bgShp" presStyleIdx="1" presStyleCnt="3"/>
      <dgm:spPr>
        <a:solidFill>
          <a:schemeClr val="tx1"/>
        </a:solidFill>
      </dgm:spPr>
    </dgm:pt>
    <dgm:pt modelId="{C4788605-C991-4039-A652-88497FD28940}" type="pres">
      <dgm:prSet presAssocID="{3A833AA3-F6EB-4109-A394-18A5B65219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DDCDC5D8-0C5C-433A-B455-C93748FEE136}" type="pres">
      <dgm:prSet presAssocID="{3A833AA3-F6EB-4109-A394-18A5B652193F}" presName="spaceRect" presStyleCnt="0"/>
      <dgm:spPr/>
    </dgm:pt>
    <dgm:pt modelId="{7E3922A4-400B-4C2C-B6CD-99AF8EF9F3AC}" type="pres">
      <dgm:prSet presAssocID="{3A833AA3-F6EB-4109-A394-18A5B652193F}" presName="parTx" presStyleLbl="revTx" presStyleIdx="1" presStyleCnt="3">
        <dgm:presLayoutVars>
          <dgm:chMax val="0"/>
          <dgm:chPref val="0"/>
        </dgm:presLayoutVars>
      </dgm:prSet>
      <dgm:spPr/>
    </dgm:pt>
    <dgm:pt modelId="{D70983FD-4996-42F9-AB4A-5830409941C9}" type="pres">
      <dgm:prSet presAssocID="{FE04CA77-9871-417A-8CE3-31EDAB108759}" presName="sibTrans" presStyleCnt="0"/>
      <dgm:spPr/>
    </dgm:pt>
    <dgm:pt modelId="{95BED8C3-0CF5-44D9-9F25-8D947F64310B}" type="pres">
      <dgm:prSet presAssocID="{664FADF3-42D3-4875-AE38-AE566037FC96}" presName="compNode" presStyleCnt="0"/>
      <dgm:spPr/>
    </dgm:pt>
    <dgm:pt modelId="{D374A52B-E256-44F4-906B-094700FF83AF}" type="pres">
      <dgm:prSet presAssocID="{664FADF3-42D3-4875-AE38-AE566037FC96}" presName="bgRect" presStyleLbl="bgShp" presStyleIdx="2" presStyleCnt="3"/>
      <dgm:spPr>
        <a:solidFill>
          <a:schemeClr val="tx1"/>
        </a:solidFill>
      </dgm:spPr>
    </dgm:pt>
    <dgm:pt modelId="{E8080551-DCD8-4073-B82A-0D44AE654001}" type="pres">
      <dgm:prSet presAssocID="{664FADF3-42D3-4875-AE38-AE566037FC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4FE87221-8CA7-4727-9D6D-8A37524B6A99}" type="pres">
      <dgm:prSet presAssocID="{664FADF3-42D3-4875-AE38-AE566037FC96}" presName="spaceRect" presStyleCnt="0"/>
      <dgm:spPr/>
    </dgm:pt>
    <dgm:pt modelId="{3FB04A7B-A65F-4ABB-ACA5-C26282954B07}" type="pres">
      <dgm:prSet presAssocID="{664FADF3-42D3-4875-AE38-AE566037FC96}" presName="parTx" presStyleLbl="revTx" presStyleIdx="2" presStyleCnt="3">
        <dgm:presLayoutVars>
          <dgm:chMax val="0"/>
          <dgm:chPref val="0"/>
        </dgm:presLayoutVars>
      </dgm:prSet>
      <dgm:spPr/>
    </dgm:pt>
  </dgm:ptLst>
  <dgm:cxnLst>
    <dgm:cxn modelId="{0D2E1923-2D2A-4495-ABF4-27FE201FE158}" type="presOf" srcId="{664FADF3-42D3-4875-AE38-AE566037FC96}" destId="{3FB04A7B-A65F-4ABB-ACA5-C26282954B07}" srcOrd="0" destOrd="0" presId="urn:microsoft.com/office/officeart/2018/2/layout/IconVerticalSolidList"/>
    <dgm:cxn modelId="{AC29AD28-7D3F-4735-8CC9-C9BB7F3F3859}" srcId="{C39FA5FE-8733-4151-A43E-DA7711897763}" destId="{664FADF3-42D3-4875-AE38-AE566037FC96}" srcOrd="2" destOrd="0" parTransId="{1D4CD93E-4CC0-4147-82CC-EE4A12F1EE59}" sibTransId="{C2F6C4FD-1DB7-476F-835E-0CF0CF341D27}"/>
    <dgm:cxn modelId="{59E50337-C233-4E79-B3F6-0979928407B0}" srcId="{C39FA5FE-8733-4151-A43E-DA7711897763}" destId="{3A833AA3-F6EB-4109-A394-18A5B652193F}" srcOrd="1" destOrd="0" parTransId="{FB58521E-4563-4BD4-9727-CEBC9DEFF1B1}" sibTransId="{FE04CA77-9871-417A-8CE3-31EDAB108759}"/>
    <dgm:cxn modelId="{0A5AFC73-AF3D-4AB9-BBBD-505007C4A862}" type="presOf" srcId="{3A833AA3-F6EB-4109-A394-18A5B652193F}" destId="{7E3922A4-400B-4C2C-B6CD-99AF8EF9F3AC}" srcOrd="0" destOrd="0" presId="urn:microsoft.com/office/officeart/2018/2/layout/IconVerticalSolidList"/>
    <dgm:cxn modelId="{FA13457E-4AB7-41A3-9754-10DD178102DA}" type="presOf" srcId="{DB158263-9BF5-404F-B04F-63EF7D110661}" destId="{F196887B-CA2C-4C98-8E40-7464384CC386}" srcOrd="0" destOrd="0" presId="urn:microsoft.com/office/officeart/2018/2/layout/IconVerticalSolidList"/>
    <dgm:cxn modelId="{9E58B3A0-66A7-492D-8068-275F420DAF33}" srcId="{C39FA5FE-8733-4151-A43E-DA7711897763}" destId="{DB158263-9BF5-404F-B04F-63EF7D110661}" srcOrd="0" destOrd="0" parTransId="{2F5DC6A0-C150-4AEB-AB31-4F04C74B5A6A}" sibTransId="{0A381981-F9AA-4B11-839F-619E5C1E9BAC}"/>
    <dgm:cxn modelId="{FA5D58DB-A7EE-41F1-B3DD-E27DA375AFBA}" type="presOf" srcId="{C39FA5FE-8733-4151-A43E-DA7711897763}" destId="{6D4F5428-D384-483A-BA6C-32805E7915F4}" srcOrd="0" destOrd="0" presId="urn:microsoft.com/office/officeart/2018/2/layout/IconVerticalSolidList"/>
    <dgm:cxn modelId="{E0FDFF83-1BD5-4F30-9B7E-F86F718DCC97}" type="presParOf" srcId="{6D4F5428-D384-483A-BA6C-32805E7915F4}" destId="{D2615DC3-A236-4148-93B7-3FB49CB349A6}" srcOrd="0" destOrd="0" presId="urn:microsoft.com/office/officeart/2018/2/layout/IconVerticalSolidList"/>
    <dgm:cxn modelId="{DC441186-4A59-437A-A984-3B9BB1FC6B46}" type="presParOf" srcId="{D2615DC3-A236-4148-93B7-3FB49CB349A6}" destId="{C77EDA68-D4C8-4617-9B94-6AAA9BDA806A}" srcOrd="0" destOrd="0" presId="urn:microsoft.com/office/officeart/2018/2/layout/IconVerticalSolidList"/>
    <dgm:cxn modelId="{52B3DEB6-FA89-4AA7-BAB5-F84775EDB404}" type="presParOf" srcId="{D2615DC3-A236-4148-93B7-3FB49CB349A6}" destId="{34427E08-CB27-40F0-BA50-34FDC9D5ADD7}" srcOrd="1" destOrd="0" presId="urn:microsoft.com/office/officeart/2018/2/layout/IconVerticalSolidList"/>
    <dgm:cxn modelId="{5D825095-1389-440D-927B-255051DA10C6}" type="presParOf" srcId="{D2615DC3-A236-4148-93B7-3FB49CB349A6}" destId="{764F11F0-A7EE-48E6-9821-3DF17B21E008}" srcOrd="2" destOrd="0" presId="urn:microsoft.com/office/officeart/2018/2/layout/IconVerticalSolidList"/>
    <dgm:cxn modelId="{66E9B6EB-D655-402F-9A21-C38E1B7277F0}" type="presParOf" srcId="{D2615DC3-A236-4148-93B7-3FB49CB349A6}" destId="{F196887B-CA2C-4C98-8E40-7464384CC386}" srcOrd="3" destOrd="0" presId="urn:microsoft.com/office/officeart/2018/2/layout/IconVerticalSolidList"/>
    <dgm:cxn modelId="{0C0B6F1F-A268-40B9-8626-BDF6B8B77120}" type="presParOf" srcId="{6D4F5428-D384-483A-BA6C-32805E7915F4}" destId="{621DDA58-A80F-48E2-909C-97E74B11CCCC}" srcOrd="1" destOrd="0" presId="urn:microsoft.com/office/officeart/2018/2/layout/IconVerticalSolidList"/>
    <dgm:cxn modelId="{71065DCF-4FAA-408C-A4A8-3911E9AF6084}" type="presParOf" srcId="{6D4F5428-D384-483A-BA6C-32805E7915F4}" destId="{E7A5774F-5166-4026-8BC6-FDACF997E168}" srcOrd="2" destOrd="0" presId="urn:microsoft.com/office/officeart/2018/2/layout/IconVerticalSolidList"/>
    <dgm:cxn modelId="{FF762FEC-8CCB-48B0-9F7B-26F3140EC16D}" type="presParOf" srcId="{E7A5774F-5166-4026-8BC6-FDACF997E168}" destId="{8644D657-2520-47D8-B1CD-42A941561082}" srcOrd="0" destOrd="0" presId="urn:microsoft.com/office/officeart/2018/2/layout/IconVerticalSolidList"/>
    <dgm:cxn modelId="{29291D6C-6C6A-4518-A1E3-DBD8B12A44CD}" type="presParOf" srcId="{E7A5774F-5166-4026-8BC6-FDACF997E168}" destId="{C4788605-C991-4039-A652-88497FD28940}" srcOrd="1" destOrd="0" presId="urn:microsoft.com/office/officeart/2018/2/layout/IconVerticalSolidList"/>
    <dgm:cxn modelId="{1C1931EE-E747-41E0-BADD-E158A53650FE}" type="presParOf" srcId="{E7A5774F-5166-4026-8BC6-FDACF997E168}" destId="{DDCDC5D8-0C5C-433A-B455-C93748FEE136}" srcOrd="2" destOrd="0" presId="urn:microsoft.com/office/officeart/2018/2/layout/IconVerticalSolidList"/>
    <dgm:cxn modelId="{6EE966A2-D2AA-445C-BB25-CD3ECE30EFAE}" type="presParOf" srcId="{E7A5774F-5166-4026-8BC6-FDACF997E168}" destId="{7E3922A4-400B-4C2C-B6CD-99AF8EF9F3AC}" srcOrd="3" destOrd="0" presId="urn:microsoft.com/office/officeart/2018/2/layout/IconVerticalSolidList"/>
    <dgm:cxn modelId="{7205C81C-EBB3-4758-87BF-0233A981B741}" type="presParOf" srcId="{6D4F5428-D384-483A-BA6C-32805E7915F4}" destId="{D70983FD-4996-42F9-AB4A-5830409941C9}" srcOrd="3" destOrd="0" presId="urn:microsoft.com/office/officeart/2018/2/layout/IconVerticalSolidList"/>
    <dgm:cxn modelId="{624D5B8E-AC6E-4AAB-983C-4B12C9BEFD8A}" type="presParOf" srcId="{6D4F5428-D384-483A-BA6C-32805E7915F4}" destId="{95BED8C3-0CF5-44D9-9F25-8D947F64310B}" srcOrd="4" destOrd="0" presId="urn:microsoft.com/office/officeart/2018/2/layout/IconVerticalSolidList"/>
    <dgm:cxn modelId="{6A462F58-74A4-443B-986B-7B24EDA4BEFF}" type="presParOf" srcId="{95BED8C3-0CF5-44D9-9F25-8D947F64310B}" destId="{D374A52B-E256-44F4-906B-094700FF83AF}" srcOrd="0" destOrd="0" presId="urn:microsoft.com/office/officeart/2018/2/layout/IconVerticalSolidList"/>
    <dgm:cxn modelId="{0B649C9A-9150-4D26-9C72-AC21FD27D02A}" type="presParOf" srcId="{95BED8C3-0CF5-44D9-9F25-8D947F64310B}" destId="{E8080551-DCD8-4073-B82A-0D44AE654001}" srcOrd="1" destOrd="0" presId="urn:microsoft.com/office/officeart/2018/2/layout/IconVerticalSolidList"/>
    <dgm:cxn modelId="{8A7244C3-CF14-4F67-AE2E-667B85FF70CF}" type="presParOf" srcId="{95BED8C3-0CF5-44D9-9F25-8D947F64310B}" destId="{4FE87221-8CA7-4727-9D6D-8A37524B6A99}" srcOrd="2" destOrd="0" presId="urn:microsoft.com/office/officeart/2018/2/layout/IconVerticalSolidList"/>
    <dgm:cxn modelId="{189AE994-B50E-4179-B6E1-F27711A8416B}" type="presParOf" srcId="{95BED8C3-0CF5-44D9-9F25-8D947F64310B}" destId="{3FB04A7B-A65F-4ABB-ACA5-C26282954B07}" srcOrd="3" destOrd="0" presId="urn:microsoft.com/office/officeart/2018/2/layout/IconVerticalSoli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A13981-32BA-40FF-8BCF-3D80759C48A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CA24D8D-1F7E-4A1D-AC94-DAF54D1D18FA}">
      <dgm:prSet custT="1"/>
      <dgm:spPr/>
      <dgm:t>
        <a:bodyPr/>
        <a:lstStyle/>
        <a:p>
          <a:r>
            <a:rPr lang="en-US" sz="1800" b="0" i="0" baseline="0" dirty="0">
              <a:solidFill>
                <a:schemeClr val="bg1"/>
              </a:solidFill>
            </a:rPr>
            <a:t>Once it reaches the company, it is scanned into a database.  The computer takes a picture and creates another version.</a:t>
          </a:r>
          <a:endParaRPr lang="en-US" sz="1800" dirty="0">
            <a:solidFill>
              <a:schemeClr val="bg1"/>
            </a:solidFill>
          </a:endParaRPr>
        </a:p>
      </dgm:t>
    </dgm:pt>
    <dgm:pt modelId="{40938036-F91C-4D2C-8DE7-BB68BDC3D3DF}" type="parTrans" cxnId="{D4ED7462-E061-4544-9B92-40561A82411A}">
      <dgm:prSet/>
      <dgm:spPr/>
      <dgm:t>
        <a:bodyPr/>
        <a:lstStyle/>
        <a:p>
          <a:endParaRPr lang="en-US"/>
        </a:p>
      </dgm:t>
    </dgm:pt>
    <dgm:pt modelId="{3DD0BBA3-9453-485F-B298-98857EF6A0E9}" type="sibTrans" cxnId="{D4ED7462-E061-4544-9B92-40561A82411A}">
      <dgm:prSet/>
      <dgm:spPr/>
      <dgm:t>
        <a:bodyPr/>
        <a:lstStyle/>
        <a:p>
          <a:endParaRPr lang="en-US"/>
        </a:p>
      </dgm:t>
    </dgm:pt>
    <dgm:pt modelId="{B1799A82-A517-4F08-9F4F-9C62F334042C}">
      <dgm:prSet custT="1"/>
      <dgm:spPr/>
      <dgm:t>
        <a:bodyPr/>
        <a:lstStyle/>
        <a:p>
          <a:r>
            <a:rPr lang="en-US" sz="1800" b="0" i="0" baseline="0" dirty="0">
              <a:solidFill>
                <a:schemeClr val="bg1"/>
              </a:solidFill>
            </a:rPr>
            <a:t>A software like </a:t>
          </a:r>
          <a:r>
            <a:rPr lang="en-US" sz="1800" b="0" i="0" baseline="0" dirty="0" err="1">
              <a:solidFill>
                <a:schemeClr val="bg1"/>
              </a:solidFill>
            </a:rPr>
            <a:t>ResTrack</a:t>
          </a:r>
          <a:r>
            <a:rPr lang="en-US" sz="1800" b="0" i="0" baseline="0" dirty="0">
              <a:solidFill>
                <a:schemeClr val="bg1"/>
              </a:solidFill>
            </a:rPr>
            <a:t> or </a:t>
          </a:r>
          <a:r>
            <a:rPr lang="en-US" sz="1800" b="0" i="0" baseline="0" dirty="0" err="1">
              <a:solidFill>
                <a:schemeClr val="bg1"/>
              </a:solidFill>
            </a:rPr>
            <a:t>Resumix</a:t>
          </a:r>
          <a:r>
            <a:rPr lang="en-US" sz="1800" b="0" i="0" baseline="0" dirty="0">
              <a:solidFill>
                <a:schemeClr val="bg1"/>
              </a:solidFill>
            </a:rPr>
            <a:t> extracts words and dates from the new version that can be searched by employers.</a:t>
          </a:r>
          <a:endParaRPr lang="en-US" sz="1800" dirty="0">
            <a:solidFill>
              <a:schemeClr val="bg1"/>
            </a:solidFill>
          </a:endParaRPr>
        </a:p>
      </dgm:t>
    </dgm:pt>
    <dgm:pt modelId="{8ACC64C3-30BC-40A8-B03B-FEBE86BE2E3A}" type="parTrans" cxnId="{DE3F0CB4-20A6-4C21-B862-0E3701D36335}">
      <dgm:prSet/>
      <dgm:spPr/>
      <dgm:t>
        <a:bodyPr/>
        <a:lstStyle/>
        <a:p>
          <a:endParaRPr lang="en-US"/>
        </a:p>
      </dgm:t>
    </dgm:pt>
    <dgm:pt modelId="{0BE0ACBB-C200-4CC5-A673-E5E3892A2C3E}" type="sibTrans" cxnId="{DE3F0CB4-20A6-4C21-B862-0E3701D36335}">
      <dgm:prSet/>
      <dgm:spPr/>
      <dgm:t>
        <a:bodyPr/>
        <a:lstStyle/>
        <a:p>
          <a:endParaRPr lang="en-US"/>
        </a:p>
      </dgm:t>
    </dgm:pt>
    <dgm:pt modelId="{46D94FD2-FB7C-475A-A087-5ED571E45516}" type="pres">
      <dgm:prSet presAssocID="{A8A13981-32BA-40FF-8BCF-3D80759C48AF}" presName="root" presStyleCnt="0">
        <dgm:presLayoutVars>
          <dgm:dir/>
          <dgm:resizeHandles val="exact"/>
        </dgm:presLayoutVars>
      </dgm:prSet>
      <dgm:spPr/>
    </dgm:pt>
    <dgm:pt modelId="{B5918E40-0BD7-4C5B-9BFC-ABF9D9DC5812}" type="pres">
      <dgm:prSet presAssocID="{ACA24D8D-1F7E-4A1D-AC94-DAF54D1D18FA}" presName="compNode" presStyleCnt="0"/>
      <dgm:spPr/>
    </dgm:pt>
    <dgm:pt modelId="{000C6F8A-8498-4803-8177-BFF2742C357A}" type="pres">
      <dgm:prSet presAssocID="{ACA24D8D-1F7E-4A1D-AC94-DAF54D1D18FA}" presName="bgRect" presStyleLbl="bgShp" presStyleIdx="0" presStyleCnt="2"/>
      <dgm:spPr>
        <a:solidFill>
          <a:schemeClr val="tx1"/>
        </a:solidFill>
      </dgm:spPr>
    </dgm:pt>
    <dgm:pt modelId="{C0298A98-C918-461A-8E2D-2E8740CD414A}" type="pres">
      <dgm:prSet presAssocID="{ACA24D8D-1F7E-4A1D-AC94-DAF54D1D18F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nner"/>
        </a:ext>
      </dgm:extLst>
    </dgm:pt>
    <dgm:pt modelId="{BB9964F5-DD1D-4971-9D72-CB2BCC90E739}" type="pres">
      <dgm:prSet presAssocID="{ACA24D8D-1F7E-4A1D-AC94-DAF54D1D18FA}" presName="spaceRect" presStyleCnt="0"/>
      <dgm:spPr/>
    </dgm:pt>
    <dgm:pt modelId="{EC7CD549-C141-47AD-AC48-5A4D44BE6947}" type="pres">
      <dgm:prSet presAssocID="{ACA24D8D-1F7E-4A1D-AC94-DAF54D1D18FA}" presName="parTx" presStyleLbl="revTx" presStyleIdx="0" presStyleCnt="2">
        <dgm:presLayoutVars>
          <dgm:chMax val="0"/>
          <dgm:chPref val="0"/>
        </dgm:presLayoutVars>
      </dgm:prSet>
      <dgm:spPr/>
    </dgm:pt>
    <dgm:pt modelId="{AD531581-7739-4F82-897C-C38D544309C2}" type="pres">
      <dgm:prSet presAssocID="{3DD0BBA3-9453-485F-B298-98857EF6A0E9}" presName="sibTrans" presStyleCnt="0"/>
      <dgm:spPr/>
    </dgm:pt>
    <dgm:pt modelId="{A7CB6B0A-5F48-4BAE-BEFE-220A7DE4BCEF}" type="pres">
      <dgm:prSet presAssocID="{B1799A82-A517-4F08-9F4F-9C62F334042C}" presName="compNode" presStyleCnt="0"/>
      <dgm:spPr/>
    </dgm:pt>
    <dgm:pt modelId="{53EBFBB5-F59F-43CF-BD94-0444720EA3BB}" type="pres">
      <dgm:prSet presAssocID="{B1799A82-A517-4F08-9F4F-9C62F334042C}" presName="bgRect" presStyleLbl="bgShp" presStyleIdx="1" presStyleCnt="2"/>
      <dgm:spPr>
        <a:solidFill>
          <a:schemeClr val="tx1"/>
        </a:solidFill>
      </dgm:spPr>
    </dgm:pt>
    <dgm:pt modelId="{48DB0FB8-AF90-45A4-8AFD-12ED9900B904}" type="pres">
      <dgm:prSet presAssocID="{B1799A82-A517-4F08-9F4F-9C62F33404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B0723D6D-73B9-4572-89E0-531499E578C9}" type="pres">
      <dgm:prSet presAssocID="{B1799A82-A517-4F08-9F4F-9C62F334042C}" presName="spaceRect" presStyleCnt="0"/>
      <dgm:spPr/>
    </dgm:pt>
    <dgm:pt modelId="{9597197C-9B97-49B3-9D9D-1FC3B1C354AC}" type="pres">
      <dgm:prSet presAssocID="{B1799A82-A517-4F08-9F4F-9C62F334042C}" presName="parTx" presStyleLbl="revTx" presStyleIdx="1" presStyleCnt="2">
        <dgm:presLayoutVars>
          <dgm:chMax val="0"/>
          <dgm:chPref val="0"/>
        </dgm:presLayoutVars>
      </dgm:prSet>
      <dgm:spPr/>
    </dgm:pt>
  </dgm:ptLst>
  <dgm:cxnLst>
    <dgm:cxn modelId="{312A6604-FE12-438F-B69B-EA5301FFB2FD}" type="presOf" srcId="{A8A13981-32BA-40FF-8BCF-3D80759C48AF}" destId="{46D94FD2-FB7C-475A-A087-5ED571E45516}" srcOrd="0" destOrd="0" presId="urn:microsoft.com/office/officeart/2018/2/layout/IconVerticalSolidList"/>
    <dgm:cxn modelId="{D4ED7462-E061-4544-9B92-40561A82411A}" srcId="{A8A13981-32BA-40FF-8BCF-3D80759C48AF}" destId="{ACA24D8D-1F7E-4A1D-AC94-DAF54D1D18FA}" srcOrd="0" destOrd="0" parTransId="{40938036-F91C-4D2C-8DE7-BB68BDC3D3DF}" sibTransId="{3DD0BBA3-9453-485F-B298-98857EF6A0E9}"/>
    <dgm:cxn modelId="{5C0E6376-40EC-46E8-9377-EE03515DAAA4}" type="presOf" srcId="{B1799A82-A517-4F08-9F4F-9C62F334042C}" destId="{9597197C-9B97-49B3-9D9D-1FC3B1C354AC}" srcOrd="0" destOrd="0" presId="urn:microsoft.com/office/officeart/2018/2/layout/IconVerticalSolidList"/>
    <dgm:cxn modelId="{E5388D9C-28D5-48A1-B1E1-57F5DB835F49}" type="presOf" srcId="{ACA24D8D-1F7E-4A1D-AC94-DAF54D1D18FA}" destId="{EC7CD549-C141-47AD-AC48-5A4D44BE6947}" srcOrd="0" destOrd="0" presId="urn:microsoft.com/office/officeart/2018/2/layout/IconVerticalSolidList"/>
    <dgm:cxn modelId="{DE3F0CB4-20A6-4C21-B862-0E3701D36335}" srcId="{A8A13981-32BA-40FF-8BCF-3D80759C48AF}" destId="{B1799A82-A517-4F08-9F4F-9C62F334042C}" srcOrd="1" destOrd="0" parTransId="{8ACC64C3-30BC-40A8-B03B-FEBE86BE2E3A}" sibTransId="{0BE0ACBB-C200-4CC5-A673-E5E3892A2C3E}"/>
    <dgm:cxn modelId="{C1F26A1D-5F12-48B6-A202-D6869B5EDDAE}" type="presParOf" srcId="{46D94FD2-FB7C-475A-A087-5ED571E45516}" destId="{B5918E40-0BD7-4C5B-9BFC-ABF9D9DC5812}" srcOrd="0" destOrd="0" presId="urn:microsoft.com/office/officeart/2018/2/layout/IconVerticalSolidList"/>
    <dgm:cxn modelId="{C693AA5C-F93C-4D91-A571-E95ADBBA7EF3}" type="presParOf" srcId="{B5918E40-0BD7-4C5B-9BFC-ABF9D9DC5812}" destId="{000C6F8A-8498-4803-8177-BFF2742C357A}" srcOrd="0" destOrd="0" presId="urn:microsoft.com/office/officeart/2018/2/layout/IconVerticalSolidList"/>
    <dgm:cxn modelId="{79359C28-9B49-4A90-89C5-C5E2DE87F397}" type="presParOf" srcId="{B5918E40-0BD7-4C5B-9BFC-ABF9D9DC5812}" destId="{C0298A98-C918-461A-8E2D-2E8740CD414A}" srcOrd="1" destOrd="0" presId="urn:microsoft.com/office/officeart/2018/2/layout/IconVerticalSolidList"/>
    <dgm:cxn modelId="{D986C489-FA5A-47DD-9F65-9B79E7DF217A}" type="presParOf" srcId="{B5918E40-0BD7-4C5B-9BFC-ABF9D9DC5812}" destId="{BB9964F5-DD1D-4971-9D72-CB2BCC90E739}" srcOrd="2" destOrd="0" presId="urn:microsoft.com/office/officeart/2018/2/layout/IconVerticalSolidList"/>
    <dgm:cxn modelId="{6798519C-686F-4AC0-8DBC-B86AD0D42410}" type="presParOf" srcId="{B5918E40-0BD7-4C5B-9BFC-ABF9D9DC5812}" destId="{EC7CD549-C141-47AD-AC48-5A4D44BE6947}" srcOrd="3" destOrd="0" presId="urn:microsoft.com/office/officeart/2018/2/layout/IconVerticalSolidList"/>
    <dgm:cxn modelId="{863F81F2-9E52-437D-9200-F6CE7360AE76}" type="presParOf" srcId="{46D94FD2-FB7C-475A-A087-5ED571E45516}" destId="{AD531581-7739-4F82-897C-C38D544309C2}" srcOrd="1" destOrd="0" presId="urn:microsoft.com/office/officeart/2018/2/layout/IconVerticalSolidList"/>
    <dgm:cxn modelId="{A4737A5B-7339-44BF-9222-A8C4F63C3A2C}" type="presParOf" srcId="{46D94FD2-FB7C-475A-A087-5ED571E45516}" destId="{A7CB6B0A-5F48-4BAE-BEFE-220A7DE4BCEF}" srcOrd="2" destOrd="0" presId="urn:microsoft.com/office/officeart/2018/2/layout/IconVerticalSolidList"/>
    <dgm:cxn modelId="{39FDF85E-506E-4BF9-842F-5BB4B282D552}" type="presParOf" srcId="{A7CB6B0A-5F48-4BAE-BEFE-220A7DE4BCEF}" destId="{53EBFBB5-F59F-43CF-BD94-0444720EA3BB}" srcOrd="0" destOrd="0" presId="urn:microsoft.com/office/officeart/2018/2/layout/IconVerticalSolidList"/>
    <dgm:cxn modelId="{59FB1302-4B01-4599-BA1B-0574A9B15AD7}" type="presParOf" srcId="{A7CB6B0A-5F48-4BAE-BEFE-220A7DE4BCEF}" destId="{48DB0FB8-AF90-45A4-8AFD-12ED9900B904}" srcOrd="1" destOrd="0" presId="urn:microsoft.com/office/officeart/2018/2/layout/IconVerticalSolidList"/>
    <dgm:cxn modelId="{2EA1A426-D90B-4C3B-A30D-815C6E1FE119}" type="presParOf" srcId="{A7CB6B0A-5F48-4BAE-BEFE-220A7DE4BCEF}" destId="{B0723D6D-73B9-4572-89E0-531499E578C9}" srcOrd="2" destOrd="0" presId="urn:microsoft.com/office/officeart/2018/2/layout/IconVerticalSolidList"/>
    <dgm:cxn modelId="{A6A65939-1BD4-49CF-A365-DE721384D35B}" type="presParOf" srcId="{A7CB6B0A-5F48-4BAE-BEFE-220A7DE4BCEF}" destId="{9597197C-9B97-49B3-9D9D-1FC3B1C354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B6D4DA-9B0D-3C44-B874-F34FD29A9BBD}"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US"/>
        </a:p>
      </dgm:t>
    </dgm:pt>
    <dgm:pt modelId="{26892C4F-FB44-B54D-86C1-0F9F4A15DFAF}">
      <dgm:prSet custT="1"/>
      <dgm:spPr/>
      <dgm:t>
        <a:bodyPr/>
        <a:lstStyle/>
        <a:p>
          <a:r>
            <a:rPr lang="en-US" sz="1800"/>
            <a:t>General Format</a:t>
          </a:r>
        </a:p>
      </dgm:t>
    </dgm:pt>
    <dgm:pt modelId="{9A9F2247-6D51-0847-BE9A-A5CC50BD6F69}" type="parTrans" cxnId="{55E281B3-8201-A245-AE17-DEF8775B3469}">
      <dgm:prSet/>
      <dgm:spPr/>
      <dgm:t>
        <a:bodyPr/>
        <a:lstStyle/>
        <a:p>
          <a:endParaRPr lang="en-US" sz="1800"/>
        </a:p>
      </dgm:t>
    </dgm:pt>
    <dgm:pt modelId="{8A86322B-E0C3-344E-A877-481254A9FBFE}" type="sibTrans" cxnId="{55E281B3-8201-A245-AE17-DEF8775B3469}">
      <dgm:prSet/>
      <dgm:spPr/>
      <dgm:t>
        <a:bodyPr/>
        <a:lstStyle/>
        <a:p>
          <a:endParaRPr lang="en-US" sz="1800"/>
        </a:p>
      </dgm:t>
    </dgm:pt>
    <dgm:pt modelId="{DDE8D66C-F959-2047-9D25-CF08AE712758}">
      <dgm:prSet custT="1"/>
      <dgm:spPr/>
      <dgm:t>
        <a:bodyPr/>
        <a:lstStyle/>
        <a:p>
          <a:r>
            <a:rPr lang="en-US" sz="1800"/>
            <a:t>Avoid Punctuation</a:t>
          </a:r>
        </a:p>
      </dgm:t>
    </dgm:pt>
    <dgm:pt modelId="{C972DB58-52C9-0145-81FA-DE083A0DB422}" type="parTrans" cxnId="{B67E34CA-5103-9446-A05F-180F48B8B999}">
      <dgm:prSet/>
      <dgm:spPr/>
      <dgm:t>
        <a:bodyPr/>
        <a:lstStyle/>
        <a:p>
          <a:endParaRPr lang="en-US" sz="1800"/>
        </a:p>
      </dgm:t>
    </dgm:pt>
    <dgm:pt modelId="{6086A8D1-3890-9D4A-BE00-7E0FD42CB3CA}" type="sibTrans" cxnId="{B67E34CA-5103-9446-A05F-180F48B8B999}">
      <dgm:prSet/>
      <dgm:spPr/>
      <dgm:t>
        <a:bodyPr/>
        <a:lstStyle/>
        <a:p>
          <a:endParaRPr lang="en-US" sz="1800"/>
        </a:p>
      </dgm:t>
    </dgm:pt>
    <dgm:pt modelId="{E1585FFC-F9CB-424C-9F61-52D7EAC2CB7C}">
      <dgm:prSet custT="1"/>
      <dgm:spPr/>
      <dgm:t>
        <a:bodyPr/>
        <a:lstStyle/>
        <a:p>
          <a:r>
            <a:rPr lang="en-US" sz="1800"/>
            <a:t>Without Punctuation</a:t>
          </a:r>
        </a:p>
      </dgm:t>
    </dgm:pt>
    <dgm:pt modelId="{D2238EA9-71F5-9446-9E3D-EAB527EF443A}" type="parTrans" cxnId="{C5494AEF-B3D6-AC42-AF23-069A458E0D08}">
      <dgm:prSet/>
      <dgm:spPr/>
      <dgm:t>
        <a:bodyPr/>
        <a:lstStyle/>
        <a:p>
          <a:endParaRPr lang="en-US" sz="1800"/>
        </a:p>
      </dgm:t>
    </dgm:pt>
    <dgm:pt modelId="{1F494B47-DD6E-2245-BF8E-6505217837D1}" type="sibTrans" cxnId="{C5494AEF-B3D6-AC42-AF23-069A458E0D08}">
      <dgm:prSet/>
      <dgm:spPr/>
      <dgm:t>
        <a:bodyPr/>
        <a:lstStyle/>
        <a:p>
          <a:endParaRPr lang="en-US" sz="1800"/>
        </a:p>
      </dgm:t>
    </dgm:pt>
    <dgm:pt modelId="{B5A42E1C-2A8B-8940-8164-FB21F8FC049E}">
      <dgm:prSet custT="1"/>
      <dgm:spPr/>
      <dgm:t>
        <a:bodyPr/>
        <a:lstStyle/>
        <a:p>
          <a:r>
            <a:rPr lang="en-US" sz="1800" dirty="0"/>
            <a:t>Font and Typestyle</a:t>
          </a:r>
        </a:p>
      </dgm:t>
    </dgm:pt>
    <dgm:pt modelId="{B98D25BE-B281-8B4C-9DE9-30E1A877F3D6}" type="parTrans" cxnId="{A3EC9518-3F84-624B-B922-A5FABABE0B5E}">
      <dgm:prSet/>
      <dgm:spPr/>
      <dgm:t>
        <a:bodyPr/>
        <a:lstStyle/>
        <a:p>
          <a:endParaRPr lang="en-US" sz="1800"/>
        </a:p>
      </dgm:t>
    </dgm:pt>
    <dgm:pt modelId="{648EE790-47BF-8A46-A4AE-3F63546284C2}" type="sibTrans" cxnId="{A3EC9518-3F84-624B-B922-A5FABABE0B5E}">
      <dgm:prSet/>
      <dgm:spPr/>
      <dgm:t>
        <a:bodyPr/>
        <a:lstStyle/>
        <a:p>
          <a:endParaRPr lang="en-US" sz="1800"/>
        </a:p>
      </dgm:t>
    </dgm:pt>
    <dgm:pt modelId="{851A5433-AAB6-0240-A984-0F1DFFDE8E5C}">
      <dgm:prSet custT="1"/>
      <dgm:spPr/>
      <dgm:t>
        <a:bodyPr/>
        <a:lstStyle/>
        <a:p>
          <a:r>
            <a:rPr lang="en-US" sz="1800"/>
            <a:t>Addresses</a:t>
          </a:r>
        </a:p>
      </dgm:t>
    </dgm:pt>
    <dgm:pt modelId="{CD108F30-99D3-3F4D-AF19-F721B67509B7}" type="parTrans" cxnId="{254FD736-BD73-6346-B08B-3D7535101CB9}">
      <dgm:prSet/>
      <dgm:spPr/>
      <dgm:t>
        <a:bodyPr/>
        <a:lstStyle/>
        <a:p>
          <a:endParaRPr lang="en-US" sz="1800"/>
        </a:p>
      </dgm:t>
    </dgm:pt>
    <dgm:pt modelId="{68AD9764-3E48-6941-837A-19ECE7897055}" type="sibTrans" cxnId="{254FD736-BD73-6346-B08B-3D7535101CB9}">
      <dgm:prSet/>
      <dgm:spPr/>
      <dgm:t>
        <a:bodyPr/>
        <a:lstStyle/>
        <a:p>
          <a:endParaRPr lang="en-US" sz="1800"/>
        </a:p>
      </dgm:t>
    </dgm:pt>
    <dgm:pt modelId="{62104CC8-9BD2-7F46-96FE-D5C80250A80A}">
      <dgm:prSet custT="1"/>
      <dgm:spPr/>
      <dgm:t>
        <a:bodyPr/>
        <a:lstStyle/>
        <a:p>
          <a:r>
            <a:rPr lang="en-US" sz="1800"/>
            <a:t>Use Nouns Instead of Active Verbs</a:t>
          </a:r>
        </a:p>
      </dgm:t>
    </dgm:pt>
    <dgm:pt modelId="{551A7BF8-20FF-E942-B067-A2C394ACBB40}" type="parTrans" cxnId="{490EE40E-3F70-D948-939D-2FCE520D7C57}">
      <dgm:prSet/>
      <dgm:spPr/>
      <dgm:t>
        <a:bodyPr/>
        <a:lstStyle/>
        <a:p>
          <a:endParaRPr lang="en-US" sz="1800"/>
        </a:p>
      </dgm:t>
    </dgm:pt>
    <dgm:pt modelId="{506DFD0A-E780-5845-AA2D-7415C37DA310}" type="sibTrans" cxnId="{490EE40E-3F70-D948-939D-2FCE520D7C57}">
      <dgm:prSet/>
      <dgm:spPr/>
      <dgm:t>
        <a:bodyPr/>
        <a:lstStyle/>
        <a:p>
          <a:endParaRPr lang="en-US" sz="1800"/>
        </a:p>
      </dgm:t>
    </dgm:pt>
    <dgm:pt modelId="{4AC67253-F08F-8A47-AF50-1EFD78D47493}">
      <dgm:prSet custT="1"/>
      <dgm:spPr/>
      <dgm:t>
        <a:bodyPr/>
        <a:lstStyle/>
        <a:p>
          <a:r>
            <a:rPr lang="en-US" sz="1800"/>
            <a:t>Keywords</a:t>
          </a:r>
        </a:p>
      </dgm:t>
    </dgm:pt>
    <dgm:pt modelId="{BCA98149-ED86-494C-9C17-B2684EC25483}" type="parTrans" cxnId="{66450C45-C892-5F4F-8179-C9DF4871E97D}">
      <dgm:prSet/>
      <dgm:spPr/>
      <dgm:t>
        <a:bodyPr/>
        <a:lstStyle/>
        <a:p>
          <a:endParaRPr lang="en-US" sz="1800"/>
        </a:p>
      </dgm:t>
    </dgm:pt>
    <dgm:pt modelId="{757BE0A4-77E8-6244-8845-E86E803F5707}" type="sibTrans" cxnId="{66450C45-C892-5F4F-8179-C9DF4871E97D}">
      <dgm:prSet/>
      <dgm:spPr/>
      <dgm:t>
        <a:bodyPr/>
        <a:lstStyle/>
        <a:p>
          <a:endParaRPr lang="en-US" sz="1800"/>
        </a:p>
      </dgm:t>
    </dgm:pt>
    <dgm:pt modelId="{C5556145-BA91-5A42-BB66-6D6F438FC531}" type="pres">
      <dgm:prSet presAssocID="{E0B6D4DA-9B0D-3C44-B874-F34FD29A9BBD}" presName="linearFlow" presStyleCnt="0">
        <dgm:presLayoutVars>
          <dgm:dir/>
          <dgm:resizeHandles val="exact"/>
        </dgm:presLayoutVars>
      </dgm:prSet>
      <dgm:spPr/>
    </dgm:pt>
    <dgm:pt modelId="{E24A6561-3A35-D540-86CD-0677BB59D356}" type="pres">
      <dgm:prSet presAssocID="{26892C4F-FB44-B54D-86C1-0F9F4A15DFAF}" presName="composite" presStyleCnt="0"/>
      <dgm:spPr/>
    </dgm:pt>
    <dgm:pt modelId="{31D53E16-BF41-B043-B6F2-6E89A5F23B3B}" type="pres">
      <dgm:prSet presAssocID="{26892C4F-FB44-B54D-86C1-0F9F4A15DFAF}" presName="imgShp" presStyleLbl="fgImgPlace1" presStyleIdx="0" presStyleCnt="7" custLinFactNeighborX="-33657" custLinFactNeighborY="240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5">
              <a:lumMod val="50000"/>
            </a:schemeClr>
          </a:solidFill>
        </a:ln>
      </dgm:spPr>
      <dgm:extLst>
        <a:ext uri="{E40237B7-FDA0-4F09-8148-C483321AD2D9}">
          <dgm14:cNvPr xmlns:dgm14="http://schemas.microsoft.com/office/drawing/2010/diagram" id="0" name="" descr="Document with solid fill"/>
        </a:ext>
      </dgm:extLst>
    </dgm:pt>
    <dgm:pt modelId="{60AD989E-D375-4E45-837C-B4C71BE3B9B6}" type="pres">
      <dgm:prSet presAssocID="{26892C4F-FB44-B54D-86C1-0F9F4A15DFAF}" presName="txShp" presStyleLbl="node1" presStyleIdx="0" presStyleCnt="7">
        <dgm:presLayoutVars>
          <dgm:bulletEnabled val="1"/>
        </dgm:presLayoutVars>
      </dgm:prSet>
      <dgm:spPr/>
    </dgm:pt>
    <dgm:pt modelId="{311E64E8-114C-974B-B323-F3DA8AEB4513}" type="pres">
      <dgm:prSet presAssocID="{8A86322B-E0C3-344E-A877-481254A9FBFE}" presName="spacing" presStyleCnt="0"/>
      <dgm:spPr/>
    </dgm:pt>
    <dgm:pt modelId="{F5B95BE4-EAC7-DC47-B13F-6ED553D21DFD}" type="pres">
      <dgm:prSet presAssocID="{DDE8D66C-F959-2047-9D25-CF08AE712758}" presName="composite" presStyleCnt="0"/>
      <dgm:spPr/>
    </dgm:pt>
    <dgm:pt modelId="{656BB9B5-23CA-304D-BB33-61BD9139B703}" type="pres">
      <dgm:prSet presAssocID="{DDE8D66C-F959-2047-9D25-CF08AE712758}" presName="imgShp" presStyleLbl="fgImgPlace1" presStyleIdx="1" presStyleCnt="7" custLinFactNeighborX="-3846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5">
              <a:lumMod val="50000"/>
            </a:schemeClr>
          </a:solidFill>
        </a:ln>
      </dgm:spPr>
      <dgm:extLst>
        <a:ext uri="{E40237B7-FDA0-4F09-8148-C483321AD2D9}">
          <dgm14:cNvPr xmlns:dgm14="http://schemas.microsoft.com/office/drawing/2010/diagram" id="0" name="" descr="Quotes with solid fill"/>
        </a:ext>
      </dgm:extLst>
    </dgm:pt>
    <dgm:pt modelId="{52EC6DE7-FBBF-174E-8FE4-C65B6C3B26E7}" type="pres">
      <dgm:prSet presAssocID="{DDE8D66C-F959-2047-9D25-CF08AE712758}" presName="txShp" presStyleLbl="node1" presStyleIdx="1" presStyleCnt="7">
        <dgm:presLayoutVars>
          <dgm:bulletEnabled val="1"/>
        </dgm:presLayoutVars>
      </dgm:prSet>
      <dgm:spPr/>
    </dgm:pt>
    <dgm:pt modelId="{8483A20E-2B90-7746-87C9-A03165CA683F}" type="pres">
      <dgm:prSet presAssocID="{6086A8D1-3890-9D4A-BE00-7E0FD42CB3CA}" presName="spacing" presStyleCnt="0"/>
      <dgm:spPr/>
    </dgm:pt>
    <dgm:pt modelId="{299F9DC0-47DE-1A40-803D-EECE94D9AF3B}" type="pres">
      <dgm:prSet presAssocID="{E1585FFC-F9CB-424C-9F61-52D7EAC2CB7C}" presName="composite" presStyleCnt="0"/>
      <dgm:spPr/>
    </dgm:pt>
    <dgm:pt modelId="{CA81B4B4-E9E8-5743-A3CC-5696109DE13D}" type="pres">
      <dgm:prSet presAssocID="{E1585FFC-F9CB-424C-9F61-52D7EAC2CB7C}" presName="imgShp" presStyleLbl="fgImgPlace1" presStyleIdx="2" presStyleCnt="7" custLinFactNeighborX="-33657" custLinFactNeighborY="480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accent5">
              <a:lumMod val="50000"/>
            </a:schemeClr>
          </a:solidFill>
        </a:ln>
      </dgm:spPr>
      <dgm:extLst>
        <a:ext uri="{E40237B7-FDA0-4F09-8148-C483321AD2D9}">
          <dgm14:cNvPr xmlns:dgm14="http://schemas.microsoft.com/office/drawing/2010/diagram" id="0" name="" descr="Airplane with solid fill"/>
        </a:ext>
      </dgm:extLst>
    </dgm:pt>
    <dgm:pt modelId="{1D872C75-306A-C442-BBF1-3CE5606AF636}" type="pres">
      <dgm:prSet presAssocID="{E1585FFC-F9CB-424C-9F61-52D7EAC2CB7C}" presName="txShp" presStyleLbl="node1" presStyleIdx="2" presStyleCnt="7">
        <dgm:presLayoutVars>
          <dgm:bulletEnabled val="1"/>
        </dgm:presLayoutVars>
      </dgm:prSet>
      <dgm:spPr/>
    </dgm:pt>
    <dgm:pt modelId="{1E012F74-9C03-AC44-B17B-7DF46CE6435A}" type="pres">
      <dgm:prSet presAssocID="{1F494B47-DD6E-2245-BF8E-6505217837D1}" presName="spacing" presStyleCnt="0"/>
      <dgm:spPr/>
    </dgm:pt>
    <dgm:pt modelId="{C3229D7A-F5E6-0C48-B6D8-E54BE4E0D0B1}" type="pres">
      <dgm:prSet presAssocID="{B5A42E1C-2A8B-8940-8164-FB21F8FC049E}" presName="composite" presStyleCnt="0"/>
      <dgm:spPr/>
    </dgm:pt>
    <dgm:pt modelId="{3151BC0B-6E0C-7A47-8F38-3EE4FAAA2E3B}" type="pres">
      <dgm:prSet presAssocID="{B5A42E1C-2A8B-8940-8164-FB21F8FC049E}" presName="imgShp" presStyleLbl="fgImgPlace1" presStyleIdx="3" presStyleCnt="7" custLinFactNeighborX="-36061" custLinFactNeighborY="-588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chemeClr val="accent5">
              <a:lumMod val="50000"/>
            </a:schemeClr>
          </a:solidFill>
        </a:ln>
      </dgm:spPr>
      <dgm:extLst>
        <a:ext uri="{E40237B7-FDA0-4F09-8148-C483321AD2D9}">
          <dgm14:cNvPr xmlns:dgm14="http://schemas.microsoft.com/office/drawing/2010/diagram" id="0" name="" descr="Typewriter outline"/>
        </a:ext>
      </dgm:extLst>
    </dgm:pt>
    <dgm:pt modelId="{40377502-C5CE-8446-A697-CBECF6F9FB4F}" type="pres">
      <dgm:prSet presAssocID="{B5A42E1C-2A8B-8940-8164-FB21F8FC049E}" presName="txShp" presStyleLbl="node1" presStyleIdx="3" presStyleCnt="7">
        <dgm:presLayoutVars>
          <dgm:bulletEnabled val="1"/>
        </dgm:presLayoutVars>
      </dgm:prSet>
      <dgm:spPr/>
    </dgm:pt>
    <dgm:pt modelId="{A69C56FE-6CE0-3D4D-AFA9-0CA5C8CD1155}" type="pres">
      <dgm:prSet presAssocID="{648EE790-47BF-8A46-A4AE-3F63546284C2}" presName="spacing" presStyleCnt="0"/>
      <dgm:spPr/>
    </dgm:pt>
    <dgm:pt modelId="{8BDBBA0D-C601-D242-A3D8-37A6B0EAD31C}" type="pres">
      <dgm:prSet presAssocID="{851A5433-AAB6-0240-A984-0F1DFFDE8E5C}" presName="composite" presStyleCnt="0"/>
      <dgm:spPr/>
    </dgm:pt>
    <dgm:pt modelId="{DAC0F25F-BCBF-1A4A-83E3-6F129ADD5817}" type="pres">
      <dgm:prSet presAssocID="{851A5433-AAB6-0240-A984-0F1DFFDE8E5C}" presName="imgShp" presStyleLbl="fgImgPlace1" presStyleIdx="4" presStyleCnt="7" custLinFactNeighborX="-36061" custLinFactNeighborY="-12159"/>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solidFill>
            <a:schemeClr val="accent5">
              <a:lumMod val="50000"/>
            </a:schemeClr>
          </a:solidFill>
        </a:ln>
      </dgm:spPr>
      <dgm:extLst>
        <a:ext uri="{E40237B7-FDA0-4F09-8148-C483321AD2D9}">
          <dgm14:cNvPr xmlns:dgm14="http://schemas.microsoft.com/office/drawing/2010/diagram" id="0" name="" descr="Marker with solid fill"/>
        </a:ext>
      </dgm:extLst>
    </dgm:pt>
    <dgm:pt modelId="{BC9E1585-8E74-1343-883D-562FC8907C81}" type="pres">
      <dgm:prSet presAssocID="{851A5433-AAB6-0240-A984-0F1DFFDE8E5C}" presName="txShp" presStyleLbl="node1" presStyleIdx="4" presStyleCnt="7">
        <dgm:presLayoutVars>
          <dgm:bulletEnabled val="1"/>
        </dgm:presLayoutVars>
      </dgm:prSet>
      <dgm:spPr/>
    </dgm:pt>
    <dgm:pt modelId="{D57659D2-1B9B-2F47-A953-9D1B6E75B924}" type="pres">
      <dgm:prSet presAssocID="{68AD9764-3E48-6941-837A-19ECE7897055}" presName="spacing" presStyleCnt="0"/>
      <dgm:spPr/>
    </dgm:pt>
    <dgm:pt modelId="{73E768FF-0841-554C-A863-4B8577F6BC02}" type="pres">
      <dgm:prSet presAssocID="{62104CC8-9BD2-7F46-96FE-D5C80250A80A}" presName="composite" presStyleCnt="0"/>
      <dgm:spPr/>
    </dgm:pt>
    <dgm:pt modelId="{FE3FE9C6-DA41-644E-9F42-FF6469C2AE98}" type="pres">
      <dgm:prSet presAssocID="{62104CC8-9BD2-7F46-96FE-D5C80250A80A}" presName="imgShp" presStyleLbl="fgImgPlace1" presStyleIdx="5" presStyleCnt="7" custLinFactNeighborX="-28849" custLinFactNeighborY="-4091"/>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solidFill>
            <a:schemeClr val="accent5">
              <a:lumMod val="50000"/>
            </a:schemeClr>
          </a:solidFill>
        </a:ln>
      </dgm:spPr>
      <dgm:extLst>
        <a:ext uri="{E40237B7-FDA0-4F09-8148-C483321AD2D9}">
          <dgm14:cNvPr xmlns:dgm14="http://schemas.microsoft.com/office/drawing/2010/diagram" id="0" name="" descr="Address Book with solid fill"/>
        </a:ext>
      </dgm:extLst>
    </dgm:pt>
    <dgm:pt modelId="{F8C6248C-7E47-DB42-83CF-5173D7EF6BC2}" type="pres">
      <dgm:prSet presAssocID="{62104CC8-9BD2-7F46-96FE-D5C80250A80A}" presName="txShp" presStyleLbl="node1" presStyleIdx="5" presStyleCnt="7">
        <dgm:presLayoutVars>
          <dgm:bulletEnabled val="1"/>
        </dgm:presLayoutVars>
      </dgm:prSet>
      <dgm:spPr/>
    </dgm:pt>
    <dgm:pt modelId="{36510856-EDEF-8A48-A5C5-C1E39D36E777}" type="pres">
      <dgm:prSet presAssocID="{506DFD0A-E780-5845-AA2D-7415C37DA310}" presName="spacing" presStyleCnt="0"/>
      <dgm:spPr/>
    </dgm:pt>
    <dgm:pt modelId="{E64950C4-0481-5649-A0A9-46CCE343CEE5}" type="pres">
      <dgm:prSet presAssocID="{4AC67253-F08F-8A47-AF50-1EFD78D47493}" presName="composite" presStyleCnt="0"/>
      <dgm:spPr/>
    </dgm:pt>
    <dgm:pt modelId="{97C88E3E-2E29-484E-BF06-C6FE9E8A69ED}" type="pres">
      <dgm:prSet presAssocID="{4AC67253-F08F-8A47-AF50-1EFD78D47493}" presName="imgShp" presStyleLbl="fgImgPlace1" presStyleIdx="6" presStyleCnt="7" custLinFactNeighborX="-28849" custLinFactNeighborY="-2404"/>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solidFill>
            <a:schemeClr val="accent5">
              <a:lumMod val="50000"/>
            </a:schemeClr>
          </a:solidFill>
        </a:ln>
      </dgm:spPr>
      <dgm:extLst>
        <a:ext uri="{E40237B7-FDA0-4F09-8148-C483321AD2D9}">
          <dgm14:cNvPr xmlns:dgm14="http://schemas.microsoft.com/office/drawing/2010/diagram" id="0" name="" descr="Key with solid fill"/>
        </a:ext>
      </dgm:extLst>
    </dgm:pt>
    <dgm:pt modelId="{4A56919F-FFA6-2741-9D57-F7F3F58CD8FB}" type="pres">
      <dgm:prSet presAssocID="{4AC67253-F08F-8A47-AF50-1EFD78D47493}" presName="txShp" presStyleLbl="node1" presStyleIdx="6" presStyleCnt="7">
        <dgm:presLayoutVars>
          <dgm:bulletEnabled val="1"/>
        </dgm:presLayoutVars>
      </dgm:prSet>
      <dgm:spPr/>
    </dgm:pt>
  </dgm:ptLst>
  <dgm:cxnLst>
    <dgm:cxn modelId="{CED56107-4C51-5245-B1FD-5E9A3D4C344E}" type="presOf" srcId="{4AC67253-F08F-8A47-AF50-1EFD78D47493}" destId="{4A56919F-FFA6-2741-9D57-F7F3F58CD8FB}" srcOrd="0" destOrd="0" presId="urn:microsoft.com/office/officeart/2005/8/layout/vList3"/>
    <dgm:cxn modelId="{490EE40E-3F70-D948-939D-2FCE520D7C57}" srcId="{E0B6D4DA-9B0D-3C44-B874-F34FD29A9BBD}" destId="{62104CC8-9BD2-7F46-96FE-D5C80250A80A}" srcOrd="5" destOrd="0" parTransId="{551A7BF8-20FF-E942-B067-A2C394ACBB40}" sibTransId="{506DFD0A-E780-5845-AA2D-7415C37DA310}"/>
    <dgm:cxn modelId="{A3EC9518-3F84-624B-B922-A5FABABE0B5E}" srcId="{E0B6D4DA-9B0D-3C44-B874-F34FD29A9BBD}" destId="{B5A42E1C-2A8B-8940-8164-FB21F8FC049E}" srcOrd="3" destOrd="0" parTransId="{B98D25BE-B281-8B4C-9DE9-30E1A877F3D6}" sibTransId="{648EE790-47BF-8A46-A4AE-3F63546284C2}"/>
    <dgm:cxn modelId="{EB2D0C2E-450D-C449-9A2C-EE8E0B76FE03}" type="presOf" srcId="{DDE8D66C-F959-2047-9D25-CF08AE712758}" destId="{52EC6DE7-FBBF-174E-8FE4-C65B6C3B26E7}" srcOrd="0" destOrd="0" presId="urn:microsoft.com/office/officeart/2005/8/layout/vList3"/>
    <dgm:cxn modelId="{254FD736-BD73-6346-B08B-3D7535101CB9}" srcId="{E0B6D4DA-9B0D-3C44-B874-F34FD29A9BBD}" destId="{851A5433-AAB6-0240-A984-0F1DFFDE8E5C}" srcOrd="4" destOrd="0" parTransId="{CD108F30-99D3-3F4D-AF19-F721B67509B7}" sibTransId="{68AD9764-3E48-6941-837A-19ECE7897055}"/>
    <dgm:cxn modelId="{76F43C3E-896D-C045-8E13-BDAA856B343B}" type="presOf" srcId="{B5A42E1C-2A8B-8940-8164-FB21F8FC049E}" destId="{40377502-C5CE-8446-A697-CBECF6F9FB4F}" srcOrd="0" destOrd="0" presId="urn:microsoft.com/office/officeart/2005/8/layout/vList3"/>
    <dgm:cxn modelId="{66450C45-C892-5F4F-8179-C9DF4871E97D}" srcId="{E0B6D4DA-9B0D-3C44-B874-F34FD29A9BBD}" destId="{4AC67253-F08F-8A47-AF50-1EFD78D47493}" srcOrd="6" destOrd="0" parTransId="{BCA98149-ED86-494C-9C17-B2684EC25483}" sibTransId="{757BE0A4-77E8-6244-8845-E86E803F5707}"/>
    <dgm:cxn modelId="{59E40EA0-22C5-3740-A4AD-C7493B0CF464}" type="presOf" srcId="{26892C4F-FB44-B54D-86C1-0F9F4A15DFAF}" destId="{60AD989E-D375-4E45-837C-B4C71BE3B9B6}" srcOrd="0" destOrd="0" presId="urn:microsoft.com/office/officeart/2005/8/layout/vList3"/>
    <dgm:cxn modelId="{55E281B3-8201-A245-AE17-DEF8775B3469}" srcId="{E0B6D4DA-9B0D-3C44-B874-F34FD29A9BBD}" destId="{26892C4F-FB44-B54D-86C1-0F9F4A15DFAF}" srcOrd="0" destOrd="0" parTransId="{9A9F2247-6D51-0847-BE9A-A5CC50BD6F69}" sibTransId="{8A86322B-E0C3-344E-A877-481254A9FBFE}"/>
    <dgm:cxn modelId="{73D350C3-2AA5-B54F-822D-FAF1B9CC88B7}" type="presOf" srcId="{E0B6D4DA-9B0D-3C44-B874-F34FD29A9BBD}" destId="{C5556145-BA91-5A42-BB66-6D6F438FC531}" srcOrd="0" destOrd="0" presId="urn:microsoft.com/office/officeart/2005/8/layout/vList3"/>
    <dgm:cxn modelId="{B67E34CA-5103-9446-A05F-180F48B8B999}" srcId="{E0B6D4DA-9B0D-3C44-B874-F34FD29A9BBD}" destId="{DDE8D66C-F959-2047-9D25-CF08AE712758}" srcOrd="1" destOrd="0" parTransId="{C972DB58-52C9-0145-81FA-DE083A0DB422}" sibTransId="{6086A8D1-3890-9D4A-BE00-7E0FD42CB3CA}"/>
    <dgm:cxn modelId="{18D924CF-3AB0-964A-8328-5B7D4D3D753B}" type="presOf" srcId="{851A5433-AAB6-0240-A984-0F1DFFDE8E5C}" destId="{BC9E1585-8E74-1343-883D-562FC8907C81}" srcOrd="0" destOrd="0" presId="urn:microsoft.com/office/officeart/2005/8/layout/vList3"/>
    <dgm:cxn modelId="{FF7ADEE2-1A60-514E-B5B5-8310B8285681}" type="presOf" srcId="{62104CC8-9BD2-7F46-96FE-D5C80250A80A}" destId="{F8C6248C-7E47-DB42-83CF-5173D7EF6BC2}" srcOrd="0" destOrd="0" presId="urn:microsoft.com/office/officeart/2005/8/layout/vList3"/>
    <dgm:cxn modelId="{C5494AEF-B3D6-AC42-AF23-069A458E0D08}" srcId="{E0B6D4DA-9B0D-3C44-B874-F34FD29A9BBD}" destId="{E1585FFC-F9CB-424C-9F61-52D7EAC2CB7C}" srcOrd="2" destOrd="0" parTransId="{D2238EA9-71F5-9446-9E3D-EAB527EF443A}" sibTransId="{1F494B47-DD6E-2245-BF8E-6505217837D1}"/>
    <dgm:cxn modelId="{3E27F5F5-5858-344D-9C43-7D31B4DAAB76}" type="presOf" srcId="{E1585FFC-F9CB-424C-9F61-52D7EAC2CB7C}" destId="{1D872C75-306A-C442-BBF1-3CE5606AF636}" srcOrd="0" destOrd="0" presId="urn:microsoft.com/office/officeart/2005/8/layout/vList3"/>
    <dgm:cxn modelId="{BC3971D9-E591-B44A-A7FE-C87DA787591E}" type="presParOf" srcId="{C5556145-BA91-5A42-BB66-6D6F438FC531}" destId="{E24A6561-3A35-D540-86CD-0677BB59D356}" srcOrd="0" destOrd="0" presId="urn:microsoft.com/office/officeart/2005/8/layout/vList3"/>
    <dgm:cxn modelId="{BC9DCD08-0D37-784D-A955-81971C8454F8}" type="presParOf" srcId="{E24A6561-3A35-D540-86CD-0677BB59D356}" destId="{31D53E16-BF41-B043-B6F2-6E89A5F23B3B}" srcOrd="0" destOrd="0" presId="urn:microsoft.com/office/officeart/2005/8/layout/vList3"/>
    <dgm:cxn modelId="{68F387F5-08F0-364E-B49F-146D911A39F8}" type="presParOf" srcId="{E24A6561-3A35-D540-86CD-0677BB59D356}" destId="{60AD989E-D375-4E45-837C-B4C71BE3B9B6}" srcOrd="1" destOrd="0" presId="urn:microsoft.com/office/officeart/2005/8/layout/vList3"/>
    <dgm:cxn modelId="{F3CC725D-868D-2F43-9FBB-9A36148CC351}" type="presParOf" srcId="{C5556145-BA91-5A42-BB66-6D6F438FC531}" destId="{311E64E8-114C-974B-B323-F3DA8AEB4513}" srcOrd="1" destOrd="0" presId="urn:microsoft.com/office/officeart/2005/8/layout/vList3"/>
    <dgm:cxn modelId="{FE7DA0DE-D2DA-A045-AD5B-CCB745AEEA68}" type="presParOf" srcId="{C5556145-BA91-5A42-BB66-6D6F438FC531}" destId="{F5B95BE4-EAC7-DC47-B13F-6ED553D21DFD}" srcOrd="2" destOrd="0" presId="urn:microsoft.com/office/officeart/2005/8/layout/vList3"/>
    <dgm:cxn modelId="{DAA0F28E-786B-2743-9D89-429A74DDC98D}" type="presParOf" srcId="{F5B95BE4-EAC7-DC47-B13F-6ED553D21DFD}" destId="{656BB9B5-23CA-304D-BB33-61BD9139B703}" srcOrd="0" destOrd="0" presId="urn:microsoft.com/office/officeart/2005/8/layout/vList3"/>
    <dgm:cxn modelId="{18A68C1D-D905-994F-929B-BE475975AC73}" type="presParOf" srcId="{F5B95BE4-EAC7-DC47-B13F-6ED553D21DFD}" destId="{52EC6DE7-FBBF-174E-8FE4-C65B6C3B26E7}" srcOrd="1" destOrd="0" presId="urn:microsoft.com/office/officeart/2005/8/layout/vList3"/>
    <dgm:cxn modelId="{83B9F5F0-B4B8-0343-9416-8F996EE05AB6}" type="presParOf" srcId="{C5556145-BA91-5A42-BB66-6D6F438FC531}" destId="{8483A20E-2B90-7746-87C9-A03165CA683F}" srcOrd="3" destOrd="0" presId="urn:microsoft.com/office/officeart/2005/8/layout/vList3"/>
    <dgm:cxn modelId="{467E33C0-F397-6D4A-86D5-07E2008C1510}" type="presParOf" srcId="{C5556145-BA91-5A42-BB66-6D6F438FC531}" destId="{299F9DC0-47DE-1A40-803D-EECE94D9AF3B}" srcOrd="4" destOrd="0" presId="urn:microsoft.com/office/officeart/2005/8/layout/vList3"/>
    <dgm:cxn modelId="{0D501F53-2F05-8943-9963-0FDA42487FE6}" type="presParOf" srcId="{299F9DC0-47DE-1A40-803D-EECE94D9AF3B}" destId="{CA81B4B4-E9E8-5743-A3CC-5696109DE13D}" srcOrd="0" destOrd="0" presId="urn:microsoft.com/office/officeart/2005/8/layout/vList3"/>
    <dgm:cxn modelId="{07405EFE-9066-904B-9DFA-B831A7E93DCE}" type="presParOf" srcId="{299F9DC0-47DE-1A40-803D-EECE94D9AF3B}" destId="{1D872C75-306A-C442-BBF1-3CE5606AF636}" srcOrd="1" destOrd="0" presId="urn:microsoft.com/office/officeart/2005/8/layout/vList3"/>
    <dgm:cxn modelId="{D34CC8A0-6E3C-BD47-B9E8-ECE203EC1E92}" type="presParOf" srcId="{C5556145-BA91-5A42-BB66-6D6F438FC531}" destId="{1E012F74-9C03-AC44-B17B-7DF46CE6435A}" srcOrd="5" destOrd="0" presId="urn:microsoft.com/office/officeart/2005/8/layout/vList3"/>
    <dgm:cxn modelId="{206C2E7E-0EBE-D842-9EA8-A45536CF739C}" type="presParOf" srcId="{C5556145-BA91-5A42-BB66-6D6F438FC531}" destId="{C3229D7A-F5E6-0C48-B6D8-E54BE4E0D0B1}" srcOrd="6" destOrd="0" presId="urn:microsoft.com/office/officeart/2005/8/layout/vList3"/>
    <dgm:cxn modelId="{EFB58675-61DA-9B4E-A1C9-24A90A7FB124}" type="presParOf" srcId="{C3229D7A-F5E6-0C48-B6D8-E54BE4E0D0B1}" destId="{3151BC0B-6E0C-7A47-8F38-3EE4FAAA2E3B}" srcOrd="0" destOrd="0" presId="urn:microsoft.com/office/officeart/2005/8/layout/vList3"/>
    <dgm:cxn modelId="{0721BE0B-51A0-6F44-9A19-936B4EB53382}" type="presParOf" srcId="{C3229D7A-F5E6-0C48-B6D8-E54BE4E0D0B1}" destId="{40377502-C5CE-8446-A697-CBECF6F9FB4F}" srcOrd="1" destOrd="0" presId="urn:microsoft.com/office/officeart/2005/8/layout/vList3"/>
    <dgm:cxn modelId="{F820CA97-8C46-6E4B-B36B-513302830C19}" type="presParOf" srcId="{C5556145-BA91-5A42-BB66-6D6F438FC531}" destId="{A69C56FE-6CE0-3D4D-AFA9-0CA5C8CD1155}" srcOrd="7" destOrd="0" presId="urn:microsoft.com/office/officeart/2005/8/layout/vList3"/>
    <dgm:cxn modelId="{641EA612-31BE-4940-BD9A-DD9596A05E32}" type="presParOf" srcId="{C5556145-BA91-5A42-BB66-6D6F438FC531}" destId="{8BDBBA0D-C601-D242-A3D8-37A6B0EAD31C}" srcOrd="8" destOrd="0" presId="urn:microsoft.com/office/officeart/2005/8/layout/vList3"/>
    <dgm:cxn modelId="{F5B71C2A-2B9F-4940-946A-738F551A5C22}" type="presParOf" srcId="{8BDBBA0D-C601-D242-A3D8-37A6B0EAD31C}" destId="{DAC0F25F-BCBF-1A4A-83E3-6F129ADD5817}" srcOrd="0" destOrd="0" presId="urn:microsoft.com/office/officeart/2005/8/layout/vList3"/>
    <dgm:cxn modelId="{41B6F78F-7C38-5244-9CB4-B7D075FFD96E}" type="presParOf" srcId="{8BDBBA0D-C601-D242-A3D8-37A6B0EAD31C}" destId="{BC9E1585-8E74-1343-883D-562FC8907C81}" srcOrd="1" destOrd="0" presId="urn:microsoft.com/office/officeart/2005/8/layout/vList3"/>
    <dgm:cxn modelId="{8FCDCE3E-F4AC-B648-BE31-2ACC39E3E96D}" type="presParOf" srcId="{C5556145-BA91-5A42-BB66-6D6F438FC531}" destId="{D57659D2-1B9B-2F47-A953-9D1B6E75B924}" srcOrd="9" destOrd="0" presId="urn:microsoft.com/office/officeart/2005/8/layout/vList3"/>
    <dgm:cxn modelId="{D8CAC6E4-5BFD-154F-B065-D5B682B76969}" type="presParOf" srcId="{C5556145-BA91-5A42-BB66-6D6F438FC531}" destId="{73E768FF-0841-554C-A863-4B8577F6BC02}" srcOrd="10" destOrd="0" presId="urn:microsoft.com/office/officeart/2005/8/layout/vList3"/>
    <dgm:cxn modelId="{96ECFD30-719A-054C-B3E1-69E44598737C}" type="presParOf" srcId="{73E768FF-0841-554C-A863-4B8577F6BC02}" destId="{FE3FE9C6-DA41-644E-9F42-FF6469C2AE98}" srcOrd="0" destOrd="0" presId="urn:microsoft.com/office/officeart/2005/8/layout/vList3"/>
    <dgm:cxn modelId="{DEFF77EE-9236-8C49-98D2-DEC625A2F62D}" type="presParOf" srcId="{73E768FF-0841-554C-A863-4B8577F6BC02}" destId="{F8C6248C-7E47-DB42-83CF-5173D7EF6BC2}" srcOrd="1" destOrd="0" presId="urn:microsoft.com/office/officeart/2005/8/layout/vList3"/>
    <dgm:cxn modelId="{D19C708D-4A83-DA42-99B4-6726D958E934}" type="presParOf" srcId="{C5556145-BA91-5A42-BB66-6D6F438FC531}" destId="{36510856-EDEF-8A48-A5C5-C1E39D36E777}" srcOrd="11" destOrd="0" presId="urn:microsoft.com/office/officeart/2005/8/layout/vList3"/>
    <dgm:cxn modelId="{72DC3270-2104-D04E-AD69-9374E367B24D}" type="presParOf" srcId="{C5556145-BA91-5A42-BB66-6D6F438FC531}" destId="{E64950C4-0481-5649-A0A9-46CCE343CEE5}" srcOrd="12" destOrd="0" presId="urn:microsoft.com/office/officeart/2005/8/layout/vList3"/>
    <dgm:cxn modelId="{4BD5E1F6-D680-414D-BADA-68D7B7365164}" type="presParOf" srcId="{E64950C4-0481-5649-A0A9-46CCE343CEE5}" destId="{97C88E3E-2E29-484E-BF06-C6FE9E8A69ED}" srcOrd="0" destOrd="0" presId="urn:microsoft.com/office/officeart/2005/8/layout/vList3"/>
    <dgm:cxn modelId="{265838AD-818A-0540-9196-5AEC40C4E95F}" type="presParOf" srcId="{E64950C4-0481-5649-A0A9-46CCE343CEE5}" destId="{4A56919F-FFA6-2741-9D57-F7F3F58CD8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3A568-B3A7-5F43-9192-1292241379F9}">
      <dsp:nvSpPr>
        <dsp:cNvPr id="0" name=""/>
        <dsp:cNvSpPr/>
      </dsp:nvSpPr>
      <dsp:spPr>
        <a:xfrm rot="10800000">
          <a:off x="1592114" y="0"/>
          <a:ext cx="4918049" cy="697361"/>
        </a:xfrm>
        <a:prstGeom prst="homePlate">
          <a:avLst/>
        </a:prstGeom>
        <a:solidFill>
          <a:srgbClr val="000000"/>
        </a:solidFill>
        <a:ln w="12700" cap="flat" cmpd="sng" algn="ctr">
          <a:solidFill>
            <a:srgbClr val="FE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0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Why a Scannable Résumé?</a:t>
          </a:r>
        </a:p>
      </dsp:txBody>
      <dsp:txXfrm rot="10800000">
        <a:off x="1766454" y="0"/>
        <a:ext cx="4743709" cy="697361"/>
      </dsp:txXfrm>
    </dsp:sp>
    <dsp:sp modelId="{1C9867BC-6C83-8047-92DC-15C4BDA7525C}">
      <dsp:nvSpPr>
        <dsp:cNvPr id="0" name=""/>
        <dsp:cNvSpPr/>
      </dsp:nvSpPr>
      <dsp:spPr>
        <a:xfrm>
          <a:off x="1064416" y="0"/>
          <a:ext cx="697361" cy="697361"/>
        </a:xfrm>
        <a:prstGeom prst="ellipse">
          <a:avLst/>
        </a:prstGeom>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EE5C7-098F-4DC7-9A41-63DFDDF4E742}">
      <dsp:nvSpPr>
        <dsp:cNvPr id="0" name=""/>
        <dsp:cNvSpPr/>
      </dsp:nvSpPr>
      <dsp:spPr>
        <a:xfrm>
          <a:off x="0" y="723889"/>
          <a:ext cx="8229600" cy="1336411"/>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C0E20FE1-2CFB-4AC0-A09C-A3CF600FAD76}">
      <dsp:nvSpPr>
        <dsp:cNvPr id="0" name=""/>
        <dsp:cNvSpPr/>
      </dsp:nvSpPr>
      <dsp:spPr>
        <a:xfrm>
          <a:off x="404264" y="1024582"/>
          <a:ext cx="735026" cy="73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5C4427-8606-4FB6-926A-677479D94F99}">
      <dsp:nvSpPr>
        <dsp:cNvPr id="0" name=""/>
        <dsp:cNvSpPr/>
      </dsp:nvSpPr>
      <dsp:spPr>
        <a:xfrm>
          <a:off x="1543555" y="723889"/>
          <a:ext cx="6686044" cy="1336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37" tIns="141437" rIns="141437" bIns="141437"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If the computer is conducting a word search, it might not recognize the word </a:t>
          </a:r>
          <a:r>
            <a:rPr lang="en-US" sz="1800" b="1" i="0" kern="1200" baseline="0" dirty="0">
              <a:solidFill>
                <a:schemeClr val="bg1"/>
              </a:solidFill>
            </a:rPr>
            <a:t>leader</a:t>
          </a:r>
          <a:r>
            <a:rPr lang="en-US" sz="1800" b="0" i="0" kern="1200" baseline="0" dirty="0">
              <a:solidFill>
                <a:schemeClr val="bg1"/>
              </a:solidFill>
            </a:rPr>
            <a:t> if it is presented as </a:t>
          </a:r>
          <a:r>
            <a:rPr lang="en-US" sz="1800" b="1" i="0" kern="1200" baseline="0" dirty="0">
              <a:solidFill>
                <a:schemeClr val="bg1"/>
              </a:solidFill>
            </a:rPr>
            <a:t>leader.</a:t>
          </a:r>
          <a:endParaRPr lang="en-US" sz="1800" kern="1200" dirty="0">
            <a:solidFill>
              <a:schemeClr val="bg1"/>
            </a:solidFill>
          </a:endParaRPr>
        </a:p>
      </dsp:txBody>
      <dsp:txXfrm>
        <a:off x="1543555" y="723889"/>
        <a:ext cx="6686044" cy="1336411"/>
      </dsp:txXfrm>
    </dsp:sp>
    <dsp:sp modelId="{1E81F302-21E3-48DC-B9DC-5E04AD588853}">
      <dsp:nvSpPr>
        <dsp:cNvPr id="0" name=""/>
        <dsp:cNvSpPr/>
      </dsp:nvSpPr>
      <dsp:spPr>
        <a:xfrm>
          <a:off x="0" y="2394404"/>
          <a:ext cx="8229600" cy="1336411"/>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E1339126-B25E-4921-A9E1-7BF213D735B0}">
      <dsp:nvSpPr>
        <dsp:cNvPr id="0" name=""/>
        <dsp:cNvSpPr/>
      </dsp:nvSpPr>
      <dsp:spPr>
        <a:xfrm>
          <a:off x="404264" y="2695097"/>
          <a:ext cx="735026" cy="73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82BB35-5281-43F2-A8B3-AB8AC504DF6A}">
      <dsp:nvSpPr>
        <dsp:cNvPr id="0" name=""/>
        <dsp:cNvSpPr/>
      </dsp:nvSpPr>
      <dsp:spPr>
        <a:xfrm>
          <a:off x="1543555" y="2394404"/>
          <a:ext cx="6686044" cy="1336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37" tIns="141437" rIns="141437" bIns="141437"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No piece of punctuation should ever touch a word.</a:t>
          </a:r>
          <a:endParaRPr lang="en-US" sz="1800" kern="1200" dirty="0">
            <a:solidFill>
              <a:schemeClr val="bg1"/>
            </a:solidFill>
          </a:endParaRPr>
        </a:p>
      </dsp:txBody>
      <dsp:txXfrm>
        <a:off x="1543555" y="2394404"/>
        <a:ext cx="6686044" cy="13364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E6C0-CDB8-4520-92C1-C70CF7FC470E}">
      <dsp:nvSpPr>
        <dsp:cNvPr id="0" name=""/>
        <dsp:cNvSpPr/>
      </dsp:nvSpPr>
      <dsp:spPr>
        <a:xfrm>
          <a:off x="0" y="408"/>
          <a:ext cx="4997195" cy="9549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B509C-C6E9-4DC5-A7FC-CCC16B1F790E}">
      <dsp:nvSpPr>
        <dsp:cNvPr id="0" name=""/>
        <dsp:cNvSpPr/>
      </dsp:nvSpPr>
      <dsp:spPr>
        <a:xfrm>
          <a:off x="288883" y="215280"/>
          <a:ext cx="525243" cy="525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D356B0-B258-4A31-996F-98A0C34611ED}">
      <dsp:nvSpPr>
        <dsp:cNvPr id="0" name=""/>
        <dsp:cNvSpPr/>
      </dsp:nvSpPr>
      <dsp:spPr>
        <a:xfrm>
          <a:off x="1103011" y="408"/>
          <a:ext cx="3894183" cy="95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70" tIns="101070" rIns="101070" bIns="101070" numCol="1" spcCol="1270" anchor="ctr" anchorCtr="0">
          <a:noAutofit/>
        </a:bodyPr>
        <a:lstStyle/>
        <a:p>
          <a:pPr marL="0" lvl="0" indent="0" algn="l" defTabSz="800100">
            <a:lnSpc>
              <a:spcPct val="90000"/>
            </a:lnSpc>
            <a:spcBef>
              <a:spcPct val="0"/>
            </a:spcBef>
            <a:spcAft>
              <a:spcPct val="35000"/>
            </a:spcAft>
            <a:buNone/>
          </a:pPr>
          <a:r>
            <a:rPr lang="en-US" sz="1800" kern="1200"/>
            <a:t>Important Reminders</a:t>
          </a:r>
        </a:p>
      </dsp:txBody>
      <dsp:txXfrm>
        <a:off x="1103011" y="408"/>
        <a:ext cx="3894183" cy="954988"/>
      </dsp:txXfrm>
    </dsp:sp>
    <dsp:sp modelId="{56C6FC25-5B13-4781-B87D-85F23C3C3252}">
      <dsp:nvSpPr>
        <dsp:cNvPr id="0" name=""/>
        <dsp:cNvSpPr/>
      </dsp:nvSpPr>
      <dsp:spPr>
        <a:xfrm>
          <a:off x="0" y="1194143"/>
          <a:ext cx="4997195" cy="9549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7C5A3-9630-4FA1-80DE-E66FA554180E}">
      <dsp:nvSpPr>
        <dsp:cNvPr id="0" name=""/>
        <dsp:cNvSpPr/>
      </dsp:nvSpPr>
      <dsp:spPr>
        <a:xfrm>
          <a:off x="288883" y="1409015"/>
          <a:ext cx="525243" cy="525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B02D4F-3893-4050-AA71-A843828CF224}">
      <dsp:nvSpPr>
        <dsp:cNvPr id="0" name=""/>
        <dsp:cNvSpPr/>
      </dsp:nvSpPr>
      <dsp:spPr>
        <a:xfrm>
          <a:off x="1103011" y="1194143"/>
          <a:ext cx="3894183" cy="95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70" tIns="101070" rIns="101070" bIns="101070" numCol="1" spcCol="1270" anchor="ctr" anchorCtr="0">
          <a:noAutofit/>
        </a:bodyPr>
        <a:lstStyle/>
        <a:p>
          <a:pPr marL="0" lvl="0" indent="0" algn="l" defTabSz="800100">
            <a:lnSpc>
              <a:spcPct val="90000"/>
            </a:lnSpc>
            <a:spcBef>
              <a:spcPct val="0"/>
            </a:spcBef>
            <a:spcAft>
              <a:spcPct val="35000"/>
            </a:spcAft>
            <a:buNone/>
          </a:pPr>
          <a:r>
            <a:rPr lang="en-US" sz="1800" kern="1200"/>
            <a:t>What to Avoid</a:t>
          </a:r>
        </a:p>
      </dsp:txBody>
      <dsp:txXfrm>
        <a:off x="1103011" y="1194143"/>
        <a:ext cx="3894183" cy="954988"/>
      </dsp:txXfrm>
    </dsp:sp>
    <dsp:sp modelId="{D12D8C06-F8DD-4934-BF42-A93B8EFC110F}">
      <dsp:nvSpPr>
        <dsp:cNvPr id="0" name=""/>
        <dsp:cNvSpPr/>
      </dsp:nvSpPr>
      <dsp:spPr>
        <a:xfrm>
          <a:off x="0" y="2387878"/>
          <a:ext cx="4997195" cy="9549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CC481F-8D0B-4423-862A-5454CEF41F56}">
      <dsp:nvSpPr>
        <dsp:cNvPr id="0" name=""/>
        <dsp:cNvSpPr/>
      </dsp:nvSpPr>
      <dsp:spPr>
        <a:xfrm>
          <a:off x="288883" y="2602751"/>
          <a:ext cx="525243" cy="5252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BA0C8-3998-47CA-AA2D-86E0258B2ED2}">
      <dsp:nvSpPr>
        <dsp:cNvPr id="0" name=""/>
        <dsp:cNvSpPr/>
      </dsp:nvSpPr>
      <dsp:spPr>
        <a:xfrm>
          <a:off x="1103011" y="2387878"/>
          <a:ext cx="3894183" cy="95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70" tIns="101070" rIns="101070" bIns="101070" numCol="1" spcCol="1270" anchor="ctr" anchorCtr="0">
          <a:noAutofit/>
        </a:bodyPr>
        <a:lstStyle/>
        <a:p>
          <a:pPr marL="0" lvl="0" indent="0" algn="l" defTabSz="800100">
            <a:lnSpc>
              <a:spcPct val="90000"/>
            </a:lnSpc>
            <a:spcBef>
              <a:spcPct val="0"/>
            </a:spcBef>
            <a:spcAft>
              <a:spcPct val="35000"/>
            </a:spcAft>
            <a:buNone/>
          </a:pPr>
          <a:r>
            <a:rPr lang="en-US" sz="1800" kern="1200"/>
            <a:t>Where Can I Get Help?</a:t>
          </a:r>
        </a:p>
      </dsp:txBody>
      <dsp:txXfrm>
        <a:off x="1103011" y="2387878"/>
        <a:ext cx="3894183" cy="9549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49327-558E-465F-9BF3-DC310CA60D67}">
      <dsp:nvSpPr>
        <dsp:cNvPr id="0" name=""/>
        <dsp:cNvSpPr/>
      </dsp:nvSpPr>
      <dsp:spPr>
        <a:xfrm>
          <a:off x="0" y="748613"/>
          <a:ext cx="8221436" cy="1382056"/>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D75505E0-2E34-4685-85F5-8B6A2763A70C}">
      <dsp:nvSpPr>
        <dsp:cNvPr id="0" name=""/>
        <dsp:cNvSpPr/>
      </dsp:nvSpPr>
      <dsp:spPr>
        <a:xfrm>
          <a:off x="418072" y="1059576"/>
          <a:ext cx="760131" cy="7601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BFC95D-2D36-4083-A772-2B730746EE7B}">
      <dsp:nvSpPr>
        <dsp:cNvPr id="0" name=""/>
        <dsp:cNvSpPr/>
      </dsp:nvSpPr>
      <dsp:spPr>
        <a:xfrm>
          <a:off x="1596275" y="748613"/>
          <a:ext cx="6625160" cy="1382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68" tIns="146268" rIns="146268" bIns="146268"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You still want your résumé to be organized in a way that emphasizes your strengths.</a:t>
          </a:r>
          <a:endParaRPr lang="en-US" sz="1800" kern="1200" dirty="0">
            <a:solidFill>
              <a:schemeClr val="bg1"/>
            </a:solidFill>
          </a:endParaRPr>
        </a:p>
      </dsp:txBody>
      <dsp:txXfrm>
        <a:off x="1596275" y="748613"/>
        <a:ext cx="6625160" cy="1382056"/>
      </dsp:txXfrm>
    </dsp:sp>
    <dsp:sp modelId="{F34EB56C-1E07-4F34-A105-FA58CC94DFCD}">
      <dsp:nvSpPr>
        <dsp:cNvPr id="0" name=""/>
        <dsp:cNvSpPr/>
      </dsp:nvSpPr>
      <dsp:spPr>
        <a:xfrm>
          <a:off x="0" y="2476184"/>
          <a:ext cx="8221436" cy="1382056"/>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3706258D-D264-4195-AA48-79FD47840307}">
      <dsp:nvSpPr>
        <dsp:cNvPr id="0" name=""/>
        <dsp:cNvSpPr/>
      </dsp:nvSpPr>
      <dsp:spPr>
        <a:xfrm>
          <a:off x="418072" y="2787147"/>
          <a:ext cx="760131" cy="7601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B37255-45F9-42C3-B125-8A64162DF05C}">
      <dsp:nvSpPr>
        <dsp:cNvPr id="0" name=""/>
        <dsp:cNvSpPr/>
      </dsp:nvSpPr>
      <dsp:spPr>
        <a:xfrm>
          <a:off x="1596275" y="2476184"/>
          <a:ext cx="6625160" cy="1382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68" tIns="146268" rIns="146268" bIns="146268"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Keep your skills, experience, education, honors/activities, and objective statement or summary of qualifications.</a:t>
          </a:r>
          <a:endParaRPr lang="en-US" sz="1800" kern="1200" dirty="0">
            <a:solidFill>
              <a:schemeClr val="bg1"/>
            </a:solidFill>
          </a:endParaRPr>
        </a:p>
      </dsp:txBody>
      <dsp:txXfrm>
        <a:off x="1596275" y="2476184"/>
        <a:ext cx="6625160" cy="13820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06177-E019-419B-9EFF-B9C0C97B1A7B}">
      <dsp:nvSpPr>
        <dsp:cNvPr id="0" name=""/>
        <dsp:cNvSpPr/>
      </dsp:nvSpPr>
      <dsp:spPr>
        <a:xfrm>
          <a:off x="0" y="469"/>
          <a:ext cx="7858124" cy="1097828"/>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E9BCA4D8-FAAE-4A09-A9D1-388E35FCB3E7}">
      <dsp:nvSpPr>
        <dsp:cNvPr id="0" name=""/>
        <dsp:cNvSpPr/>
      </dsp:nvSpPr>
      <dsp:spPr>
        <a:xfrm>
          <a:off x="332093" y="247480"/>
          <a:ext cx="603805" cy="6038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5BD3F-861E-4480-8D9C-D4EB6BEF9604}">
      <dsp:nvSpPr>
        <dsp:cNvPr id="0" name=""/>
        <dsp:cNvSpPr/>
      </dsp:nvSpPr>
      <dsp:spPr>
        <a:xfrm>
          <a:off x="1267991" y="469"/>
          <a:ext cx="6590132" cy="109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87" tIns="116187" rIns="116187" bIns="116187"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solidFill>
                <a:schemeClr val="bg1"/>
              </a:solidFill>
            </a:rPr>
            <a:t>Contact the company</a:t>
          </a:r>
          <a:endParaRPr lang="en-US" sz="1800" kern="1200" dirty="0">
            <a:solidFill>
              <a:schemeClr val="bg1"/>
            </a:solidFill>
          </a:endParaRPr>
        </a:p>
      </dsp:txBody>
      <dsp:txXfrm>
        <a:off x="1267991" y="469"/>
        <a:ext cx="6590132" cy="1097828"/>
      </dsp:txXfrm>
    </dsp:sp>
    <dsp:sp modelId="{48F3FF43-165F-4225-8E79-8E558778B7A7}">
      <dsp:nvSpPr>
        <dsp:cNvPr id="0" name=""/>
        <dsp:cNvSpPr/>
      </dsp:nvSpPr>
      <dsp:spPr>
        <a:xfrm>
          <a:off x="0" y="1372754"/>
          <a:ext cx="7858124" cy="1097828"/>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4872283C-D97E-4081-AF99-DD3D190CA2A1}">
      <dsp:nvSpPr>
        <dsp:cNvPr id="0" name=""/>
        <dsp:cNvSpPr/>
      </dsp:nvSpPr>
      <dsp:spPr>
        <a:xfrm>
          <a:off x="332093" y="1619766"/>
          <a:ext cx="603805" cy="6038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95BE5F-99E0-46F7-AC91-3BE566607F20}">
      <dsp:nvSpPr>
        <dsp:cNvPr id="0" name=""/>
        <dsp:cNvSpPr/>
      </dsp:nvSpPr>
      <dsp:spPr>
        <a:xfrm>
          <a:off x="1267991" y="1372754"/>
          <a:ext cx="6590132" cy="109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87" tIns="116187" rIns="116187" bIns="116187"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Human resource departments are excellent resources for your résumé information.</a:t>
          </a:r>
          <a:endParaRPr lang="en-US" sz="1800" kern="1200" dirty="0">
            <a:solidFill>
              <a:schemeClr val="bg1"/>
            </a:solidFill>
          </a:endParaRPr>
        </a:p>
      </dsp:txBody>
      <dsp:txXfrm>
        <a:off x="1267991" y="1372754"/>
        <a:ext cx="6590132" cy="1097828"/>
      </dsp:txXfrm>
    </dsp:sp>
    <dsp:sp modelId="{C4B92543-6759-4AD2-A836-DA1491E71BB7}">
      <dsp:nvSpPr>
        <dsp:cNvPr id="0" name=""/>
        <dsp:cNvSpPr/>
      </dsp:nvSpPr>
      <dsp:spPr>
        <a:xfrm>
          <a:off x="0" y="2745040"/>
          <a:ext cx="7858124" cy="1097828"/>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B13EA9BE-4B68-4466-8DA1-D1A90CA171C1}">
      <dsp:nvSpPr>
        <dsp:cNvPr id="0" name=""/>
        <dsp:cNvSpPr/>
      </dsp:nvSpPr>
      <dsp:spPr>
        <a:xfrm>
          <a:off x="332093" y="2992051"/>
          <a:ext cx="603805" cy="6038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C52BDF-D8AB-420E-AECB-C3BA47D49AF6}">
      <dsp:nvSpPr>
        <dsp:cNvPr id="0" name=""/>
        <dsp:cNvSpPr/>
      </dsp:nvSpPr>
      <dsp:spPr>
        <a:xfrm>
          <a:off x="1267991" y="2745040"/>
          <a:ext cx="6590132" cy="109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87" tIns="116187" rIns="116187" bIns="116187"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It is acceptable to contact them. They may provide you with specific formatting instructions for scannable résumés.</a:t>
          </a:r>
          <a:endParaRPr lang="en-US" sz="1800" kern="1200" dirty="0">
            <a:solidFill>
              <a:schemeClr val="bg1"/>
            </a:solidFill>
          </a:endParaRPr>
        </a:p>
      </dsp:txBody>
      <dsp:txXfrm>
        <a:off x="1267991" y="2745040"/>
        <a:ext cx="6590132" cy="1097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8777F-10C1-AE4D-9041-5DD2D5B94AA8}">
      <dsp:nvSpPr>
        <dsp:cNvPr id="0" name=""/>
        <dsp:cNvSpPr/>
      </dsp:nvSpPr>
      <dsp:spPr>
        <a:xfrm rot="10800000">
          <a:off x="1593302" y="0"/>
          <a:ext cx="4918048" cy="697361"/>
        </a:xfrm>
        <a:prstGeom prst="homePlat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1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chemeClr val="dk1">
                    <a:alpha val="40000"/>
                  </a:schemeClr>
                </a:outerShdw>
              </a:effectLst>
            </a:rPr>
            <a:t>What is a Scannable Résumé?</a:t>
          </a:r>
        </a:p>
      </dsp:txBody>
      <dsp:txXfrm rot="10800000">
        <a:off x="1767642" y="0"/>
        <a:ext cx="4743708" cy="697361"/>
      </dsp:txXfrm>
    </dsp:sp>
    <dsp:sp modelId="{A47FEBBB-0626-0847-AF8E-7BFAC33D3F64}">
      <dsp:nvSpPr>
        <dsp:cNvPr id="0" name=""/>
        <dsp:cNvSpPr/>
      </dsp:nvSpPr>
      <dsp:spPr>
        <a:xfrm>
          <a:off x="1065933" y="3033"/>
          <a:ext cx="691293" cy="691293"/>
        </a:xfrm>
        <a:prstGeom prst="ellipse">
          <a:avLst/>
        </a:prstGeom>
        <a:blipFill>
          <a:blip xmlns:r="http://schemas.openxmlformats.org/officeDocument/2006/relationships" r:embed="rId1">
            <a:biLevel thresh="25000"/>
            <a:extLst>
              <a:ext uri="{96DAC541-7B7A-43D3-8B79-37D633B846F1}">
                <asvg:svgBlip xmlns:asvg="http://schemas.microsoft.com/office/drawing/2016/SVG/main" r:embed="rId2"/>
              </a:ext>
            </a:extLst>
          </a:blip>
          <a:srcRect/>
          <a:stretch>
            <a:fillRect/>
          </a:stretch>
        </a:blip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03177-C714-0247-A739-422C9790D491}">
      <dsp:nvSpPr>
        <dsp:cNvPr id="0" name=""/>
        <dsp:cNvSpPr/>
      </dsp:nvSpPr>
      <dsp:spPr>
        <a:xfrm rot="10800000">
          <a:off x="1563589" y="0"/>
          <a:ext cx="4918049" cy="697361"/>
        </a:xfrm>
        <a:prstGeom prst="homePlate">
          <a:avLst/>
        </a:prstGeom>
        <a:solidFill>
          <a:srgbClr val="000000"/>
        </a:solidFill>
        <a:ln w="12700" cap="flat" cmpd="sng" algn="ctr">
          <a:solidFill>
            <a:srgbClr val="FE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0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Electronic, Email, and Web Résumés</a:t>
          </a:r>
        </a:p>
      </dsp:txBody>
      <dsp:txXfrm rot="10800000">
        <a:off x="1737929" y="0"/>
        <a:ext cx="4743709" cy="697361"/>
      </dsp:txXfrm>
    </dsp:sp>
    <dsp:sp modelId="{7D3BE9C9-30B7-F240-BF92-3D3FADAA5A06}">
      <dsp:nvSpPr>
        <dsp:cNvPr id="0" name=""/>
        <dsp:cNvSpPr/>
      </dsp:nvSpPr>
      <dsp:spPr>
        <a:xfrm>
          <a:off x="1064416" y="0"/>
          <a:ext cx="697361" cy="69736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D6358-699A-2E44-8D56-CB279D6C08FD}">
      <dsp:nvSpPr>
        <dsp:cNvPr id="0" name=""/>
        <dsp:cNvSpPr/>
      </dsp:nvSpPr>
      <dsp:spPr>
        <a:xfrm rot="10800000">
          <a:off x="1575146" y="0"/>
          <a:ext cx="4918048" cy="697361"/>
        </a:xfrm>
        <a:prstGeom prst="homePlate">
          <a:avLst/>
        </a:prstGeom>
        <a:solidFill>
          <a:srgbClr val="000000"/>
        </a:solidFill>
        <a:ln w="12700" cap="flat" cmpd="sng" algn="ctr">
          <a:solidFill>
            <a:srgbClr val="FE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706"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Lifecycle of the Scannable Résumé?</a:t>
          </a:r>
        </a:p>
      </dsp:txBody>
      <dsp:txXfrm rot="10800000">
        <a:off x="1749486" y="0"/>
        <a:ext cx="4743708" cy="697361"/>
      </dsp:txXfrm>
    </dsp:sp>
    <dsp:sp modelId="{D7D41918-F005-2249-8242-C3637C31C79E}">
      <dsp:nvSpPr>
        <dsp:cNvPr id="0" name=""/>
        <dsp:cNvSpPr/>
      </dsp:nvSpPr>
      <dsp:spPr>
        <a:xfrm>
          <a:off x="1064416" y="0"/>
          <a:ext cx="697361" cy="69736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54671-DDF6-D240-89AB-51066B44673A}">
      <dsp:nvSpPr>
        <dsp:cNvPr id="0" name=""/>
        <dsp:cNvSpPr/>
      </dsp:nvSpPr>
      <dsp:spPr>
        <a:xfrm rot="10800000">
          <a:off x="1578687" y="0"/>
          <a:ext cx="4918048" cy="697361"/>
        </a:xfrm>
        <a:prstGeom prst="homePlate">
          <a:avLst/>
        </a:prstGeom>
        <a:solidFill>
          <a:srgbClr val="000000"/>
        </a:solidFill>
        <a:ln w="12700" cap="flat" cmpd="sng" algn="ctr">
          <a:solidFill>
            <a:srgbClr val="FE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1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General Format</a:t>
          </a:r>
        </a:p>
      </dsp:txBody>
      <dsp:txXfrm rot="10800000">
        <a:off x="1753027" y="0"/>
        <a:ext cx="4743708" cy="697361"/>
      </dsp:txXfrm>
    </dsp:sp>
    <dsp:sp modelId="{FAB565B1-A2CB-E94B-B176-91B2428F9FC3}">
      <dsp:nvSpPr>
        <dsp:cNvPr id="0" name=""/>
        <dsp:cNvSpPr/>
      </dsp:nvSpPr>
      <dsp:spPr>
        <a:xfrm>
          <a:off x="1064416" y="0"/>
          <a:ext cx="697361" cy="69736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4D4FA-4A94-E344-AD47-38713FD80982}">
      <dsp:nvSpPr>
        <dsp:cNvPr id="0" name=""/>
        <dsp:cNvSpPr/>
      </dsp:nvSpPr>
      <dsp:spPr>
        <a:xfrm rot="10800000">
          <a:off x="1584097" y="0"/>
          <a:ext cx="4918048" cy="697361"/>
        </a:xfrm>
        <a:prstGeom prst="homePlate">
          <a:avLst/>
        </a:prstGeom>
        <a:solidFill>
          <a:srgbClr val="000000"/>
        </a:solidFill>
        <a:ln w="12700" cap="flat" cmpd="sng" algn="ctr">
          <a:solidFill>
            <a:srgbClr val="FE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1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accent1"/>
              </a:solidFill>
              <a:effectLst>
                <a:outerShdw blurRad="38100" dist="19050" dir="2700000" algn="tl" rotWithShape="0">
                  <a:srgbClr val="000000">
                    <a:alpha val="40000"/>
                  </a:srgbClr>
                </a:outerShdw>
              </a:effectLst>
              <a:latin typeface="Franklin Gothic Book" panose="020B0503020102020204"/>
              <a:ea typeface="+mn-ea"/>
              <a:cs typeface="+mn-cs"/>
            </a:rPr>
            <a:t>Dos and Don’ts</a:t>
          </a:r>
        </a:p>
      </dsp:txBody>
      <dsp:txXfrm rot="10800000">
        <a:off x="1758437" y="0"/>
        <a:ext cx="4743708" cy="697361"/>
      </dsp:txXfrm>
    </dsp:sp>
    <dsp:sp modelId="{0E859853-5A3D-A74E-BC82-51D88A100890}">
      <dsp:nvSpPr>
        <dsp:cNvPr id="0" name=""/>
        <dsp:cNvSpPr/>
      </dsp:nvSpPr>
      <dsp:spPr>
        <a:xfrm>
          <a:off x="1064416" y="0"/>
          <a:ext cx="697361" cy="69736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EDA68-D4C8-4617-9B94-6AAA9BDA806A}">
      <dsp:nvSpPr>
        <dsp:cNvPr id="0" name=""/>
        <dsp:cNvSpPr/>
      </dsp:nvSpPr>
      <dsp:spPr>
        <a:xfrm>
          <a:off x="0" y="499"/>
          <a:ext cx="7971133" cy="1167709"/>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34427E08-CB27-40F0-BA50-34FDC9D5ADD7}">
      <dsp:nvSpPr>
        <dsp:cNvPr id="0" name=""/>
        <dsp:cNvSpPr/>
      </dsp:nvSpPr>
      <dsp:spPr>
        <a:xfrm>
          <a:off x="353232" y="263233"/>
          <a:ext cx="642240" cy="642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96887B-CA2C-4C98-8E40-7464384CC386}">
      <dsp:nvSpPr>
        <dsp:cNvPr id="0" name=""/>
        <dsp:cNvSpPr/>
      </dsp:nvSpPr>
      <dsp:spPr>
        <a:xfrm>
          <a:off x="1348705" y="499"/>
          <a:ext cx="6622427" cy="116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83" tIns="123583" rIns="123583" bIns="123583"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Scannable résumé databases allow companies to search through a larger number of applicants.</a:t>
          </a:r>
          <a:endParaRPr lang="en-US" sz="1800" kern="1200" dirty="0">
            <a:solidFill>
              <a:schemeClr val="bg1"/>
            </a:solidFill>
          </a:endParaRPr>
        </a:p>
      </dsp:txBody>
      <dsp:txXfrm>
        <a:off x="1348705" y="499"/>
        <a:ext cx="6622427" cy="1167709"/>
      </dsp:txXfrm>
    </dsp:sp>
    <dsp:sp modelId="{8644D657-2520-47D8-B1CD-42A941561082}">
      <dsp:nvSpPr>
        <dsp:cNvPr id="0" name=""/>
        <dsp:cNvSpPr/>
      </dsp:nvSpPr>
      <dsp:spPr>
        <a:xfrm>
          <a:off x="0" y="1460136"/>
          <a:ext cx="7971133" cy="1167709"/>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C4788605-C991-4039-A652-88497FD28940}">
      <dsp:nvSpPr>
        <dsp:cNvPr id="0" name=""/>
        <dsp:cNvSpPr/>
      </dsp:nvSpPr>
      <dsp:spPr>
        <a:xfrm>
          <a:off x="353232" y="1722871"/>
          <a:ext cx="642240" cy="642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3922A4-400B-4C2C-B6CD-99AF8EF9F3AC}">
      <dsp:nvSpPr>
        <dsp:cNvPr id="0" name=""/>
        <dsp:cNvSpPr/>
      </dsp:nvSpPr>
      <dsp:spPr>
        <a:xfrm>
          <a:off x="1348705" y="1460136"/>
          <a:ext cx="6622427" cy="116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83" tIns="123583" rIns="123583" bIns="123583"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Internet technology is more cost effective for employers; they do not need to spend as much time looking at résumés.</a:t>
          </a:r>
          <a:endParaRPr lang="en-US" sz="1800" kern="1200" dirty="0">
            <a:solidFill>
              <a:schemeClr val="bg1"/>
            </a:solidFill>
          </a:endParaRPr>
        </a:p>
      </dsp:txBody>
      <dsp:txXfrm>
        <a:off x="1348705" y="1460136"/>
        <a:ext cx="6622427" cy="1167709"/>
      </dsp:txXfrm>
    </dsp:sp>
    <dsp:sp modelId="{D374A52B-E256-44F4-906B-094700FF83AF}">
      <dsp:nvSpPr>
        <dsp:cNvPr id="0" name=""/>
        <dsp:cNvSpPr/>
      </dsp:nvSpPr>
      <dsp:spPr>
        <a:xfrm>
          <a:off x="0" y="2919773"/>
          <a:ext cx="7971133" cy="1167709"/>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E8080551-DCD8-4073-B82A-0D44AE654001}">
      <dsp:nvSpPr>
        <dsp:cNvPr id="0" name=""/>
        <dsp:cNvSpPr/>
      </dsp:nvSpPr>
      <dsp:spPr>
        <a:xfrm>
          <a:off x="353232" y="3182508"/>
          <a:ext cx="642240" cy="642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B04A7B-A65F-4ABB-ACA5-C26282954B07}">
      <dsp:nvSpPr>
        <dsp:cNvPr id="0" name=""/>
        <dsp:cNvSpPr/>
      </dsp:nvSpPr>
      <dsp:spPr>
        <a:xfrm>
          <a:off x="1348705" y="2919773"/>
          <a:ext cx="6622427" cy="116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83" tIns="123583" rIns="123583" bIns="123583"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More and more companies are requiring applicants to forward a scannable résumé.</a:t>
          </a:r>
          <a:endParaRPr lang="en-US" sz="1800" kern="1200" dirty="0">
            <a:solidFill>
              <a:schemeClr val="bg1"/>
            </a:solidFill>
          </a:endParaRPr>
        </a:p>
      </dsp:txBody>
      <dsp:txXfrm>
        <a:off x="1348705" y="2919773"/>
        <a:ext cx="6622427" cy="11677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C6F8A-8498-4803-8177-BFF2742C357A}">
      <dsp:nvSpPr>
        <dsp:cNvPr id="0" name=""/>
        <dsp:cNvSpPr/>
      </dsp:nvSpPr>
      <dsp:spPr>
        <a:xfrm>
          <a:off x="0" y="740112"/>
          <a:ext cx="7972423" cy="1366361"/>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C0298A98-C918-461A-8E2D-2E8740CD414A}">
      <dsp:nvSpPr>
        <dsp:cNvPr id="0" name=""/>
        <dsp:cNvSpPr/>
      </dsp:nvSpPr>
      <dsp:spPr>
        <a:xfrm>
          <a:off x="413324" y="1047543"/>
          <a:ext cx="751498" cy="7514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7CD549-C141-47AD-AC48-5A4D44BE6947}">
      <dsp:nvSpPr>
        <dsp:cNvPr id="0" name=""/>
        <dsp:cNvSpPr/>
      </dsp:nvSpPr>
      <dsp:spPr>
        <a:xfrm>
          <a:off x="1578147" y="740112"/>
          <a:ext cx="6394275" cy="136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607" tIns="144607" rIns="144607" bIns="144607"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Once it reaches the company, it is scanned into a database.  The computer takes a picture and creates another version.</a:t>
          </a:r>
          <a:endParaRPr lang="en-US" sz="1800" kern="1200" dirty="0">
            <a:solidFill>
              <a:schemeClr val="bg1"/>
            </a:solidFill>
          </a:endParaRPr>
        </a:p>
      </dsp:txBody>
      <dsp:txXfrm>
        <a:off x="1578147" y="740112"/>
        <a:ext cx="6394275" cy="1366361"/>
      </dsp:txXfrm>
    </dsp:sp>
    <dsp:sp modelId="{53EBFBB5-F59F-43CF-BD94-0444720EA3BB}">
      <dsp:nvSpPr>
        <dsp:cNvPr id="0" name=""/>
        <dsp:cNvSpPr/>
      </dsp:nvSpPr>
      <dsp:spPr>
        <a:xfrm>
          <a:off x="0" y="2448063"/>
          <a:ext cx="7972423" cy="1366361"/>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48DB0FB8-AF90-45A4-8AFD-12ED9900B904}">
      <dsp:nvSpPr>
        <dsp:cNvPr id="0" name=""/>
        <dsp:cNvSpPr/>
      </dsp:nvSpPr>
      <dsp:spPr>
        <a:xfrm>
          <a:off x="413324" y="2755494"/>
          <a:ext cx="751498" cy="7514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97197C-9B97-49B3-9D9D-1FC3B1C354AC}">
      <dsp:nvSpPr>
        <dsp:cNvPr id="0" name=""/>
        <dsp:cNvSpPr/>
      </dsp:nvSpPr>
      <dsp:spPr>
        <a:xfrm>
          <a:off x="1578147" y="2448063"/>
          <a:ext cx="6394275" cy="1366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607" tIns="144607" rIns="144607" bIns="144607"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solidFill>
                <a:schemeClr val="bg1"/>
              </a:solidFill>
            </a:rPr>
            <a:t>A software like </a:t>
          </a:r>
          <a:r>
            <a:rPr lang="en-US" sz="1800" b="0" i="0" kern="1200" baseline="0" dirty="0" err="1">
              <a:solidFill>
                <a:schemeClr val="bg1"/>
              </a:solidFill>
            </a:rPr>
            <a:t>ResTrack</a:t>
          </a:r>
          <a:r>
            <a:rPr lang="en-US" sz="1800" b="0" i="0" kern="1200" baseline="0" dirty="0">
              <a:solidFill>
                <a:schemeClr val="bg1"/>
              </a:solidFill>
            </a:rPr>
            <a:t> or </a:t>
          </a:r>
          <a:r>
            <a:rPr lang="en-US" sz="1800" b="0" i="0" kern="1200" baseline="0" dirty="0" err="1">
              <a:solidFill>
                <a:schemeClr val="bg1"/>
              </a:solidFill>
            </a:rPr>
            <a:t>Resumix</a:t>
          </a:r>
          <a:r>
            <a:rPr lang="en-US" sz="1800" b="0" i="0" kern="1200" baseline="0" dirty="0">
              <a:solidFill>
                <a:schemeClr val="bg1"/>
              </a:solidFill>
            </a:rPr>
            <a:t> extracts words and dates from the new version that can be searched by employers.</a:t>
          </a:r>
          <a:endParaRPr lang="en-US" sz="1800" kern="1200" dirty="0">
            <a:solidFill>
              <a:schemeClr val="bg1"/>
            </a:solidFill>
          </a:endParaRPr>
        </a:p>
      </dsp:txBody>
      <dsp:txXfrm>
        <a:off x="1578147" y="2448063"/>
        <a:ext cx="6394275" cy="13663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D989E-D375-4E45-837C-B4C71BE3B9B6}">
      <dsp:nvSpPr>
        <dsp:cNvPr id="0" name=""/>
        <dsp:cNvSpPr/>
      </dsp:nvSpPr>
      <dsp:spPr>
        <a:xfrm rot="10800000">
          <a:off x="1059452" y="157"/>
          <a:ext cx="3728313" cy="481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1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General Format</a:t>
          </a:r>
        </a:p>
      </dsp:txBody>
      <dsp:txXfrm rot="10800000">
        <a:off x="1179818" y="157"/>
        <a:ext cx="3607947" cy="481465"/>
      </dsp:txXfrm>
    </dsp:sp>
    <dsp:sp modelId="{31D53E16-BF41-B043-B6F2-6E89A5F23B3B}">
      <dsp:nvSpPr>
        <dsp:cNvPr id="0" name=""/>
        <dsp:cNvSpPr/>
      </dsp:nvSpPr>
      <dsp:spPr>
        <a:xfrm>
          <a:off x="656673" y="11732"/>
          <a:ext cx="481465" cy="48146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2EC6DE7-FBBF-174E-8FE4-C65B6C3B26E7}">
      <dsp:nvSpPr>
        <dsp:cNvPr id="0" name=""/>
        <dsp:cNvSpPr/>
      </dsp:nvSpPr>
      <dsp:spPr>
        <a:xfrm rot="10800000">
          <a:off x="1059452" y="625344"/>
          <a:ext cx="3728313" cy="481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1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Avoid Punctuation</a:t>
          </a:r>
        </a:p>
      </dsp:txBody>
      <dsp:txXfrm rot="10800000">
        <a:off x="1179818" y="625344"/>
        <a:ext cx="3607947" cy="481465"/>
      </dsp:txXfrm>
    </dsp:sp>
    <dsp:sp modelId="{656BB9B5-23CA-304D-BB33-61BD9139B703}">
      <dsp:nvSpPr>
        <dsp:cNvPr id="0" name=""/>
        <dsp:cNvSpPr/>
      </dsp:nvSpPr>
      <dsp:spPr>
        <a:xfrm>
          <a:off x="633524" y="625344"/>
          <a:ext cx="481465" cy="48146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1D872C75-306A-C442-BBF1-3CE5606AF636}">
      <dsp:nvSpPr>
        <dsp:cNvPr id="0" name=""/>
        <dsp:cNvSpPr/>
      </dsp:nvSpPr>
      <dsp:spPr>
        <a:xfrm rot="10800000">
          <a:off x="1059452" y="1250530"/>
          <a:ext cx="3728313" cy="481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1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Without Punctuation</a:t>
          </a:r>
        </a:p>
      </dsp:txBody>
      <dsp:txXfrm rot="10800000">
        <a:off x="1179818" y="1250530"/>
        <a:ext cx="3607947" cy="481465"/>
      </dsp:txXfrm>
    </dsp:sp>
    <dsp:sp modelId="{CA81B4B4-E9E8-5743-A3CC-5696109DE13D}">
      <dsp:nvSpPr>
        <dsp:cNvPr id="0" name=""/>
        <dsp:cNvSpPr/>
      </dsp:nvSpPr>
      <dsp:spPr>
        <a:xfrm>
          <a:off x="656673" y="1273679"/>
          <a:ext cx="481465" cy="48146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40377502-C5CE-8446-A697-CBECF6F9FB4F}">
      <dsp:nvSpPr>
        <dsp:cNvPr id="0" name=""/>
        <dsp:cNvSpPr/>
      </dsp:nvSpPr>
      <dsp:spPr>
        <a:xfrm rot="10800000">
          <a:off x="1059452" y="1875716"/>
          <a:ext cx="3728313" cy="481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1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Font and Typestyle</a:t>
          </a:r>
        </a:p>
      </dsp:txBody>
      <dsp:txXfrm rot="10800000">
        <a:off x="1179818" y="1875716"/>
        <a:ext cx="3607947" cy="481465"/>
      </dsp:txXfrm>
    </dsp:sp>
    <dsp:sp modelId="{3151BC0B-6E0C-7A47-8F38-3EE4FAAA2E3B}">
      <dsp:nvSpPr>
        <dsp:cNvPr id="0" name=""/>
        <dsp:cNvSpPr/>
      </dsp:nvSpPr>
      <dsp:spPr>
        <a:xfrm>
          <a:off x="645098" y="1847396"/>
          <a:ext cx="481465" cy="48146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BC9E1585-8E74-1343-883D-562FC8907C81}">
      <dsp:nvSpPr>
        <dsp:cNvPr id="0" name=""/>
        <dsp:cNvSpPr/>
      </dsp:nvSpPr>
      <dsp:spPr>
        <a:xfrm rot="10800000">
          <a:off x="1059452" y="2500902"/>
          <a:ext cx="3728313" cy="481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1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Addresses</a:t>
          </a:r>
        </a:p>
      </dsp:txBody>
      <dsp:txXfrm rot="10800000">
        <a:off x="1179818" y="2500902"/>
        <a:ext cx="3607947" cy="481465"/>
      </dsp:txXfrm>
    </dsp:sp>
    <dsp:sp modelId="{DAC0F25F-BCBF-1A4A-83E3-6F129ADD5817}">
      <dsp:nvSpPr>
        <dsp:cNvPr id="0" name=""/>
        <dsp:cNvSpPr/>
      </dsp:nvSpPr>
      <dsp:spPr>
        <a:xfrm>
          <a:off x="645098" y="2442361"/>
          <a:ext cx="481465" cy="48146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8C6248C-7E47-DB42-83CF-5173D7EF6BC2}">
      <dsp:nvSpPr>
        <dsp:cNvPr id="0" name=""/>
        <dsp:cNvSpPr/>
      </dsp:nvSpPr>
      <dsp:spPr>
        <a:xfrm rot="10800000">
          <a:off x="1059452" y="3126088"/>
          <a:ext cx="3728313" cy="481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1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Use Nouns Instead of Active Verbs</a:t>
          </a:r>
        </a:p>
      </dsp:txBody>
      <dsp:txXfrm rot="10800000">
        <a:off x="1179818" y="3126088"/>
        <a:ext cx="3607947" cy="481465"/>
      </dsp:txXfrm>
    </dsp:sp>
    <dsp:sp modelId="{FE3FE9C6-DA41-644E-9F42-FF6469C2AE98}">
      <dsp:nvSpPr>
        <dsp:cNvPr id="0" name=""/>
        <dsp:cNvSpPr/>
      </dsp:nvSpPr>
      <dsp:spPr>
        <a:xfrm>
          <a:off x="679822" y="3106391"/>
          <a:ext cx="481465" cy="481465"/>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4A56919F-FFA6-2741-9D57-F7F3F58CD8FB}">
      <dsp:nvSpPr>
        <dsp:cNvPr id="0" name=""/>
        <dsp:cNvSpPr/>
      </dsp:nvSpPr>
      <dsp:spPr>
        <a:xfrm rot="10800000">
          <a:off x="1059452" y="3751274"/>
          <a:ext cx="3728313" cy="48146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1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Keywords</a:t>
          </a:r>
        </a:p>
      </dsp:txBody>
      <dsp:txXfrm rot="10800000">
        <a:off x="1179818" y="3751274"/>
        <a:ext cx="3607947" cy="481465"/>
      </dsp:txXfrm>
    </dsp:sp>
    <dsp:sp modelId="{97C88E3E-2E29-484E-BF06-C6FE9E8A69ED}">
      <dsp:nvSpPr>
        <dsp:cNvPr id="0" name=""/>
        <dsp:cNvSpPr/>
      </dsp:nvSpPr>
      <dsp:spPr>
        <a:xfrm>
          <a:off x="679822" y="3739700"/>
          <a:ext cx="481465" cy="481465"/>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11/6/25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altLang="en-US" b="1" dirty="0"/>
              <a:t>Rationale:  </a:t>
            </a:r>
            <a:r>
              <a:rPr lang="en-US" altLang="en-US" dirty="0"/>
              <a:t>Welcome to the “Scannable résumé Workshop.”  This presentation is designed to assist students in learning the various methods for crafting a technologically correct document that will be successfully translated into a potential employer’s database.  The slides presented here are designed to aid the facilitator in an interactive presentation of scannable résumés.  This presentation is ideal for students who already have some working knowledge of general résumé writing and need to tailor their résumé for scanning.  Furthermore, this presentation is beneficial to students who are nearing the time when they will be ready to apply for jobs or internships.</a:t>
            </a:r>
          </a:p>
          <a:p>
            <a:pPr>
              <a:spcBef>
                <a:spcPct val="0"/>
              </a:spcBef>
            </a:pPr>
            <a:endParaRPr lang="en-US" altLang="en-US" dirty="0"/>
          </a:p>
          <a:p>
            <a:pPr>
              <a:spcBef>
                <a:spcPct val="0"/>
              </a:spcBef>
            </a:pPr>
            <a:r>
              <a:rPr lang="en-US" altLang="en-US" b="1" dirty="0"/>
              <a:t>Directions:  </a:t>
            </a:r>
            <a:r>
              <a:rPr lang="en-US" altLang="en-US" dirty="0"/>
              <a:t>Each slide is activated by a single mouse click, unless otherwise noted in bold at the bottom of each notes page.</a:t>
            </a:r>
          </a:p>
          <a:p>
            <a:pPr>
              <a:spcBef>
                <a:spcPct val="0"/>
              </a:spcBef>
            </a:pPr>
            <a:endParaRPr lang="en-US" altLang="en-US" dirty="0"/>
          </a:p>
          <a:p>
            <a:pPr>
              <a:spcBef>
                <a:spcPct val="0"/>
              </a:spcBef>
            </a:pPr>
            <a:r>
              <a:rPr lang="en-US" altLang="en-US" dirty="0"/>
              <a:t>Writer:  Stephanie Williams Hughes</a:t>
            </a:r>
          </a:p>
          <a:p>
            <a:pPr>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Design Contributor and Updating Author: Allen Brizee, 2007; Angela Laflen and Jennifer Liethen Kunka; : Veronika </a:t>
            </a:r>
            <a:r>
              <a:rPr lang="en-US" altLang="en-US" dirty="0" err="1"/>
              <a:t>Maliborska</a:t>
            </a:r>
            <a:r>
              <a:rPr lang="en-US" altLang="en-US" dirty="0"/>
              <a:t>, 2014; Nina Taylor, 2023; Abby Thatcher, 2025</a:t>
            </a:r>
          </a:p>
          <a:p>
            <a:pPr>
              <a:spcBef>
                <a:spcPct val="0"/>
              </a:spcBef>
            </a:pPr>
            <a:endParaRPr lang="en-US" altLang="en-US" dirty="0"/>
          </a:p>
          <a:p>
            <a:pPr>
              <a:spcBef>
                <a:spcPct val="0"/>
              </a:spcBef>
            </a:pPr>
            <a:r>
              <a:rPr lang="en-US" altLang="en-US" dirty="0"/>
              <a:t>Developed with resources courtesy of the Purdue University Writing Lab</a:t>
            </a:r>
          </a:p>
          <a:p>
            <a:pPr>
              <a:spcBef>
                <a:spcPct val="0"/>
              </a:spcBef>
            </a:pPr>
            <a:endParaRPr lang="en-US" altLang="en-US" dirty="0"/>
          </a:p>
          <a:p>
            <a:pPr>
              <a:spcBef>
                <a:spcPct val="0"/>
              </a:spcBef>
            </a:pPr>
            <a:r>
              <a:rPr lang="en-US" altLang="en-US" dirty="0"/>
              <a:t>Grant funding courtesy of the Multimedia Instructional Development Center at Purdue University</a:t>
            </a:r>
          </a:p>
          <a:p>
            <a:pPr>
              <a:spcBef>
                <a:spcPct val="0"/>
              </a:spcBef>
            </a:pPr>
            <a:endParaRPr lang="en-US" altLang="en-US" dirty="0"/>
          </a:p>
          <a:p>
            <a:pPr>
              <a:spcBef>
                <a:spcPct val="0"/>
              </a:spcBef>
            </a:pPr>
            <a:r>
              <a:rPr lang="en-US" altLang="en-US" dirty="0"/>
              <a:t>© Copyright Purdue University, 2001, 2007</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Key Concept:  </a:t>
            </a:r>
            <a:r>
              <a:rPr lang="en-US" altLang="en-US" dirty="0"/>
              <a:t>Columns or newsletter type formats are appealing to the eye but not to a scanner.  It will not be able to tell when a new line ends, and another begins.  The lines will be misplaced into other parts of the text or garbled into computer hieroglyphics that is not readable.</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12</a:t>
            </a:fld>
            <a:endParaRPr lang="en-US"/>
          </a:p>
        </p:txBody>
      </p:sp>
    </p:spTree>
    <p:extLst>
      <p:ext uri="{BB962C8B-B14F-4D97-AF65-F5344CB8AC3E}">
        <p14:creationId xmlns:p14="http://schemas.microsoft.com/office/powerpoint/2010/main" val="67672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Key Concept:  </a:t>
            </a:r>
            <a:r>
              <a:rPr lang="en-US" altLang="en-US" dirty="0"/>
              <a:t>Columns or newsletter type formats are appealing to the eye but not to a scanner.  It will not be able to tell when a new line ends, and another begins.  The lines will be misplaced into other parts of the text or garbled into computer hieroglyphics that is not readable.</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13</a:t>
            </a:fld>
            <a:endParaRPr lang="en-US"/>
          </a:p>
        </p:txBody>
      </p:sp>
    </p:spTree>
    <p:extLst>
      <p:ext uri="{BB962C8B-B14F-4D97-AF65-F5344CB8AC3E}">
        <p14:creationId xmlns:p14="http://schemas.microsoft.com/office/powerpoint/2010/main" val="103602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r>
              <a:rPr lang="en-US" altLang="en-US" dirty="0"/>
              <a:t>  Aside from the structural parts of the scannable résumé, keywords are the most significant difference between a traditional and scannable.  Applicants should include are pertinent keywords for their industry when demonstrating job-related skills.</a:t>
            </a:r>
          </a:p>
          <a:p>
            <a:pPr>
              <a:spcBef>
                <a:spcPct val="0"/>
              </a:spcBef>
            </a:pPr>
            <a:endParaRPr lang="en-US" altLang="en-US" dirty="0"/>
          </a:p>
          <a:p>
            <a:pPr>
              <a:spcBef>
                <a:spcPct val="0"/>
              </a:spcBef>
            </a:pPr>
            <a:r>
              <a:rPr lang="en-US" altLang="en-US" b="1" dirty="0"/>
              <a:t>Activity:  </a:t>
            </a:r>
            <a:r>
              <a:rPr lang="en-US" altLang="en-US" dirty="0"/>
              <a:t>Job seekers can speak with professors, look through textbooks, industry/trade magazines, and the Internet to find keywords that can be woven into their résumé.  </a:t>
            </a:r>
            <a:endParaRPr lang="en-US" altLang="en-US" b="1"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14</a:t>
            </a:fld>
            <a:endParaRPr lang="en-US"/>
          </a:p>
        </p:txBody>
      </p:sp>
    </p:spTree>
    <p:extLst>
      <p:ext uri="{BB962C8B-B14F-4D97-AF65-F5344CB8AC3E}">
        <p14:creationId xmlns:p14="http://schemas.microsoft.com/office/powerpoint/2010/main" val="400080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r>
              <a:rPr lang="en-US" altLang="en-US" dirty="0"/>
              <a:t>  These keywords are a summary of several different internships and job experiences.  A skills statement or summary of qualifications generally is not used in conjunction with the keyword summary.</a:t>
            </a:r>
          </a:p>
          <a:p>
            <a:pPr>
              <a:spcBef>
                <a:spcPct val="0"/>
              </a:spcBef>
            </a:pPr>
            <a:endParaRPr lang="en-US" altLang="en-US" dirty="0"/>
          </a:p>
          <a:p>
            <a:pPr>
              <a:spcBef>
                <a:spcPct val="0"/>
              </a:spcBef>
            </a:pPr>
            <a:r>
              <a:rPr lang="en-US" altLang="en-US" dirty="0"/>
              <a:t>This is a feature that can be applied based on the writers’ preference.  There are different opinions about the keyword summary.  Some experts believe that if the experience section is properly developed then there is no need for a keyword summary.  Other experts like Donald Asher believe that a scannable résumé must have one to increase the chances of a match.</a:t>
            </a:r>
          </a:p>
          <a:p>
            <a:pPr>
              <a:spcBef>
                <a:spcPct val="0"/>
              </a:spcBef>
            </a:pPr>
            <a:endParaRPr lang="en-US" altLang="en-US" dirty="0"/>
          </a:p>
          <a:p>
            <a:pPr>
              <a:spcBef>
                <a:spcPct val="0"/>
              </a:spcBef>
            </a:pPr>
            <a:r>
              <a:rPr lang="en-US" altLang="en-US" dirty="0"/>
              <a:t>Citation:  Weddle, Peter.  </a:t>
            </a:r>
            <a:r>
              <a:rPr lang="en-US" altLang="en-US" i="1" dirty="0"/>
              <a:t>Internet résumés.  </a:t>
            </a:r>
            <a:r>
              <a:rPr lang="en-US" altLang="en-US" dirty="0"/>
              <a:t>Manassas Park, VA:  Impact Publications, 1998.</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17</a:t>
            </a:fld>
            <a:endParaRPr lang="en-US"/>
          </a:p>
        </p:txBody>
      </p:sp>
    </p:spTree>
    <p:extLst>
      <p:ext uri="{BB962C8B-B14F-4D97-AF65-F5344CB8AC3E}">
        <p14:creationId xmlns:p14="http://schemas.microsoft.com/office/powerpoint/2010/main" val="343756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  </a:t>
            </a:r>
            <a:r>
              <a:rPr lang="en-US" altLang="en-US" dirty="0"/>
              <a:t>There is a myth that the scannable résumé must look dramatically different from the traditional résumé.  Instead, it should just be an alteration of a previously prepared traditional one.  </a:t>
            </a:r>
          </a:p>
          <a:p>
            <a:pPr>
              <a:spcBef>
                <a:spcPct val="0"/>
              </a:spcBef>
            </a:pPr>
            <a:endParaRPr lang="en-US" altLang="en-US" dirty="0"/>
          </a:p>
          <a:p>
            <a:pPr>
              <a:spcBef>
                <a:spcPct val="0"/>
              </a:spcBef>
            </a:pPr>
            <a:r>
              <a:rPr lang="en-US" altLang="en-US" dirty="0"/>
              <a:t>Applicants still need to emphasize their skills, experience, education, etc. The only difference is the way the information is presented.  Later slides will introduce some of the methods to use.</a:t>
            </a:r>
            <a:endParaRPr lang="en-US" altLang="en-US" b="1"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19</a:t>
            </a:fld>
            <a:endParaRPr lang="en-US"/>
          </a:p>
        </p:txBody>
      </p:sp>
    </p:spTree>
    <p:extLst>
      <p:ext uri="{BB962C8B-B14F-4D97-AF65-F5344CB8AC3E}">
        <p14:creationId xmlns:p14="http://schemas.microsoft.com/office/powerpoint/2010/main" val="393730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  </a:t>
            </a:r>
            <a:r>
              <a:rPr lang="en-US" altLang="en-US" dirty="0"/>
              <a:t>This is an example of a résumé that was written without keeping in mind some of the formatting precautions.</a:t>
            </a:r>
          </a:p>
          <a:p>
            <a:pPr>
              <a:spcBef>
                <a:spcPct val="0"/>
              </a:spcBef>
            </a:pPr>
            <a:endParaRPr lang="en-US" altLang="en-US" dirty="0"/>
          </a:p>
          <a:p>
            <a:pPr>
              <a:spcBef>
                <a:spcPct val="0"/>
              </a:spcBef>
            </a:pPr>
            <a:r>
              <a:rPr lang="en-US" altLang="en-US" dirty="0"/>
              <a:t>The main problem with this sample is the choice of font.  When the scanning software does not recognize certain letters, or the letters touch each other, it replaces the closest example it can find.  So for instance, “</a:t>
            </a:r>
            <a:r>
              <a:rPr lang="en-US" altLang="en-US" dirty="0" err="1"/>
              <a:t>expen’eiice</a:t>
            </a:r>
            <a:r>
              <a:rPr lang="en-US" altLang="en-US" dirty="0"/>
              <a:t>” and “@</a:t>
            </a:r>
            <a:r>
              <a:rPr lang="en-US" altLang="en-US" dirty="0" err="1"/>
              <a:t>rorimental</a:t>
            </a:r>
            <a:r>
              <a:rPr lang="en-US" altLang="en-US" dirty="0"/>
              <a:t>” are places where the software found incorrect replacements.</a:t>
            </a:r>
            <a:endParaRPr lang="en-US" altLang="en-US" b="1" dirty="0"/>
          </a:p>
          <a:p>
            <a:pPr>
              <a:spcBef>
                <a:spcPct val="0"/>
              </a:spcBef>
            </a:pPr>
            <a:endParaRPr lang="en-US" altLang="en-US" dirty="0"/>
          </a:p>
          <a:p>
            <a:pPr>
              <a:spcBef>
                <a:spcPct val="0"/>
              </a:spcBef>
            </a:pPr>
            <a:r>
              <a:rPr lang="en-US" altLang="en-US" dirty="0"/>
              <a:t>Also, paper color can create these problems.  If a writer uses gray paper and black ink, the scanner may not be able to see the print clearly.</a:t>
            </a:r>
          </a:p>
          <a:p>
            <a:pPr>
              <a:spcBef>
                <a:spcPct val="0"/>
              </a:spcBef>
            </a:pPr>
            <a:endParaRPr lang="en-US" altLang="en-US" dirty="0"/>
          </a:p>
          <a:p>
            <a:pPr>
              <a:spcBef>
                <a:spcPct val="0"/>
              </a:spcBef>
            </a:pPr>
            <a:r>
              <a:rPr lang="en-US" altLang="en-US" b="1" dirty="0"/>
              <a:t>Activity:  </a:t>
            </a:r>
            <a:r>
              <a:rPr lang="en-US" altLang="en-US" dirty="0"/>
              <a:t>Have the audience pick out problem areas and try to discern why that may have occurred.  This is also a great opportunity for the speaker to engage the audience.  It also helps to reveal how knowledgeable some participants are about scannable technology.</a:t>
            </a:r>
          </a:p>
          <a:p>
            <a:pPr>
              <a:spcBef>
                <a:spcPct val="0"/>
              </a:spcBef>
            </a:pPr>
            <a:endParaRPr lang="en-US" altLang="en-US" dirty="0"/>
          </a:p>
          <a:p>
            <a:pPr>
              <a:spcBef>
                <a:spcPct val="0"/>
              </a:spcBef>
            </a:pPr>
            <a:r>
              <a:rPr lang="en-US" altLang="en-US" dirty="0"/>
              <a:t>Citation:  Weddle, Peter D.  </a:t>
            </a:r>
            <a:r>
              <a:rPr lang="en-US" altLang="en-US" i="1" dirty="0"/>
              <a:t>Internet résumés.  </a:t>
            </a:r>
            <a:r>
              <a:rPr lang="en-US" altLang="en-US" dirty="0"/>
              <a:t>Manassas Park, Va:  Impact Publications, 1998.</a:t>
            </a:r>
            <a:endParaRPr lang="en-US" altLang="en-US" b="1"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20</a:t>
            </a:fld>
            <a:endParaRPr lang="en-US"/>
          </a:p>
        </p:txBody>
      </p:sp>
    </p:spTree>
    <p:extLst>
      <p:ext uri="{BB962C8B-B14F-4D97-AF65-F5344CB8AC3E}">
        <p14:creationId xmlns:p14="http://schemas.microsoft.com/office/powerpoint/2010/main" val="1729518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  </a:t>
            </a:r>
            <a:r>
              <a:rPr lang="en-US" altLang="en-US" dirty="0"/>
              <a:t>Job seekers are generally uncomfortable with calling the human resources department where they are applying.  However, many times HR managers are excellent resources.  They may have a preferred format for </a:t>
            </a:r>
            <a:r>
              <a:rPr lang="en-US" altLang="en-US" dirty="0" err="1"/>
              <a:t>scannables</a:t>
            </a:r>
            <a:r>
              <a:rPr lang="en-US" altLang="en-US" dirty="0"/>
              <a:t> that can take away a good portion of guesswork and anxiety from the writer.</a:t>
            </a:r>
          </a:p>
          <a:p>
            <a:pPr>
              <a:spcBef>
                <a:spcPct val="0"/>
              </a:spcBef>
            </a:pPr>
            <a:endParaRPr lang="en-US" altLang="en-US" dirty="0"/>
          </a:p>
          <a:p>
            <a:pPr>
              <a:spcBef>
                <a:spcPct val="0"/>
              </a:spcBef>
            </a:pPr>
            <a:r>
              <a:rPr lang="en-US" altLang="en-US" b="1" dirty="0"/>
              <a:t>Activity:</a:t>
            </a:r>
          </a:p>
          <a:p>
            <a:pPr>
              <a:spcBef>
                <a:spcPct val="0"/>
              </a:spcBef>
            </a:pPr>
            <a:r>
              <a:rPr lang="en-US" altLang="en-US" dirty="0"/>
              <a:t>A few websites that participants can visit for more information on </a:t>
            </a:r>
            <a:r>
              <a:rPr lang="en-US" altLang="en-US" dirty="0" err="1"/>
              <a:t>scannables</a:t>
            </a:r>
            <a:r>
              <a:rPr lang="en-US" altLang="en-US" dirty="0"/>
              <a:t>:</a:t>
            </a:r>
          </a:p>
          <a:p>
            <a:pPr>
              <a:spcBef>
                <a:spcPct val="0"/>
              </a:spcBef>
            </a:pPr>
            <a:r>
              <a:rPr lang="en-US" altLang="en-US" dirty="0"/>
              <a:t>a.  www.monster.com</a:t>
            </a:r>
          </a:p>
          <a:p>
            <a:pPr>
              <a:spcBef>
                <a:spcPct val="0"/>
              </a:spcBef>
            </a:pPr>
            <a:r>
              <a:rPr lang="en-US" altLang="en-US" dirty="0"/>
              <a:t>b.  The Riley Guide  www.dbm.com/</a:t>
            </a:r>
            <a:r>
              <a:rPr lang="en-US" altLang="en-US" dirty="0" err="1"/>
              <a:t>jobguide</a:t>
            </a:r>
            <a:r>
              <a:rPr lang="en-US" altLang="en-US" dirty="0"/>
              <a:t>/</a:t>
            </a:r>
            <a:r>
              <a:rPr lang="en-US" altLang="en-US" dirty="0" err="1"/>
              <a:t>erésumé</a:t>
            </a:r>
            <a:r>
              <a:rPr lang="en-US" altLang="en-US" dirty="0"/>
              <a:t>/html.</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21</a:t>
            </a:fld>
            <a:endParaRPr lang="en-US"/>
          </a:p>
        </p:txBody>
      </p:sp>
    </p:spTree>
    <p:extLst>
      <p:ext uri="{BB962C8B-B14F-4D97-AF65-F5344CB8AC3E}">
        <p14:creationId xmlns:p14="http://schemas.microsoft.com/office/powerpoint/2010/main" val="106015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Sample: https://owl.english.purdue.edu/owl/resource/547/1/</a:t>
            </a:r>
          </a:p>
          <a:p>
            <a:pPr>
              <a:spcBef>
                <a:spcPct val="0"/>
              </a:spcBef>
            </a:pPr>
            <a:endParaRPr lang="en-US" altLang="en-US" b="1" dirty="0"/>
          </a:p>
          <a:p>
            <a:pPr>
              <a:spcBef>
                <a:spcPct val="0"/>
              </a:spcBef>
            </a:pPr>
            <a:r>
              <a:rPr lang="en-US" altLang="en-US" b="1" dirty="0"/>
              <a:t>Key Concept:  </a:t>
            </a:r>
            <a:r>
              <a:rPr lang="en-US" altLang="en-US" dirty="0"/>
              <a:t>The facilitator should note that scannable résumés can still be as personalized as a traditional résumé.  There is no one correct way to craft one; however, there are some basic formatting rules that, if broken, could render the résumé useless to the employer.  The ideas suggested in this presentation are just a few approaches to creating a scannable.</a:t>
            </a:r>
          </a:p>
          <a:p>
            <a:pPr>
              <a:spcBef>
                <a:spcPct val="0"/>
              </a:spcBef>
            </a:pPr>
            <a:endParaRPr lang="en-US" altLang="en-US" dirty="0"/>
          </a:p>
          <a:p>
            <a:pPr>
              <a:spcBef>
                <a:spcPct val="0"/>
              </a:spcBef>
            </a:pPr>
            <a:r>
              <a:rPr lang="en-US" altLang="en-US" dirty="0"/>
              <a:t>As technology changes, </a:t>
            </a:r>
            <a:r>
              <a:rPr lang="en-US" altLang="en-US" dirty="0" err="1"/>
              <a:t>scannables</a:t>
            </a:r>
            <a:r>
              <a:rPr lang="en-US" altLang="en-US" dirty="0"/>
              <a:t> will change as well.  It is important for résumé writers to remain aware of changes.</a:t>
            </a:r>
          </a:p>
          <a:p>
            <a:pPr>
              <a:spcBef>
                <a:spcPct val="0"/>
              </a:spcBef>
            </a:pPr>
            <a:endParaRPr lang="en-US" altLang="en-US" dirty="0"/>
          </a:p>
          <a:p>
            <a:pPr>
              <a:spcBef>
                <a:spcPct val="0"/>
              </a:spcBef>
            </a:pPr>
            <a:r>
              <a:rPr lang="en-US" altLang="en-US" dirty="0"/>
              <a:t>* This definition is from the scannable handout updated by Michelle Marrese at the Purdue University Writing Lab.</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3</a:t>
            </a:fld>
            <a:endParaRPr lang="en-US"/>
          </a:p>
        </p:txBody>
      </p:sp>
    </p:spTree>
    <p:extLst>
      <p:ext uri="{BB962C8B-B14F-4D97-AF65-F5344CB8AC3E}">
        <p14:creationId xmlns:p14="http://schemas.microsoft.com/office/powerpoint/2010/main" val="396994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  </a:t>
            </a:r>
            <a:r>
              <a:rPr lang="en-US" altLang="en-US" dirty="0"/>
              <a:t>There is some disagreement about the statistics for the number of companies using </a:t>
            </a:r>
            <a:r>
              <a:rPr lang="en-US" altLang="en-US" dirty="0" err="1"/>
              <a:t>scannables</a:t>
            </a:r>
            <a:r>
              <a:rPr lang="en-US" altLang="en-US" dirty="0"/>
              <a:t>.  It is well above 80%.  Technology students should certainly anticipate that their employers are using the most recent methods for their searches.  </a:t>
            </a:r>
          </a:p>
          <a:p>
            <a:pPr>
              <a:spcBef>
                <a:spcPct val="0"/>
              </a:spcBef>
            </a:pPr>
            <a:endParaRPr lang="en-US" altLang="en-US" dirty="0"/>
          </a:p>
          <a:p>
            <a:pPr>
              <a:spcBef>
                <a:spcPct val="0"/>
              </a:spcBef>
            </a:pPr>
            <a:r>
              <a:rPr lang="en-US" altLang="en-US" dirty="0"/>
              <a:t>Employers are able to increase the diversity of their applicants by maintaining a database.  This means that applications can remain on file for longer periods of time.  </a:t>
            </a:r>
          </a:p>
          <a:p>
            <a:pPr>
              <a:spcBef>
                <a:spcPct val="0"/>
              </a:spcBef>
            </a:pPr>
            <a:endParaRPr lang="en-US" altLang="en-US" dirty="0"/>
          </a:p>
          <a:p>
            <a:pPr>
              <a:spcBef>
                <a:spcPct val="0"/>
              </a:spcBef>
            </a:pPr>
            <a:r>
              <a:rPr lang="en-US" altLang="en-US" dirty="0"/>
              <a:t>It also costs less for the company because managers are not required to spend as much time searching through pages of résumés.  Instead, they can type in keywords to get a list of applicants.</a:t>
            </a:r>
          </a:p>
          <a:p>
            <a:pPr>
              <a:spcBef>
                <a:spcPct val="0"/>
              </a:spcBef>
            </a:pPr>
            <a:endParaRPr lang="en-US" altLang="en-US" dirty="0"/>
          </a:p>
          <a:p>
            <a:pPr>
              <a:spcBef>
                <a:spcPct val="0"/>
              </a:spcBef>
            </a:pPr>
            <a:r>
              <a:rPr lang="en-US" altLang="en-US" dirty="0"/>
              <a:t>Citation:</a:t>
            </a:r>
          </a:p>
          <a:p>
            <a:pPr>
              <a:spcBef>
                <a:spcPct val="0"/>
              </a:spcBef>
            </a:pPr>
            <a:r>
              <a:rPr lang="en-US" altLang="en-US" dirty="0"/>
              <a:t>Bernard Haldane Associates.  </a:t>
            </a:r>
            <a:r>
              <a:rPr lang="en-US" altLang="en-US" i="1" dirty="0"/>
              <a:t>Haldane’s Best résumés for Professionals.  </a:t>
            </a:r>
          </a:p>
          <a:p>
            <a:pPr>
              <a:spcBef>
                <a:spcPct val="0"/>
              </a:spcBef>
            </a:pPr>
            <a:r>
              <a:rPr lang="en-US" altLang="en-US" i="1" dirty="0"/>
              <a:t>	</a:t>
            </a:r>
            <a:r>
              <a:rPr lang="en-US" altLang="en-US" dirty="0"/>
              <a:t>Manassas Park, VA:  Impact Publications, 2000.</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4</a:t>
            </a:fld>
            <a:endParaRPr lang="en-US"/>
          </a:p>
        </p:txBody>
      </p:sp>
    </p:spTree>
    <p:extLst>
      <p:ext uri="{BB962C8B-B14F-4D97-AF65-F5344CB8AC3E}">
        <p14:creationId xmlns:p14="http://schemas.microsoft.com/office/powerpoint/2010/main" val="357192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	</a:t>
            </a:r>
            <a:r>
              <a:rPr lang="en-US" altLang="en-US" dirty="0"/>
              <a:t>It is important to have a clear understanding of the differences between scannable, electronic/email, and web résumés.  It is generally recommended that applicants have three types:  traditional, scannable, and electronic.  </a:t>
            </a:r>
          </a:p>
          <a:p>
            <a:pPr>
              <a:spcBef>
                <a:spcPct val="0"/>
              </a:spcBef>
            </a:pPr>
            <a:endParaRPr lang="en-US" altLang="en-US" dirty="0"/>
          </a:p>
          <a:p>
            <a:pPr>
              <a:spcBef>
                <a:spcPct val="0"/>
              </a:spcBef>
            </a:pPr>
            <a:r>
              <a:rPr lang="en-US" altLang="en-US" b="1" dirty="0"/>
              <a:t>Electronic:</a:t>
            </a:r>
            <a:r>
              <a:rPr lang="en-US" altLang="en-US" dirty="0"/>
              <a:t>  Author Bernard Haldane calls the electronic résumé the “ugly duckling” because its purpose is strictly to convey the qualifications of the applicant. The electronic résumé is written in plain text (ASCII) and may have some punctuation. </a:t>
            </a:r>
          </a:p>
          <a:p>
            <a:pPr>
              <a:spcBef>
                <a:spcPct val="0"/>
              </a:spcBef>
            </a:pPr>
            <a:r>
              <a:rPr lang="en-US" altLang="en-US" dirty="0"/>
              <a:t>Writers should hard return after each line to prevent odd spacing between sections.  Generally, these are no longer than 65 lines.  Some experts recommend that the sentences not be longer than 65 characters across.  </a:t>
            </a:r>
          </a:p>
          <a:p>
            <a:pPr>
              <a:spcBef>
                <a:spcPct val="0"/>
              </a:spcBef>
            </a:pPr>
            <a:endParaRPr lang="en-US" altLang="en-US" dirty="0"/>
          </a:p>
          <a:p>
            <a:pPr>
              <a:spcBef>
                <a:spcPct val="0"/>
              </a:spcBef>
            </a:pPr>
            <a:r>
              <a:rPr lang="en-US" altLang="en-US" b="1" dirty="0"/>
              <a:t>Email:</a:t>
            </a:r>
            <a:r>
              <a:rPr lang="en-US" altLang="en-US" dirty="0"/>
              <a:t>  There are some who attempt to send email résumés as an attachment.  This is fine as long as the applicant is certain the employer uses the same software.  Writers should also avoid cutting and pasting from a word processing document because it will most likely be incompatible with email formats.</a:t>
            </a:r>
          </a:p>
          <a:p>
            <a:pPr>
              <a:spcBef>
                <a:spcPct val="0"/>
              </a:spcBef>
            </a:pPr>
            <a:r>
              <a:rPr lang="en-US" altLang="en-US" dirty="0"/>
              <a:t>The applicant should save and send the email as a plain text file.  Also, before forwarding the email to an employer, they should send it to themselves first to proofread and look for any formatting concerns.</a:t>
            </a:r>
          </a:p>
          <a:p>
            <a:pPr>
              <a:spcBef>
                <a:spcPct val="0"/>
              </a:spcBef>
            </a:pPr>
            <a:endParaRPr lang="en-US" altLang="en-US" dirty="0"/>
          </a:p>
          <a:p>
            <a:pPr>
              <a:spcBef>
                <a:spcPct val="0"/>
              </a:spcBef>
            </a:pPr>
            <a:r>
              <a:rPr lang="en-US" altLang="en-US" b="1" dirty="0"/>
              <a:t>Web résumés</a:t>
            </a:r>
            <a:r>
              <a:rPr lang="en-US" altLang="en-US" dirty="0"/>
              <a:t>:  A web résumé is a document that is published onto a web site.  Many applicants have home pages and create a space for their résumé.  University organizations tend to have web space available for their members to upload their résumés, and some academic departments offer this service.  </a:t>
            </a:r>
          </a:p>
          <a:p>
            <a:pPr>
              <a:spcBef>
                <a:spcPct val="0"/>
              </a:spcBef>
            </a:pPr>
            <a:r>
              <a:rPr lang="en-US" altLang="en-US" dirty="0"/>
              <a:t>Web résumés can be longer than one page because of their basic structure.  While much more information can be included on a web résumé, including graphics and pictures, it should not be so long that it takes the employer longer than necessary to reach all the important information about the applicant’s qualifications.  As with all other aspects of writing, being considerate to the needs of your audience remains the golden rule of creating web résumés.  Web résumés should not include links that may place the applicant in a negative light.</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5</a:t>
            </a:fld>
            <a:endParaRPr lang="en-US"/>
          </a:p>
        </p:txBody>
      </p:sp>
    </p:spTree>
    <p:extLst>
      <p:ext uri="{BB962C8B-B14F-4D97-AF65-F5344CB8AC3E}">
        <p14:creationId xmlns:p14="http://schemas.microsoft.com/office/powerpoint/2010/main" val="97983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Key Concept:  </a:t>
            </a:r>
            <a:r>
              <a:rPr lang="en-US" altLang="en-US" dirty="0"/>
              <a:t>Writers should be aware that their scannable résumé can go through several different people and be entered into a database before someone actually reads it. Some organizations do not own scannable software and hire special companies to maintain that data for them.  When that is the case, employers can access the database via the Internet to do a keyword search for potential candidates.  </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6</a:t>
            </a:fld>
            <a:endParaRPr lang="en-US"/>
          </a:p>
        </p:txBody>
      </p:sp>
    </p:spTree>
    <p:extLst>
      <p:ext uri="{BB962C8B-B14F-4D97-AF65-F5344CB8AC3E}">
        <p14:creationId xmlns:p14="http://schemas.microsoft.com/office/powerpoint/2010/main" val="309986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  </a:t>
            </a:r>
            <a:r>
              <a:rPr lang="en-US" altLang="en-US" dirty="0"/>
              <a:t>This example is not intended to intimidate applicants but more to show why it is important that they take special care when constructing a scannable résumé.  </a:t>
            </a:r>
          </a:p>
          <a:p>
            <a:pPr>
              <a:spcBef>
                <a:spcPct val="0"/>
              </a:spcBef>
            </a:pPr>
            <a:endParaRPr lang="en-US" altLang="en-US" dirty="0"/>
          </a:p>
          <a:p>
            <a:pPr>
              <a:spcBef>
                <a:spcPct val="0"/>
              </a:spcBef>
            </a:pPr>
            <a:r>
              <a:rPr lang="en-US" altLang="en-US" dirty="0"/>
              <a:t>Punctuation:  When the word leader is used with a comma [leader,], the scannable will read it as one complete word when it takes the first picture.  When the software steps in to extract the information, it will not understand the word ‘leader,’ and it will be deleted or garbled.</a:t>
            </a:r>
          </a:p>
          <a:p>
            <a:pPr>
              <a:spcBef>
                <a:spcPct val="0"/>
              </a:spcBef>
            </a:pPr>
            <a:endParaRPr lang="en-US" altLang="en-US" dirty="0"/>
          </a:p>
          <a:p>
            <a:pPr>
              <a:spcBef>
                <a:spcPct val="0"/>
              </a:spcBef>
            </a:pPr>
            <a:r>
              <a:rPr lang="en-US" altLang="en-US" dirty="0"/>
              <a:t>Lines and graphics:  Lines and graphics will not be translated properly.  The software will replace them with characters like !@#$%^%^&amp;&amp;**(.</a:t>
            </a:r>
          </a:p>
          <a:p>
            <a:pPr>
              <a:spcBef>
                <a:spcPct val="0"/>
              </a:spcBef>
            </a:pPr>
            <a:endParaRPr lang="en-US" altLang="en-US" dirty="0"/>
          </a:p>
          <a:p>
            <a:pPr>
              <a:spcBef>
                <a:spcPct val="0"/>
              </a:spcBef>
            </a:pPr>
            <a:r>
              <a:rPr lang="en-US" altLang="en-US" dirty="0"/>
              <a:t>When the résumé is scanned after being stapled, the wholes may “confuse” the scanner and think those are words or letters.  The crease from where the paper was folded will read as a line which will read as $%^&amp;*()+.  Writers should try and avoid using course paper.  The hairs of the paper, if bold enough, will be scanned, making it unreadable.</a:t>
            </a:r>
          </a:p>
          <a:p>
            <a:pPr>
              <a:spcBef>
                <a:spcPct val="0"/>
              </a:spcBef>
            </a:pPr>
            <a:endParaRPr lang="en-US" altLang="en-US" b="1" dirty="0"/>
          </a:p>
          <a:p>
            <a:pPr>
              <a:spcBef>
                <a:spcPct val="0"/>
              </a:spcBef>
            </a:pPr>
            <a:r>
              <a:rPr lang="en-US" altLang="en-US" dirty="0"/>
              <a:t>Citation:</a:t>
            </a:r>
            <a:r>
              <a:rPr lang="en-US" altLang="en-US" b="1" dirty="0"/>
              <a:t>  </a:t>
            </a:r>
            <a:r>
              <a:rPr lang="en-US" altLang="en-US" dirty="0"/>
              <a:t>Weddle, Peter D.  </a:t>
            </a:r>
            <a:r>
              <a:rPr lang="en-US" altLang="en-US" i="1" dirty="0"/>
              <a:t>Internet résumés.  </a:t>
            </a:r>
            <a:r>
              <a:rPr lang="en-US" altLang="en-US" dirty="0"/>
              <a:t>Manassas Park, Va:  Impact Publications, 1998.</a:t>
            </a:r>
            <a:endParaRPr lang="en-US" altLang="en-US" b="1"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8</a:t>
            </a:fld>
            <a:endParaRPr lang="en-US"/>
          </a:p>
        </p:txBody>
      </p:sp>
    </p:spTree>
    <p:extLst>
      <p:ext uri="{BB962C8B-B14F-4D97-AF65-F5344CB8AC3E}">
        <p14:creationId xmlns:p14="http://schemas.microsoft.com/office/powerpoint/2010/main" val="114227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  </a:t>
            </a:r>
            <a:r>
              <a:rPr lang="en-US" altLang="en-US" dirty="0"/>
              <a:t>There is a myth that the scannable résumé must look dramatically different from the traditional résumé.  Instead, it should just be an alteration of a previously prepared traditional one.  </a:t>
            </a:r>
          </a:p>
          <a:p>
            <a:pPr>
              <a:spcBef>
                <a:spcPct val="0"/>
              </a:spcBef>
            </a:pPr>
            <a:endParaRPr lang="en-US" altLang="en-US" dirty="0"/>
          </a:p>
          <a:p>
            <a:pPr>
              <a:spcBef>
                <a:spcPct val="0"/>
              </a:spcBef>
            </a:pPr>
            <a:r>
              <a:rPr lang="en-US" altLang="en-US" dirty="0"/>
              <a:t>Applicants still need to emphasize their skills, experience, education, etc. The only difference is the way the information is presented.  Later slides will introduce some of the methods to use.</a:t>
            </a:r>
            <a:endParaRPr lang="en-US" altLang="en-US" b="1"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9</a:t>
            </a:fld>
            <a:endParaRPr lang="en-US"/>
          </a:p>
        </p:txBody>
      </p:sp>
    </p:spTree>
    <p:extLst>
      <p:ext uri="{BB962C8B-B14F-4D97-AF65-F5344CB8AC3E}">
        <p14:creationId xmlns:p14="http://schemas.microsoft.com/office/powerpoint/2010/main" val="85075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r>
              <a:rPr lang="en-US" altLang="en-US" dirty="0"/>
              <a:t>  This slide is to illustrate a well scanned résumé with no punctuation problems</a:t>
            </a:r>
          </a:p>
          <a:p>
            <a:pPr>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10</a:t>
            </a:fld>
            <a:endParaRPr lang="en-US"/>
          </a:p>
        </p:txBody>
      </p:sp>
    </p:spTree>
    <p:extLst>
      <p:ext uri="{BB962C8B-B14F-4D97-AF65-F5344CB8AC3E}">
        <p14:creationId xmlns:p14="http://schemas.microsoft.com/office/powerpoint/2010/main" val="417979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Concept:</a:t>
            </a:r>
            <a:r>
              <a:rPr lang="en-US" altLang="en-US" dirty="0"/>
              <a:t>  The main point to focus on is that traditional fonts should be used, and fancy typestyles should be avoided.  Experts have varying opinions about what types of fonts to use.  The best way to judge is to be sure it is a font where the letters do not touch each other.</a:t>
            </a:r>
          </a:p>
          <a:p>
            <a:pPr>
              <a:spcBef>
                <a:spcPct val="0"/>
              </a:spcBef>
            </a:pPr>
            <a:endParaRPr lang="en-US" altLang="en-US" dirty="0"/>
          </a:p>
          <a:p>
            <a:pPr>
              <a:spcBef>
                <a:spcPct val="0"/>
              </a:spcBef>
            </a:pPr>
            <a:r>
              <a:rPr lang="en-US" altLang="en-US" dirty="0"/>
              <a:t>Sometimes writers will condense the spaces between lines in an effort to get more on the page.  This is not recommended because the lines could bleed into each other.</a:t>
            </a:r>
          </a:p>
          <a:p>
            <a:pPr>
              <a:spcBef>
                <a:spcPct val="0"/>
              </a:spcBef>
            </a:pPr>
            <a:endParaRPr lang="en-US" altLang="en-US" dirty="0"/>
          </a:p>
          <a:p>
            <a:pPr>
              <a:spcBef>
                <a:spcPct val="0"/>
              </a:spcBef>
            </a:pPr>
            <a:r>
              <a:rPr lang="en-US" altLang="en-US" dirty="0"/>
              <a:t>When in doubt, use Times New Roman.</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11</a:t>
            </a:fld>
            <a:endParaRPr lang="en-US"/>
          </a:p>
        </p:txBody>
      </p:sp>
    </p:spTree>
    <p:extLst>
      <p:ext uri="{BB962C8B-B14F-4D97-AF65-F5344CB8AC3E}">
        <p14:creationId xmlns:p14="http://schemas.microsoft.com/office/powerpoint/2010/main" val="1498198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5" name="Picture 4">
            <a:extLst>
              <a:ext uri="{FF2B5EF4-FFF2-40B4-BE49-F238E27FC236}">
                <a16:creationId xmlns:a16="http://schemas.microsoft.com/office/drawing/2014/main" id="{640C54BE-B17E-FB03-D69C-CA521DB7B4FF}"/>
              </a:ext>
            </a:extLst>
          </p:cNvPr>
          <p:cNvPicPr>
            <a:picLocks noChangeAspect="1"/>
          </p:cNvPicPr>
          <p:nvPr userDrawn="1"/>
        </p:nvPicPr>
        <p:blipFill>
          <a:blip r:embed="rId2"/>
          <a:stretch>
            <a:fillRect/>
          </a:stretch>
        </p:blipFill>
        <p:spPr>
          <a:xfrm>
            <a:off x="412750" y="6149340"/>
            <a:ext cx="4318000" cy="457200"/>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pic>
        <p:nvPicPr>
          <p:cNvPr id="8" name="Picture 7">
            <a:extLst>
              <a:ext uri="{FF2B5EF4-FFF2-40B4-BE49-F238E27FC236}">
                <a16:creationId xmlns:a16="http://schemas.microsoft.com/office/drawing/2014/main" id="{AAC02DCF-EB5F-8839-D984-1C48947EB023}"/>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pic>
        <p:nvPicPr>
          <p:cNvPr id="8" name="Picture 7">
            <a:extLst>
              <a:ext uri="{FF2B5EF4-FFF2-40B4-BE49-F238E27FC236}">
                <a16:creationId xmlns:a16="http://schemas.microsoft.com/office/drawing/2014/main" id="{EDE9A6DC-A3E8-DE3E-1DC0-EB29DE5CB030}"/>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pic>
        <p:nvPicPr>
          <p:cNvPr id="5" name="Picture 4">
            <a:extLst>
              <a:ext uri="{FF2B5EF4-FFF2-40B4-BE49-F238E27FC236}">
                <a16:creationId xmlns:a16="http://schemas.microsoft.com/office/drawing/2014/main" id="{49C43A2C-06A0-ABCC-8AD9-16906802BF93}"/>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44C174DF-DC3C-DC9D-2E82-362A49C61B80}"/>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EC743DC3-CC29-0959-42DB-90773E6A6204}"/>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71E2B1D7-FFC9-6FEE-A5E6-8278D349FA0B}"/>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pic>
        <p:nvPicPr>
          <p:cNvPr id="6" name="Picture 5">
            <a:extLst>
              <a:ext uri="{FF2B5EF4-FFF2-40B4-BE49-F238E27FC236}">
                <a16:creationId xmlns:a16="http://schemas.microsoft.com/office/drawing/2014/main" id="{FDF719D3-6A2A-7221-A3D2-51E2F6F27A9E}"/>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pic>
        <p:nvPicPr>
          <p:cNvPr id="9" name="Picture 8">
            <a:extLst>
              <a:ext uri="{FF2B5EF4-FFF2-40B4-BE49-F238E27FC236}">
                <a16:creationId xmlns:a16="http://schemas.microsoft.com/office/drawing/2014/main" id="{AA235F21-3AF2-DDB4-E5DF-3090E345F2A3}"/>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pic>
        <p:nvPicPr>
          <p:cNvPr id="14" name="Picture 13">
            <a:extLst>
              <a:ext uri="{FF2B5EF4-FFF2-40B4-BE49-F238E27FC236}">
                <a16:creationId xmlns:a16="http://schemas.microsoft.com/office/drawing/2014/main" id="{AA336824-8C88-7EAD-2125-12D792FD8BAD}"/>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1665CAE8-89EA-50E5-D374-79EAB5553E4F}"/>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4" name="Picture 3">
            <a:extLst>
              <a:ext uri="{FF2B5EF4-FFF2-40B4-BE49-F238E27FC236}">
                <a16:creationId xmlns:a16="http://schemas.microsoft.com/office/drawing/2014/main" id="{931E3ECE-DDB4-5C52-A3EC-E93CFD5AAC03}"/>
              </a:ext>
            </a:extLst>
          </p:cNvPr>
          <p:cNvPicPr>
            <a:picLocks noChangeAspect="1"/>
          </p:cNvPicPr>
          <p:nvPr userDrawn="1"/>
        </p:nvPicPr>
        <p:blipFill>
          <a:blip r:embed="rId2"/>
          <a:stretch>
            <a:fillRect/>
          </a:stretch>
        </p:blipFill>
        <p:spPr>
          <a:xfrm>
            <a:off x="326390" y="6211570"/>
            <a:ext cx="4330700" cy="469900"/>
          </a:xfrm>
          <a:prstGeom prst="rect">
            <a:avLst/>
          </a:prstGeom>
        </p:spPr>
      </p:pic>
      <p:sp>
        <p:nvSpPr>
          <p:cNvPr id="8" name="Triangle 5">
            <a:extLst>
              <a:ext uri="{FF2B5EF4-FFF2-40B4-BE49-F238E27FC236}">
                <a16:creationId xmlns:a16="http://schemas.microsoft.com/office/drawing/2014/main" id="{F8C67173-EFF0-17DC-5326-825D9A71C40C}"/>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pic>
        <p:nvPicPr>
          <p:cNvPr id="3" name="Picture 2">
            <a:extLst>
              <a:ext uri="{FF2B5EF4-FFF2-40B4-BE49-F238E27FC236}">
                <a16:creationId xmlns:a16="http://schemas.microsoft.com/office/drawing/2014/main" id="{36422F88-849A-7E43-7E50-FCE186C2FCA7}"/>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4D1B777D-0FD6-469B-0025-04CA6B0F50E2}"/>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475494"/>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02FB4E5F-D81C-3F5E-BED9-EFFAEFDDAABD}"/>
              </a:ext>
            </a:extLst>
          </p:cNvPr>
          <p:cNvPicPr>
            <a:picLocks noChangeAspect="1"/>
          </p:cNvPicPr>
          <p:nvPr userDrawn="1"/>
        </p:nvPicPr>
        <p:blipFill>
          <a:blip r:embed="rId2"/>
          <a:stretch>
            <a:fillRect/>
          </a:stretch>
        </p:blipFill>
        <p:spPr>
          <a:xfrm>
            <a:off x="412750" y="6149340"/>
            <a:ext cx="4318000" cy="457200"/>
          </a:xfrm>
          <a:prstGeom prst="rect">
            <a:avLst/>
          </a:prstGeom>
        </p:spPr>
      </p:pic>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91440"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260015"/>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41EE1E03-3B87-395D-F225-E64855F50499}"/>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4" name="Picture 3">
            <a:extLst>
              <a:ext uri="{FF2B5EF4-FFF2-40B4-BE49-F238E27FC236}">
                <a16:creationId xmlns:a16="http://schemas.microsoft.com/office/drawing/2014/main" id="{A806551B-BDDF-8539-ACC3-1DF106F50D70}"/>
              </a:ext>
            </a:extLst>
          </p:cNvPr>
          <p:cNvPicPr>
            <a:picLocks noChangeAspect="1"/>
          </p:cNvPicPr>
          <p:nvPr userDrawn="1"/>
        </p:nvPicPr>
        <p:blipFill>
          <a:blip r:embed="rId2"/>
          <a:stretch>
            <a:fillRect/>
          </a:stretch>
        </p:blipFill>
        <p:spPr>
          <a:xfrm>
            <a:off x="412750" y="6149340"/>
            <a:ext cx="4318000" cy="457200"/>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8" name="Picture 7">
            <a:extLst>
              <a:ext uri="{FF2B5EF4-FFF2-40B4-BE49-F238E27FC236}">
                <a16:creationId xmlns:a16="http://schemas.microsoft.com/office/drawing/2014/main" id="{7DDADC96-C1DF-860D-D694-DE3D1E923723}"/>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1268C998-DBAC-1A55-E5E6-00B7B8B167A8}"/>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pic>
        <p:nvPicPr>
          <p:cNvPr id="2" name="Picture 1">
            <a:extLst>
              <a:ext uri="{FF2B5EF4-FFF2-40B4-BE49-F238E27FC236}">
                <a16:creationId xmlns:a16="http://schemas.microsoft.com/office/drawing/2014/main" id="{BBA9F9E2-304E-D797-0E28-BD8F985C7E37}"/>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21C93B68-6141-1969-BC34-87C72A764ADA}"/>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pic>
        <p:nvPicPr>
          <p:cNvPr id="2" name="Picture 1">
            <a:extLst>
              <a:ext uri="{FF2B5EF4-FFF2-40B4-BE49-F238E27FC236}">
                <a16:creationId xmlns:a16="http://schemas.microsoft.com/office/drawing/2014/main" id="{F661FEF2-57E4-0618-AF66-A53362E444AE}"/>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pic>
        <p:nvPicPr>
          <p:cNvPr id="6" name="Picture 5">
            <a:extLst>
              <a:ext uri="{FF2B5EF4-FFF2-40B4-BE49-F238E27FC236}">
                <a16:creationId xmlns:a16="http://schemas.microsoft.com/office/drawing/2014/main" id="{85F13972-78AC-1B83-6E04-EDFA4668ED8C}"/>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pic>
        <p:nvPicPr>
          <p:cNvPr id="3" name="Picture 2">
            <a:extLst>
              <a:ext uri="{FF2B5EF4-FFF2-40B4-BE49-F238E27FC236}">
                <a16:creationId xmlns:a16="http://schemas.microsoft.com/office/drawing/2014/main" id="{8C7DF1D2-1B8D-7617-4F05-03A70ECBD74C}"/>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pic>
        <p:nvPicPr>
          <p:cNvPr id="4" name="Picture 3">
            <a:extLst>
              <a:ext uri="{FF2B5EF4-FFF2-40B4-BE49-F238E27FC236}">
                <a16:creationId xmlns:a16="http://schemas.microsoft.com/office/drawing/2014/main" id="{BD41A5FE-22C6-EAE7-7194-4EE6633CC851}"/>
              </a:ext>
            </a:extLst>
          </p:cNvPr>
          <p:cNvPicPr>
            <a:picLocks noChangeAspect="1"/>
          </p:cNvPicPr>
          <p:nvPr userDrawn="1"/>
        </p:nvPicPr>
        <p:blipFill>
          <a:blip r:embed="rId2"/>
          <a:stretch>
            <a:fillRect/>
          </a:stretch>
        </p:blipFill>
        <p:spPr>
          <a:xfrm>
            <a:off x="342900" y="6223899"/>
            <a:ext cx="4330700" cy="469900"/>
          </a:xfrm>
          <a:prstGeom prst="rect">
            <a:avLst/>
          </a:prstGeom>
        </p:spPr>
      </p:pic>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help.usajobs.gov/faq/application/documents/resume/page-limit" TargetMode="External"/><Relationship Id="rId2" Type="http://schemas.openxmlformats.org/officeDocument/2006/relationships/hyperlink" Target="https://owl.purdue.edu/owl/job_search_writing/resumes_and_vitas/scannable_resumes/index.html" TargetMode="External"/><Relationship Id="rId1" Type="http://schemas.openxmlformats.org/officeDocument/2006/relationships/slideLayout" Target="../slideLayouts/slideLayout6.xml"/><Relationship Id="rId5" Type="http://schemas.openxmlformats.org/officeDocument/2006/relationships/image" Target="../media/image60.gif"/><Relationship Id="rId4" Type="http://schemas.openxmlformats.org/officeDocument/2006/relationships/hyperlink" Target="https://www.citefast.com/?s=APA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p:txBody>
          <a:bodyPr/>
          <a:lstStyle/>
          <a:p>
            <a:r>
              <a:rPr lang="en-US" dirty="0"/>
              <a:t>Scannable </a:t>
            </a:r>
            <a:r>
              <a:rPr lang="en-US" altLang="en-US" dirty="0"/>
              <a:t>Résumés</a:t>
            </a:r>
            <a:endParaRPr lang="en-US" dirty="0"/>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6E00B-CB7D-72BE-E181-67EFEA6823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DD88A96-6121-C0B5-AEBC-40C523AF9538}"/>
              </a:ext>
            </a:extLst>
          </p:cNvPr>
          <p:cNvSpPr>
            <a:spLocks noGrp="1"/>
          </p:cNvSpPr>
          <p:nvPr>
            <p:ph type="body" sz="half" idx="2"/>
          </p:nvPr>
        </p:nvSpPr>
        <p:spPr>
          <a:xfrm>
            <a:off x="502423" y="1164123"/>
            <a:ext cx="7941489" cy="2493477"/>
          </a:xfrm>
        </p:spPr>
        <p:txBody>
          <a:bodyPr/>
          <a:lstStyle/>
          <a:p>
            <a:pPr marL="285750" indent="-285750">
              <a:buFont typeface="Arial" panose="020B0604020202020204" pitchFamily="34" charset="0"/>
              <a:buChar char="•"/>
            </a:pPr>
            <a:r>
              <a:rPr lang="en-US" altLang="en-US" dirty="0"/>
              <a:t>Punctuation can affect the employer’s ability to find matching terms in a keyword search.</a:t>
            </a:r>
          </a:p>
          <a:p>
            <a:pPr>
              <a:spcBef>
                <a:spcPct val="50000"/>
              </a:spcBef>
            </a:pPr>
            <a:endParaRPr lang="en-US" altLang="en-US" dirty="0"/>
          </a:p>
          <a:p>
            <a:pPr>
              <a:spcBef>
                <a:spcPct val="50000"/>
              </a:spcBef>
            </a:pPr>
            <a:r>
              <a:rPr lang="en-US" altLang="en-US" b="1" dirty="0">
                <a:solidFill>
                  <a:schemeClr val="accent3"/>
                </a:solidFill>
              </a:rPr>
              <a:t>CAREER OBJECTIVE</a:t>
            </a:r>
          </a:p>
          <a:p>
            <a:pPr marL="285750" indent="-285750">
              <a:spcBef>
                <a:spcPct val="50000"/>
              </a:spcBef>
              <a:buFont typeface="Arial" panose="020B0604020202020204" pitchFamily="34" charset="0"/>
              <a:buChar char="•"/>
            </a:pPr>
            <a:r>
              <a:rPr lang="en-US" altLang="en-US" dirty="0"/>
              <a:t>A position in business management with an interest in computers and banking emphasizing management information systems teamwork and customer service</a:t>
            </a:r>
          </a:p>
        </p:txBody>
      </p:sp>
      <p:sp>
        <p:nvSpPr>
          <p:cNvPr id="4" name="Title 3">
            <a:extLst>
              <a:ext uri="{FF2B5EF4-FFF2-40B4-BE49-F238E27FC236}">
                <a16:creationId xmlns:a16="http://schemas.microsoft.com/office/drawing/2014/main" id="{076CC38F-DF6C-50DB-B69B-A7663F40FA03}"/>
              </a:ext>
            </a:extLst>
          </p:cNvPr>
          <p:cNvSpPr>
            <a:spLocks noGrp="1"/>
          </p:cNvSpPr>
          <p:nvPr>
            <p:ph type="title"/>
          </p:nvPr>
        </p:nvSpPr>
        <p:spPr/>
        <p:txBody>
          <a:bodyPr>
            <a:normAutofit fontScale="90000"/>
          </a:bodyPr>
          <a:lstStyle/>
          <a:p>
            <a:r>
              <a:rPr lang="en-US" dirty="0"/>
              <a:t>Without Punctuation</a:t>
            </a:r>
          </a:p>
        </p:txBody>
      </p:sp>
      <p:sp>
        <p:nvSpPr>
          <p:cNvPr id="13" name="Slide Number Placeholder 12">
            <a:extLst>
              <a:ext uri="{FF2B5EF4-FFF2-40B4-BE49-F238E27FC236}">
                <a16:creationId xmlns:a16="http://schemas.microsoft.com/office/drawing/2014/main" id="{85CB950E-5B42-074E-5902-196B65C7E0D4}"/>
              </a:ext>
            </a:extLst>
          </p:cNvPr>
          <p:cNvSpPr>
            <a:spLocks noGrp="1"/>
          </p:cNvSpPr>
          <p:nvPr>
            <p:ph type="sldNum" sz="quarter" idx="16"/>
          </p:nvPr>
        </p:nvSpPr>
        <p:spPr/>
        <p:txBody>
          <a:bodyPr/>
          <a:lstStyle/>
          <a:p>
            <a:fld id="{346097E4-2930-9D48-A5CE-AF00B0E70697}" type="slidenum">
              <a:rPr lang="en-US" smtClean="0"/>
              <a:t>10</a:t>
            </a:fld>
            <a:endParaRPr lang="en-US"/>
          </a:p>
        </p:txBody>
      </p:sp>
    </p:spTree>
    <p:extLst>
      <p:ext uri="{BB962C8B-B14F-4D97-AF65-F5344CB8AC3E}">
        <p14:creationId xmlns:p14="http://schemas.microsoft.com/office/powerpoint/2010/main" val="246614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57B70-6C3D-253C-36FC-2B21626FCA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B4F2118-081A-433B-0E5C-619B8B10DB94}"/>
              </a:ext>
            </a:extLst>
          </p:cNvPr>
          <p:cNvSpPr>
            <a:spLocks noGrp="1"/>
          </p:cNvSpPr>
          <p:nvPr>
            <p:ph type="body" sz="half" idx="2"/>
          </p:nvPr>
        </p:nvSpPr>
        <p:spPr>
          <a:xfrm>
            <a:off x="463337" y="1118051"/>
            <a:ext cx="7680538" cy="3568250"/>
          </a:xfrm>
        </p:spPr>
        <p:txBody>
          <a:bodyPr>
            <a:normAutofit/>
          </a:bodyPr>
          <a:lstStyle/>
          <a:p>
            <a:pPr marL="285750" indent="-285750">
              <a:lnSpc>
                <a:spcPct val="150000"/>
              </a:lnSpc>
              <a:spcBef>
                <a:spcPts val="0"/>
              </a:spcBef>
              <a:buFont typeface="Arial" panose="020B0604020202020204" pitchFamily="34" charset="0"/>
              <a:buChar char="•"/>
              <a:defRPr/>
            </a:pPr>
            <a:r>
              <a:rPr lang="en-US" altLang="en-US" dirty="0"/>
              <a:t>Use fonts like </a:t>
            </a:r>
            <a:r>
              <a:rPr lang="en-US" altLang="en-US" dirty="0">
                <a:latin typeface="Times New Roman" pitchFamily="1" charset="0"/>
              </a:rPr>
              <a:t>Times New Roman</a:t>
            </a:r>
            <a:r>
              <a:rPr lang="en-US" altLang="en-US" dirty="0"/>
              <a:t>, </a:t>
            </a:r>
            <a:r>
              <a:rPr lang="en-US" altLang="en-US" dirty="0">
                <a:latin typeface="NewCenturySchlbk" pitchFamily="18" charset="0"/>
              </a:rPr>
              <a:t>New Century</a:t>
            </a:r>
            <a:r>
              <a:rPr lang="en-US" altLang="en-US" dirty="0"/>
              <a:t>, </a:t>
            </a:r>
            <a:r>
              <a:rPr lang="en-US" altLang="en-US" dirty="0">
                <a:latin typeface="Courier" pitchFamily="1" charset="0"/>
              </a:rPr>
              <a:t>Courier</a:t>
            </a:r>
            <a:r>
              <a:rPr lang="en-US" altLang="en-US" dirty="0"/>
              <a:t>, Helvetica, and sometimes </a:t>
            </a:r>
            <a:r>
              <a:rPr lang="en-US" altLang="en-US" dirty="0">
                <a:latin typeface="Palatino" pitchFamily="1" charset="0"/>
              </a:rPr>
              <a:t>Palatino</a:t>
            </a:r>
          </a:p>
          <a:p>
            <a:pPr marL="285750" indent="-285750">
              <a:lnSpc>
                <a:spcPct val="150000"/>
              </a:lnSpc>
              <a:spcBef>
                <a:spcPts val="0"/>
              </a:spcBef>
              <a:buFont typeface="Arial" panose="020B0604020202020204" pitchFamily="34" charset="0"/>
              <a:buChar char="•"/>
              <a:defRPr/>
            </a:pPr>
            <a:r>
              <a:rPr lang="en-US" altLang="en-US" dirty="0"/>
              <a:t>Font size should be between 10-12</a:t>
            </a:r>
          </a:p>
          <a:p>
            <a:pPr marL="285750" indent="-285750">
              <a:lnSpc>
                <a:spcPct val="150000"/>
              </a:lnSpc>
              <a:spcBef>
                <a:spcPts val="0"/>
              </a:spcBef>
              <a:buFont typeface="Arial" panose="020B0604020202020204" pitchFamily="34" charset="0"/>
              <a:buChar char="•"/>
              <a:defRPr/>
            </a:pPr>
            <a:r>
              <a:rPr lang="en-US" altLang="en-US" dirty="0"/>
              <a:t>Avoid fancy font styles such as </a:t>
            </a:r>
            <a:r>
              <a:rPr lang="en-US" altLang="en-US" i="1" dirty="0"/>
              <a:t>italics, </a:t>
            </a:r>
            <a:r>
              <a:rPr lang="en-US" altLang="en-US" u="sng" dirty="0"/>
              <a:t>underline,</a:t>
            </a:r>
            <a:r>
              <a:rPr lang="en-US" altLang="en-US" dirty="0"/>
              <a:t> and </a:t>
            </a:r>
            <a:r>
              <a:rPr lang="en-US" altLang="en-US" dirty="0">
                <a:effectLst>
                  <a:outerShdw blurRad="38100" dist="38100" dir="2700000" algn="tl">
                    <a:srgbClr val="C0C0C0"/>
                  </a:outerShdw>
                </a:effectLst>
              </a:rPr>
              <a:t>shadows.</a:t>
            </a:r>
            <a:r>
              <a:rPr lang="en-US" altLang="en-US" dirty="0"/>
              <a:t>  </a:t>
            </a:r>
          </a:p>
          <a:p>
            <a:pPr marL="285750" indent="-285750">
              <a:lnSpc>
                <a:spcPct val="150000"/>
              </a:lnSpc>
              <a:spcBef>
                <a:spcPts val="0"/>
              </a:spcBef>
              <a:buFont typeface="Arial" panose="020B0604020202020204" pitchFamily="34" charset="0"/>
              <a:buChar char="•"/>
              <a:defRPr/>
            </a:pPr>
            <a:r>
              <a:rPr lang="en-US" altLang="en-US" b="1" dirty="0"/>
              <a:t>Boldface </a:t>
            </a:r>
            <a:r>
              <a:rPr lang="en-US" altLang="en-US" dirty="0"/>
              <a:t>and CAPITAL letters are acceptable provided that the letters do not touch each other</a:t>
            </a:r>
          </a:p>
          <a:p>
            <a:pPr marL="285750" indent="-285750">
              <a:lnSpc>
                <a:spcPct val="150000"/>
              </a:lnSpc>
              <a:spcBef>
                <a:spcPts val="0"/>
              </a:spcBef>
              <a:buFont typeface="Arial" panose="020B0604020202020204" pitchFamily="34" charset="0"/>
              <a:buChar char="•"/>
              <a:defRPr/>
            </a:pPr>
            <a:r>
              <a:rPr lang="en-US" altLang="en-US" dirty="0"/>
              <a:t>Provide white space between words</a:t>
            </a:r>
          </a:p>
          <a:p>
            <a:pPr marL="285750" indent="-285750">
              <a:lnSpc>
                <a:spcPct val="150000"/>
              </a:lnSpc>
              <a:spcBef>
                <a:spcPts val="0"/>
              </a:spcBef>
              <a:buFont typeface="Arial" panose="020B0604020202020204" pitchFamily="34" charset="0"/>
              <a:buChar char="•"/>
              <a:defRPr/>
            </a:pPr>
            <a:r>
              <a:rPr lang="en-US" altLang="en-US" dirty="0"/>
              <a:t>Avoid condensing the spaces between letters and lines</a:t>
            </a:r>
            <a:endParaRPr lang="en-US" dirty="0">
              <a:cs typeface="Optima"/>
            </a:endParaRPr>
          </a:p>
        </p:txBody>
      </p:sp>
      <p:sp>
        <p:nvSpPr>
          <p:cNvPr id="4" name="Title 3">
            <a:extLst>
              <a:ext uri="{FF2B5EF4-FFF2-40B4-BE49-F238E27FC236}">
                <a16:creationId xmlns:a16="http://schemas.microsoft.com/office/drawing/2014/main" id="{479FDDEA-30F6-43A7-CA10-30885323E89A}"/>
              </a:ext>
            </a:extLst>
          </p:cNvPr>
          <p:cNvSpPr>
            <a:spLocks noGrp="1"/>
          </p:cNvSpPr>
          <p:nvPr>
            <p:ph type="title"/>
          </p:nvPr>
        </p:nvSpPr>
        <p:spPr/>
        <p:txBody>
          <a:bodyPr>
            <a:normAutofit fontScale="90000"/>
          </a:bodyPr>
          <a:lstStyle/>
          <a:p>
            <a:r>
              <a:rPr lang="en-US" dirty="0"/>
              <a:t>Font and Typestyle</a:t>
            </a:r>
          </a:p>
        </p:txBody>
      </p:sp>
      <p:sp>
        <p:nvSpPr>
          <p:cNvPr id="13" name="Slide Number Placeholder 12">
            <a:extLst>
              <a:ext uri="{FF2B5EF4-FFF2-40B4-BE49-F238E27FC236}">
                <a16:creationId xmlns:a16="http://schemas.microsoft.com/office/drawing/2014/main" id="{48F23B8D-B904-E316-2B5E-EC123C2AB875}"/>
              </a:ext>
            </a:extLst>
          </p:cNvPr>
          <p:cNvSpPr>
            <a:spLocks noGrp="1"/>
          </p:cNvSpPr>
          <p:nvPr>
            <p:ph type="sldNum" sz="quarter" idx="16"/>
          </p:nvPr>
        </p:nvSpPr>
        <p:spPr/>
        <p:txBody>
          <a:bodyPr/>
          <a:lstStyle/>
          <a:p>
            <a:fld id="{346097E4-2930-9D48-A5CE-AF00B0E70697}" type="slidenum">
              <a:rPr lang="en-US" smtClean="0"/>
              <a:t>11</a:t>
            </a:fld>
            <a:endParaRPr lang="en-US"/>
          </a:p>
        </p:txBody>
      </p:sp>
    </p:spTree>
    <p:extLst>
      <p:ext uri="{BB962C8B-B14F-4D97-AF65-F5344CB8AC3E}">
        <p14:creationId xmlns:p14="http://schemas.microsoft.com/office/powerpoint/2010/main" val="248201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1B315-1924-F7D0-373A-0278C708CF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A7D5300-C5F9-6659-FA53-5CD423556B88}"/>
              </a:ext>
            </a:extLst>
          </p:cNvPr>
          <p:cNvSpPr>
            <a:spLocks noGrp="1"/>
          </p:cNvSpPr>
          <p:nvPr>
            <p:ph type="body" sz="half" idx="2"/>
          </p:nvPr>
        </p:nvSpPr>
        <p:spPr>
          <a:xfrm>
            <a:off x="351064" y="974036"/>
            <a:ext cx="5864541" cy="4813306"/>
          </a:xfrm>
        </p:spPr>
        <p:txBody>
          <a:bodyPr>
            <a:noAutofit/>
          </a:bodyPr>
          <a:lstStyle/>
          <a:p>
            <a:pPr marL="285750" indent="-285750">
              <a:lnSpc>
                <a:spcPct val="100000"/>
              </a:lnSpc>
              <a:buFont typeface="Arial" panose="020B0604020202020204" pitchFamily="34" charset="0"/>
              <a:buChar char="•"/>
            </a:pPr>
            <a:r>
              <a:rPr lang="en-US" altLang="en-US" dirty="0"/>
              <a:t>Include an address for several reason:</a:t>
            </a:r>
          </a:p>
          <a:p>
            <a:pPr marL="628650" lvl="1" indent="-285750">
              <a:lnSpc>
                <a:spcPct val="100000"/>
              </a:lnSpc>
              <a:buFont typeface="+mj-lt"/>
              <a:buAutoNum type="arabicPeriod"/>
            </a:pPr>
            <a:r>
              <a:rPr lang="en-US" altLang="en-US" sz="1800" dirty="0"/>
              <a:t>Lack of an address can be read as a read flag and the employer may wonder whether you have something to hide</a:t>
            </a:r>
          </a:p>
          <a:p>
            <a:pPr marL="628650" lvl="1" indent="-285750">
              <a:lnSpc>
                <a:spcPct val="100000"/>
              </a:lnSpc>
              <a:buFont typeface="+mj-lt"/>
              <a:buAutoNum type="arabicPeriod"/>
            </a:pPr>
            <a:r>
              <a:rPr lang="en-US" altLang="en-US" sz="1800" dirty="0"/>
              <a:t>Offering an address increases your credibility</a:t>
            </a:r>
          </a:p>
          <a:p>
            <a:pPr marL="628650" lvl="1" indent="-285750">
              <a:lnSpc>
                <a:spcPct val="100000"/>
              </a:lnSpc>
              <a:buFont typeface="+mj-lt"/>
              <a:buAutoNum type="arabicPeriod"/>
            </a:pPr>
            <a:r>
              <a:rPr lang="en-US" altLang="en-US" sz="1800" dirty="0"/>
              <a:t>An address can help the employer to consider if relocation is needed</a:t>
            </a:r>
          </a:p>
          <a:p>
            <a:pPr marL="628650" lvl="1" indent="-285750">
              <a:lnSpc>
                <a:spcPct val="100000"/>
              </a:lnSpc>
              <a:buFont typeface="+mj-lt"/>
              <a:buAutoNum type="arabicPeriod"/>
            </a:pPr>
            <a:r>
              <a:rPr lang="en-US" altLang="en-US" sz="1800" dirty="0"/>
              <a:t>Some employers may request your address</a:t>
            </a:r>
          </a:p>
          <a:p>
            <a:pPr marL="285750" indent="-285750">
              <a:lnSpc>
                <a:spcPct val="100000"/>
              </a:lnSpc>
              <a:buFont typeface="Arial" panose="020B0604020202020204" pitchFamily="34" charset="0"/>
              <a:buChar char="•"/>
            </a:pPr>
            <a:r>
              <a:rPr lang="en-US" altLang="en-US" dirty="0"/>
              <a:t>When Including your address also consider privacy issues and biases.</a:t>
            </a:r>
          </a:p>
          <a:p>
            <a:pPr marL="628650" lvl="1" indent="-285750">
              <a:lnSpc>
                <a:spcPct val="100000"/>
              </a:lnSpc>
              <a:buFont typeface="+mj-lt"/>
              <a:buAutoNum type="arabicPeriod"/>
            </a:pPr>
            <a:r>
              <a:rPr lang="en-US" altLang="en-US" sz="1800" dirty="0"/>
              <a:t>Include a general address for delivery</a:t>
            </a:r>
          </a:p>
          <a:p>
            <a:pPr marL="628650" lvl="1" indent="-285750">
              <a:lnSpc>
                <a:spcPct val="100000"/>
              </a:lnSpc>
              <a:buFont typeface="+mj-lt"/>
              <a:buAutoNum type="arabicPeriod"/>
            </a:pPr>
            <a:r>
              <a:rPr lang="en-US" altLang="en-US" sz="1800" dirty="0"/>
              <a:t>Include city and state</a:t>
            </a:r>
          </a:p>
          <a:p>
            <a:pPr marL="285750" indent="-285750">
              <a:lnSpc>
                <a:spcPct val="100000"/>
              </a:lnSpc>
              <a:buFont typeface="Arial" panose="020B0604020202020204" pitchFamily="34" charset="0"/>
              <a:buChar char="•"/>
            </a:pPr>
            <a:r>
              <a:rPr lang="en-US" altLang="en-US" dirty="0"/>
              <a:t>When including more than one address, place one on top of the other. Using side by side columns will cause the lines to be misplaced and garbled</a:t>
            </a:r>
          </a:p>
        </p:txBody>
      </p:sp>
      <p:sp>
        <p:nvSpPr>
          <p:cNvPr id="4" name="Title 3">
            <a:extLst>
              <a:ext uri="{FF2B5EF4-FFF2-40B4-BE49-F238E27FC236}">
                <a16:creationId xmlns:a16="http://schemas.microsoft.com/office/drawing/2014/main" id="{BEE0C37A-1868-1B62-249C-DF1BB1D077F3}"/>
              </a:ext>
            </a:extLst>
          </p:cNvPr>
          <p:cNvSpPr>
            <a:spLocks noGrp="1"/>
          </p:cNvSpPr>
          <p:nvPr>
            <p:ph type="title"/>
          </p:nvPr>
        </p:nvSpPr>
        <p:spPr/>
        <p:txBody>
          <a:bodyPr>
            <a:normAutofit fontScale="90000"/>
          </a:bodyPr>
          <a:lstStyle/>
          <a:p>
            <a:r>
              <a:rPr lang="en-US" dirty="0"/>
              <a:t>Addresses</a:t>
            </a:r>
          </a:p>
        </p:txBody>
      </p:sp>
      <p:sp>
        <p:nvSpPr>
          <p:cNvPr id="13" name="Slide Number Placeholder 12">
            <a:extLst>
              <a:ext uri="{FF2B5EF4-FFF2-40B4-BE49-F238E27FC236}">
                <a16:creationId xmlns:a16="http://schemas.microsoft.com/office/drawing/2014/main" id="{08E64496-CBB1-F8B1-23AC-19A528E51CEA}"/>
              </a:ext>
            </a:extLst>
          </p:cNvPr>
          <p:cNvSpPr>
            <a:spLocks noGrp="1"/>
          </p:cNvSpPr>
          <p:nvPr>
            <p:ph type="sldNum" sz="quarter" idx="16"/>
          </p:nvPr>
        </p:nvSpPr>
        <p:spPr/>
        <p:txBody>
          <a:bodyPr/>
          <a:lstStyle/>
          <a:p>
            <a:fld id="{346097E4-2930-9D48-A5CE-AF00B0E70697}" type="slidenum">
              <a:rPr lang="en-US" smtClean="0"/>
              <a:t>12</a:t>
            </a:fld>
            <a:endParaRPr lang="en-US"/>
          </a:p>
        </p:txBody>
      </p:sp>
      <p:sp>
        <p:nvSpPr>
          <p:cNvPr id="8" name="TextBox 7">
            <a:extLst>
              <a:ext uri="{FF2B5EF4-FFF2-40B4-BE49-F238E27FC236}">
                <a16:creationId xmlns:a16="http://schemas.microsoft.com/office/drawing/2014/main" id="{145C8EC2-64AB-95F0-7390-838F01536E17}"/>
              </a:ext>
            </a:extLst>
          </p:cNvPr>
          <p:cNvSpPr txBox="1"/>
          <p:nvPr/>
        </p:nvSpPr>
        <p:spPr>
          <a:xfrm>
            <a:off x="6097316" y="974036"/>
            <a:ext cx="2695620" cy="3970318"/>
          </a:xfrm>
          <a:prstGeom prst="rect">
            <a:avLst/>
          </a:prstGeom>
          <a:noFill/>
        </p:spPr>
        <p:txBody>
          <a:bodyPr wrap="square">
            <a:spAutoFit/>
          </a:bodyPr>
          <a:lstStyle/>
          <a:p>
            <a:r>
              <a:rPr lang="en-US" altLang="en-US" sz="1800" b="1" dirty="0">
                <a:solidFill>
                  <a:schemeClr val="accent3"/>
                </a:solidFill>
              </a:rPr>
              <a:t>Campus Address</a:t>
            </a:r>
          </a:p>
          <a:p>
            <a:r>
              <a:rPr lang="en-US" altLang="en-US" sz="1800" dirty="0"/>
              <a:t>Ernest Hemingway</a:t>
            </a:r>
          </a:p>
          <a:p>
            <a:r>
              <a:rPr lang="en-US" altLang="en-US" sz="1800" dirty="0"/>
              <a:t>Young Graduate</a:t>
            </a:r>
          </a:p>
          <a:p>
            <a:r>
              <a:rPr lang="en-US" altLang="en-US" sz="1800" dirty="0"/>
              <a:t>House 2A</a:t>
            </a:r>
          </a:p>
          <a:p>
            <a:r>
              <a:rPr lang="en-US" altLang="en-US" sz="1800" dirty="0"/>
              <a:t>West Lafayette, IN</a:t>
            </a:r>
          </a:p>
          <a:p>
            <a:r>
              <a:rPr lang="en-US" altLang="en-US" sz="1800" dirty="0"/>
              <a:t>47906</a:t>
            </a:r>
          </a:p>
          <a:p>
            <a:r>
              <a:rPr lang="en-US" altLang="en-US" sz="1800" dirty="0"/>
              <a:t>765-494-3723</a:t>
            </a:r>
          </a:p>
          <a:p>
            <a:endParaRPr lang="en-US" altLang="en-US" sz="1800" dirty="0">
              <a:solidFill>
                <a:schemeClr val="accent1"/>
              </a:solidFill>
            </a:endParaRPr>
          </a:p>
          <a:p>
            <a:r>
              <a:rPr lang="en-US" altLang="en-US" sz="1800" b="1" dirty="0">
                <a:solidFill>
                  <a:schemeClr val="accent3"/>
                </a:solidFill>
              </a:rPr>
              <a:t>Home Address</a:t>
            </a:r>
          </a:p>
          <a:p>
            <a:r>
              <a:rPr lang="en-US" altLang="en-US" sz="1800" dirty="0"/>
              <a:t>Ernest Hemingway</a:t>
            </a:r>
          </a:p>
          <a:p>
            <a:r>
              <a:rPr lang="en-US" altLang="en-US" sz="1800" dirty="0"/>
              <a:t>2000 Sunshine Blvd.</a:t>
            </a:r>
          </a:p>
          <a:p>
            <a:r>
              <a:rPr lang="en-US" altLang="en-US" sz="1800" dirty="0"/>
              <a:t>Fisherman’s Way,</a:t>
            </a:r>
          </a:p>
          <a:p>
            <a:r>
              <a:rPr lang="en-US" altLang="en-US" sz="1800" dirty="0"/>
              <a:t>USA</a:t>
            </a:r>
          </a:p>
          <a:p>
            <a:r>
              <a:rPr lang="en-US" altLang="en-US" sz="1800" dirty="0"/>
              <a:t>555-555-5555</a:t>
            </a:r>
          </a:p>
        </p:txBody>
      </p:sp>
    </p:spTree>
    <p:extLst>
      <p:ext uri="{BB962C8B-B14F-4D97-AF65-F5344CB8AC3E}">
        <p14:creationId xmlns:p14="http://schemas.microsoft.com/office/powerpoint/2010/main" val="174507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63B72-83BE-21A5-640C-D61AFC2B894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9FF27F6-C96C-C27C-9C54-62D90412B58D}"/>
              </a:ext>
            </a:extLst>
          </p:cNvPr>
          <p:cNvSpPr>
            <a:spLocks noGrp="1"/>
          </p:cNvSpPr>
          <p:nvPr>
            <p:ph type="body" sz="half" idx="2"/>
          </p:nvPr>
        </p:nvSpPr>
        <p:spPr>
          <a:xfrm>
            <a:off x="351064" y="1021808"/>
            <a:ext cx="3637985" cy="4307573"/>
          </a:xfrm>
        </p:spPr>
        <p:txBody>
          <a:bodyPr/>
          <a:lstStyle/>
          <a:p>
            <a:pPr>
              <a:lnSpc>
                <a:spcPct val="150000"/>
              </a:lnSpc>
            </a:pPr>
            <a:r>
              <a:rPr lang="en-US" altLang="en-US" dirty="0"/>
              <a:t>For example, if an employer is looking for a </a:t>
            </a:r>
            <a:r>
              <a:rPr lang="en-US" altLang="en-US" b="1" dirty="0">
                <a:solidFill>
                  <a:schemeClr val="accent3"/>
                </a:solidFill>
              </a:rPr>
              <a:t>“graphic designer” </a:t>
            </a:r>
            <a:r>
              <a:rPr lang="en-US" altLang="en-US" dirty="0"/>
              <a:t>that created </a:t>
            </a:r>
            <a:r>
              <a:rPr lang="en-US" altLang="en-US" b="1" dirty="0">
                <a:solidFill>
                  <a:schemeClr val="accent3"/>
                </a:solidFill>
              </a:rPr>
              <a:t>“brochures” </a:t>
            </a:r>
            <a:r>
              <a:rPr lang="en-US" altLang="en-US" dirty="0"/>
              <a:t>and </a:t>
            </a:r>
            <a:r>
              <a:rPr lang="en-US" altLang="en-US" b="1" dirty="0">
                <a:solidFill>
                  <a:schemeClr val="accent3"/>
                </a:solidFill>
              </a:rPr>
              <a:t>“multimedia presentations”</a:t>
            </a:r>
          </a:p>
        </p:txBody>
      </p:sp>
      <p:sp>
        <p:nvSpPr>
          <p:cNvPr id="4" name="Title 3">
            <a:extLst>
              <a:ext uri="{FF2B5EF4-FFF2-40B4-BE49-F238E27FC236}">
                <a16:creationId xmlns:a16="http://schemas.microsoft.com/office/drawing/2014/main" id="{AB01F0D1-57A8-6C1F-9F6F-03A28605F34D}"/>
              </a:ext>
            </a:extLst>
          </p:cNvPr>
          <p:cNvSpPr>
            <a:spLocks noGrp="1"/>
          </p:cNvSpPr>
          <p:nvPr>
            <p:ph type="title"/>
          </p:nvPr>
        </p:nvSpPr>
        <p:spPr/>
        <p:txBody>
          <a:bodyPr>
            <a:normAutofit fontScale="90000"/>
          </a:bodyPr>
          <a:lstStyle/>
          <a:p>
            <a:r>
              <a:rPr lang="en-US" dirty="0"/>
              <a:t>Use Nouns Instead of Active Verbs</a:t>
            </a:r>
          </a:p>
        </p:txBody>
      </p:sp>
      <p:sp>
        <p:nvSpPr>
          <p:cNvPr id="13" name="Slide Number Placeholder 12">
            <a:extLst>
              <a:ext uri="{FF2B5EF4-FFF2-40B4-BE49-F238E27FC236}">
                <a16:creationId xmlns:a16="http://schemas.microsoft.com/office/drawing/2014/main" id="{8AA18B9B-573E-785E-4C83-0815889E16EE}"/>
              </a:ext>
            </a:extLst>
          </p:cNvPr>
          <p:cNvSpPr>
            <a:spLocks noGrp="1"/>
          </p:cNvSpPr>
          <p:nvPr>
            <p:ph type="sldNum" sz="quarter" idx="16"/>
          </p:nvPr>
        </p:nvSpPr>
        <p:spPr/>
        <p:txBody>
          <a:bodyPr/>
          <a:lstStyle/>
          <a:p>
            <a:fld id="{346097E4-2930-9D48-A5CE-AF00B0E70697}" type="slidenum">
              <a:rPr lang="en-US" smtClean="0"/>
              <a:t>13</a:t>
            </a:fld>
            <a:endParaRPr lang="en-US"/>
          </a:p>
        </p:txBody>
      </p:sp>
      <p:sp>
        <p:nvSpPr>
          <p:cNvPr id="8" name="TextBox 7">
            <a:extLst>
              <a:ext uri="{FF2B5EF4-FFF2-40B4-BE49-F238E27FC236}">
                <a16:creationId xmlns:a16="http://schemas.microsoft.com/office/drawing/2014/main" id="{D95B6F11-046B-0CE6-ABC2-15C1A9C37A08}"/>
              </a:ext>
            </a:extLst>
          </p:cNvPr>
          <p:cNvSpPr txBox="1"/>
          <p:nvPr/>
        </p:nvSpPr>
        <p:spPr>
          <a:xfrm>
            <a:off x="4543897" y="1142523"/>
            <a:ext cx="3398807" cy="3139321"/>
          </a:xfrm>
          <a:prstGeom prst="rect">
            <a:avLst/>
          </a:prstGeom>
          <a:noFill/>
        </p:spPr>
        <p:txBody>
          <a:bodyPr wrap="square">
            <a:spAutoFit/>
          </a:bodyPr>
          <a:lstStyle/>
          <a:p>
            <a:r>
              <a:rPr lang="en-US" altLang="en-US" sz="1800" b="1" dirty="0">
                <a:solidFill>
                  <a:schemeClr val="accent3"/>
                </a:solidFill>
              </a:rPr>
              <a:t>Conventional résumé</a:t>
            </a:r>
          </a:p>
          <a:p>
            <a:r>
              <a:rPr lang="en-US" altLang="en-US" sz="1800" dirty="0"/>
              <a:t>Developed promotional materials and brochures,</a:t>
            </a:r>
          </a:p>
          <a:p>
            <a:r>
              <a:rPr lang="en-US" altLang="en-US" sz="1800" dirty="0"/>
              <a:t>created multimedia presentations, …</a:t>
            </a:r>
          </a:p>
          <a:p>
            <a:endParaRPr lang="en-US" altLang="en-US" sz="1800" dirty="0">
              <a:solidFill>
                <a:srgbClr val="0070C0"/>
              </a:solidFill>
            </a:endParaRPr>
          </a:p>
          <a:p>
            <a:r>
              <a:rPr lang="en-US" altLang="en-US" sz="1800" b="1" dirty="0">
                <a:solidFill>
                  <a:schemeClr val="accent3"/>
                </a:solidFill>
              </a:rPr>
              <a:t>Scannable résumé</a:t>
            </a:r>
          </a:p>
          <a:p>
            <a:r>
              <a:rPr lang="en-US" altLang="en-US" sz="1800" dirty="0"/>
              <a:t>Graphic designer creating four color brochures multimedia presentations and newspaper ads</a:t>
            </a:r>
          </a:p>
        </p:txBody>
      </p:sp>
      <p:sp>
        <p:nvSpPr>
          <p:cNvPr id="6" name="TextBox 5">
            <a:extLst>
              <a:ext uri="{FF2B5EF4-FFF2-40B4-BE49-F238E27FC236}">
                <a16:creationId xmlns:a16="http://schemas.microsoft.com/office/drawing/2014/main" id="{A3DEB4F5-DF11-4111-B4BF-A8AEAC562956}"/>
              </a:ext>
            </a:extLst>
          </p:cNvPr>
          <p:cNvSpPr txBox="1"/>
          <p:nvPr/>
        </p:nvSpPr>
        <p:spPr>
          <a:xfrm>
            <a:off x="776180" y="4422932"/>
            <a:ext cx="7591640" cy="147732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Graphic Designer</a:t>
            </a:r>
            <a:br>
              <a:rPr lang="en-US" dirty="0"/>
            </a:br>
            <a:r>
              <a:rPr lang="en-US" dirty="0"/>
              <a:t>ABC Creative Studio, New York, NY Summer 2021</a:t>
            </a:r>
          </a:p>
          <a:p>
            <a:pPr marL="285750" indent="-285750">
              <a:buFont typeface="Arial" panose="020B0604020202020204" pitchFamily="34" charset="0"/>
              <a:buChar char="•"/>
            </a:pPr>
            <a:r>
              <a:rPr lang="en-US" altLang="en-US" dirty="0"/>
              <a:t>Graphic designer creating four color brochures multimedia presentations and newspaper ads</a:t>
            </a:r>
            <a:endParaRPr lang="en-US" dirty="0"/>
          </a:p>
          <a:p>
            <a:endParaRPr lang="en-US" dirty="0"/>
          </a:p>
        </p:txBody>
      </p:sp>
    </p:spTree>
    <p:extLst>
      <p:ext uri="{BB962C8B-B14F-4D97-AF65-F5344CB8AC3E}">
        <p14:creationId xmlns:p14="http://schemas.microsoft.com/office/powerpoint/2010/main" val="178327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1A52-D860-31AC-2B2A-5CFAB5CB8C5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ABA8FA0-CA8D-8C41-6A36-0FD445AEE83A}"/>
              </a:ext>
            </a:extLst>
          </p:cNvPr>
          <p:cNvSpPr>
            <a:spLocks noGrp="1"/>
          </p:cNvSpPr>
          <p:nvPr>
            <p:ph type="body" sz="half" idx="2"/>
          </p:nvPr>
        </p:nvSpPr>
        <p:spPr>
          <a:xfrm>
            <a:off x="351064" y="998363"/>
            <a:ext cx="8133179" cy="4861274"/>
          </a:xfrm>
        </p:spPr>
        <p:txBody>
          <a:bodyPr>
            <a:noAutofit/>
          </a:bodyPr>
          <a:lstStyle/>
          <a:p>
            <a:pPr>
              <a:lnSpc>
                <a:spcPct val="100000"/>
              </a:lnSpc>
            </a:pPr>
            <a:r>
              <a:rPr lang="en-US" dirty="0"/>
              <a:t>Keywords are the most important aspect of a scannable résumé. </a:t>
            </a:r>
          </a:p>
          <a:p>
            <a:pPr marL="628650" lvl="1" indent="-285750">
              <a:lnSpc>
                <a:spcPct val="100000"/>
              </a:lnSpc>
              <a:buFont typeface="Arial" panose="020B0604020202020204" pitchFamily="34" charset="0"/>
              <a:buChar char="•"/>
            </a:pPr>
            <a:r>
              <a:rPr lang="en-US" sz="1800" dirty="0"/>
              <a:t>Applicant Tracking Systems (ATS) and recruiters often search for these specific terms to determine whether a résumé matches a job description.</a:t>
            </a:r>
          </a:p>
          <a:p>
            <a:pPr marL="342900" indent="-342900">
              <a:lnSpc>
                <a:spcPct val="100000"/>
              </a:lnSpc>
              <a:buFont typeface="+mj-lt"/>
              <a:buAutoNum type="arabicPeriod"/>
            </a:pPr>
            <a:r>
              <a:rPr lang="en-US" dirty="0"/>
              <a:t>Mirror the language from the job posting — use the exact phrasing where possible.</a:t>
            </a:r>
          </a:p>
          <a:p>
            <a:pPr marL="342900" indent="-342900">
              <a:lnSpc>
                <a:spcPct val="100000"/>
              </a:lnSpc>
              <a:buFont typeface="+mj-lt"/>
              <a:buAutoNum type="arabicPeriod"/>
            </a:pPr>
            <a:r>
              <a:rPr lang="en-US" dirty="0"/>
              <a:t>Focus on </a:t>
            </a:r>
            <a:r>
              <a:rPr lang="en-US" b="1" dirty="0"/>
              <a:t>nouns and noun phrases</a:t>
            </a:r>
            <a:r>
              <a:rPr lang="en-US" dirty="0"/>
              <a:t> rather than long sentences, as ATS systems scan for these terms.</a:t>
            </a:r>
          </a:p>
          <a:p>
            <a:pPr marL="342900" indent="-342900">
              <a:lnSpc>
                <a:spcPct val="100000"/>
              </a:lnSpc>
              <a:buFont typeface="+mj-lt"/>
              <a:buAutoNum type="arabicPeriod"/>
            </a:pPr>
            <a:r>
              <a:rPr lang="en-US" dirty="0"/>
              <a:t>Include a mix of </a:t>
            </a:r>
            <a:r>
              <a:rPr lang="en-US" b="1" dirty="0"/>
              <a:t>hard skills</a:t>
            </a:r>
            <a:r>
              <a:rPr lang="en-US" dirty="0"/>
              <a:t> (technical abilities) and </a:t>
            </a:r>
            <a:r>
              <a:rPr lang="en-US" b="1" dirty="0"/>
              <a:t>soft skills</a:t>
            </a:r>
            <a:r>
              <a:rPr lang="en-US" dirty="0"/>
              <a:t> (leadership, collaboration, communication) if they appear in the posting.</a:t>
            </a:r>
          </a:p>
          <a:p>
            <a:pPr marL="628650" lvl="1" indent="-285750">
              <a:lnSpc>
                <a:spcPct val="100000"/>
              </a:lnSpc>
              <a:buFont typeface="Arial" panose="020B0604020202020204" pitchFamily="34" charset="0"/>
              <a:buChar char="•"/>
            </a:pPr>
            <a:r>
              <a:rPr lang="en-US" sz="1800" dirty="0"/>
              <a:t> Industry-specific terms</a:t>
            </a:r>
          </a:p>
          <a:p>
            <a:pPr marL="628650" lvl="1" indent="-285750">
              <a:lnSpc>
                <a:spcPct val="100000"/>
              </a:lnSpc>
              <a:buFont typeface="Arial" panose="020B0604020202020204" pitchFamily="34" charset="0"/>
              <a:buChar char="•"/>
            </a:pPr>
            <a:r>
              <a:rPr lang="en-US" sz="1800" dirty="0"/>
              <a:t>Skills and competencies</a:t>
            </a:r>
          </a:p>
          <a:p>
            <a:pPr marL="628650" lvl="1" indent="-285750">
              <a:lnSpc>
                <a:spcPct val="100000"/>
              </a:lnSpc>
              <a:buFont typeface="Arial" panose="020B0604020202020204" pitchFamily="34" charset="0"/>
              <a:buChar char="•"/>
            </a:pPr>
            <a:r>
              <a:rPr lang="en-US" sz="1800" dirty="0"/>
              <a:t>Certifications or technologies</a:t>
            </a:r>
            <a:endParaRPr lang="en-US" dirty="0"/>
          </a:p>
          <a:p>
            <a:pPr marL="342900" indent="-342900">
              <a:lnSpc>
                <a:spcPct val="100000"/>
              </a:lnSpc>
              <a:buFont typeface="+mj-lt"/>
              <a:buAutoNum type="arabicPeriod"/>
            </a:pPr>
            <a:r>
              <a:rPr lang="en-US" dirty="0"/>
              <a:t>Place keywords naturally throughout headings, job titles, and bullet points in your work experience section.</a:t>
            </a:r>
          </a:p>
        </p:txBody>
      </p:sp>
      <p:sp>
        <p:nvSpPr>
          <p:cNvPr id="4" name="Title 3">
            <a:extLst>
              <a:ext uri="{FF2B5EF4-FFF2-40B4-BE49-F238E27FC236}">
                <a16:creationId xmlns:a16="http://schemas.microsoft.com/office/drawing/2014/main" id="{8D1AFC4E-A219-E6DF-E8E6-9DB587BEAA85}"/>
              </a:ext>
            </a:extLst>
          </p:cNvPr>
          <p:cNvSpPr>
            <a:spLocks noGrp="1"/>
          </p:cNvSpPr>
          <p:nvPr>
            <p:ph type="title"/>
          </p:nvPr>
        </p:nvSpPr>
        <p:spPr/>
        <p:txBody>
          <a:bodyPr>
            <a:normAutofit fontScale="90000"/>
          </a:bodyPr>
          <a:lstStyle/>
          <a:p>
            <a:r>
              <a:rPr lang="en-US" dirty="0"/>
              <a:t>Keywords</a:t>
            </a:r>
          </a:p>
        </p:txBody>
      </p:sp>
      <p:sp>
        <p:nvSpPr>
          <p:cNvPr id="13" name="Slide Number Placeholder 12">
            <a:extLst>
              <a:ext uri="{FF2B5EF4-FFF2-40B4-BE49-F238E27FC236}">
                <a16:creationId xmlns:a16="http://schemas.microsoft.com/office/drawing/2014/main" id="{3A5F665F-BDE6-7ED0-EA96-FED259D0FBED}"/>
              </a:ext>
            </a:extLst>
          </p:cNvPr>
          <p:cNvSpPr>
            <a:spLocks noGrp="1"/>
          </p:cNvSpPr>
          <p:nvPr>
            <p:ph type="sldNum" sz="quarter" idx="16"/>
          </p:nvPr>
        </p:nvSpPr>
        <p:spPr/>
        <p:txBody>
          <a:bodyPr/>
          <a:lstStyle/>
          <a:p>
            <a:fld id="{346097E4-2930-9D48-A5CE-AF00B0E70697}" type="slidenum">
              <a:rPr lang="en-US" smtClean="0"/>
              <a:t>14</a:t>
            </a:fld>
            <a:endParaRPr lang="en-US"/>
          </a:p>
        </p:txBody>
      </p:sp>
    </p:spTree>
    <p:extLst>
      <p:ext uri="{BB962C8B-B14F-4D97-AF65-F5344CB8AC3E}">
        <p14:creationId xmlns:p14="http://schemas.microsoft.com/office/powerpoint/2010/main" val="286865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47E3-F9F7-4226-8E5A-8E5F37DE80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1C6D72-8533-7257-7E22-926A95F4749E}"/>
              </a:ext>
            </a:extLst>
          </p:cNvPr>
          <p:cNvSpPr>
            <a:spLocks noGrp="1"/>
          </p:cNvSpPr>
          <p:nvPr>
            <p:ph type="title"/>
          </p:nvPr>
        </p:nvSpPr>
        <p:spPr/>
        <p:txBody>
          <a:bodyPr>
            <a:normAutofit fontScale="90000"/>
          </a:bodyPr>
          <a:lstStyle/>
          <a:p>
            <a:r>
              <a:rPr lang="en-US" dirty="0"/>
              <a:t>Examples of Keywords</a:t>
            </a:r>
          </a:p>
        </p:txBody>
      </p:sp>
      <p:sp>
        <p:nvSpPr>
          <p:cNvPr id="13" name="Slide Number Placeholder 12">
            <a:extLst>
              <a:ext uri="{FF2B5EF4-FFF2-40B4-BE49-F238E27FC236}">
                <a16:creationId xmlns:a16="http://schemas.microsoft.com/office/drawing/2014/main" id="{BD202A6D-A1E7-FA8D-9C46-68254138804F}"/>
              </a:ext>
            </a:extLst>
          </p:cNvPr>
          <p:cNvSpPr>
            <a:spLocks noGrp="1"/>
          </p:cNvSpPr>
          <p:nvPr>
            <p:ph type="sldNum" sz="quarter" idx="16"/>
          </p:nvPr>
        </p:nvSpPr>
        <p:spPr/>
        <p:txBody>
          <a:bodyPr/>
          <a:lstStyle/>
          <a:p>
            <a:fld id="{346097E4-2930-9D48-A5CE-AF00B0E70697}" type="slidenum">
              <a:rPr lang="en-US" smtClean="0"/>
              <a:t>15</a:t>
            </a:fld>
            <a:endParaRPr lang="en-US"/>
          </a:p>
        </p:txBody>
      </p:sp>
      <p:graphicFrame>
        <p:nvGraphicFramePr>
          <p:cNvPr id="2" name="Table 5">
            <a:extLst>
              <a:ext uri="{FF2B5EF4-FFF2-40B4-BE49-F238E27FC236}">
                <a16:creationId xmlns:a16="http://schemas.microsoft.com/office/drawing/2014/main" id="{FF80C529-4391-CB58-9019-E941F5C30F53}"/>
              </a:ext>
            </a:extLst>
          </p:cNvPr>
          <p:cNvGraphicFramePr>
            <a:graphicFrameLocks noGrp="1"/>
          </p:cNvGraphicFramePr>
          <p:nvPr>
            <p:extLst>
              <p:ext uri="{D42A27DB-BD31-4B8C-83A1-F6EECF244321}">
                <p14:modId xmlns:p14="http://schemas.microsoft.com/office/powerpoint/2010/main" val="2857398517"/>
              </p:ext>
            </p:extLst>
          </p:nvPr>
        </p:nvGraphicFramePr>
        <p:xfrm>
          <a:off x="1190445" y="1153284"/>
          <a:ext cx="6763109" cy="3678507"/>
        </p:xfrm>
        <a:graphic>
          <a:graphicData uri="http://schemas.openxmlformats.org/drawingml/2006/table">
            <a:tbl>
              <a:tblPr firstRow="1" bandRow="1"/>
              <a:tblGrid>
                <a:gridCol w="3295290">
                  <a:extLst>
                    <a:ext uri="{9D8B030D-6E8A-4147-A177-3AD203B41FA5}">
                      <a16:colId xmlns:a16="http://schemas.microsoft.com/office/drawing/2014/main" val="680263312"/>
                    </a:ext>
                  </a:extLst>
                </a:gridCol>
                <a:gridCol w="3467819">
                  <a:extLst>
                    <a:ext uri="{9D8B030D-6E8A-4147-A177-3AD203B41FA5}">
                      <a16:colId xmlns:a16="http://schemas.microsoft.com/office/drawing/2014/main" val="268840880"/>
                    </a:ext>
                  </a:extLst>
                </a:gridCol>
              </a:tblGrid>
              <a:tr h="852966">
                <a:tc>
                  <a:txBody>
                    <a:bodyPr/>
                    <a:lstStyle>
                      <a:lvl1pPr marL="0" algn="l" defTabSz="685800" rtl="0" eaLnBrk="1" latinLnBrk="0" hangingPunct="1">
                        <a:defRPr sz="1350" b="1" kern="1200">
                          <a:solidFill>
                            <a:schemeClr val="lt1"/>
                          </a:solidFill>
                          <a:latin typeface="Acumin Pro"/>
                        </a:defRPr>
                      </a:lvl1pPr>
                      <a:lvl2pPr marL="342900" algn="l" defTabSz="685800" rtl="0" eaLnBrk="1" latinLnBrk="0" hangingPunct="1">
                        <a:defRPr sz="1350" b="1" kern="1200">
                          <a:solidFill>
                            <a:schemeClr val="lt1"/>
                          </a:solidFill>
                          <a:latin typeface="Acumin Pro"/>
                        </a:defRPr>
                      </a:lvl2pPr>
                      <a:lvl3pPr marL="685800" algn="l" defTabSz="685800" rtl="0" eaLnBrk="1" latinLnBrk="0" hangingPunct="1">
                        <a:defRPr sz="1350" b="1" kern="1200">
                          <a:solidFill>
                            <a:schemeClr val="lt1"/>
                          </a:solidFill>
                          <a:latin typeface="Acumin Pro"/>
                        </a:defRPr>
                      </a:lvl3pPr>
                      <a:lvl4pPr marL="1028700" algn="l" defTabSz="685800" rtl="0" eaLnBrk="1" latinLnBrk="0" hangingPunct="1">
                        <a:defRPr sz="1350" b="1" kern="1200">
                          <a:solidFill>
                            <a:schemeClr val="lt1"/>
                          </a:solidFill>
                          <a:latin typeface="Acumin Pro"/>
                        </a:defRPr>
                      </a:lvl4pPr>
                      <a:lvl5pPr marL="1371600" algn="l" defTabSz="685800" rtl="0" eaLnBrk="1" latinLnBrk="0" hangingPunct="1">
                        <a:defRPr sz="1350" b="1" kern="1200">
                          <a:solidFill>
                            <a:schemeClr val="lt1"/>
                          </a:solidFill>
                          <a:latin typeface="Acumin Pro"/>
                        </a:defRPr>
                      </a:lvl5pPr>
                      <a:lvl6pPr marL="1714500" algn="l" defTabSz="685800" rtl="0" eaLnBrk="1" latinLnBrk="0" hangingPunct="1">
                        <a:defRPr sz="1350" b="1" kern="1200">
                          <a:solidFill>
                            <a:schemeClr val="lt1"/>
                          </a:solidFill>
                          <a:latin typeface="Acumin Pro"/>
                        </a:defRPr>
                      </a:lvl6pPr>
                      <a:lvl7pPr marL="2057400" algn="l" defTabSz="685800" rtl="0" eaLnBrk="1" latinLnBrk="0" hangingPunct="1">
                        <a:defRPr sz="1350" b="1" kern="1200">
                          <a:solidFill>
                            <a:schemeClr val="lt1"/>
                          </a:solidFill>
                          <a:latin typeface="Acumin Pro"/>
                        </a:defRPr>
                      </a:lvl7pPr>
                      <a:lvl8pPr marL="2400300" algn="l" defTabSz="685800" rtl="0" eaLnBrk="1" latinLnBrk="0" hangingPunct="1">
                        <a:defRPr sz="1350" b="1" kern="1200">
                          <a:solidFill>
                            <a:schemeClr val="lt1"/>
                          </a:solidFill>
                          <a:latin typeface="Acumin Pro"/>
                        </a:defRPr>
                      </a:lvl8pPr>
                      <a:lvl9pPr marL="2743200" algn="l" defTabSz="685800" rtl="0" eaLnBrk="1" latinLnBrk="0" hangingPunct="1">
                        <a:defRPr sz="1350" b="1" kern="1200">
                          <a:solidFill>
                            <a:schemeClr val="lt1"/>
                          </a:solidFill>
                          <a:latin typeface="Acumin Pr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rPr>
                        <a:t>Keywords for a mechanical engineer</a:t>
                      </a:r>
                    </a:p>
                    <a:p>
                      <a:endParaRPr lang="en-US" dirty="0"/>
                    </a:p>
                  </a:txBody>
                  <a:tcPr>
                    <a:lnL w="12700" cmpd="sng">
                      <a:solidFill>
                        <a:srgbClr val="000000"/>
                      </a:solidFill>
                    </a:lnL>
                    <a:lnR w="12700" cmpd="sng">
                      <a:solidFill>
                        <a:srgbClr val="000000"/>
                      </a:solidFill>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C9B991"/>
                    </a:solidFill>
                  </a:tcPr>
                </a:tc>
                <a:tc>
                  <a:txBody>
                    <a:bodyPr/>
                    <a:lstStyle>
                      <a:lvl1pPr marL="0" algn="l" defTabSz="685800" rtl="0" eaLnBrk="1" latinLnBrk="0" hangingPunct="1">
                        <a:defRPr sz="1350" b="1" kern="1200">
                          <a:solidFill>
                            <a:schemeClr val="lt1"/>
                          </a:solidFill>
                          <a:latin typeface="Acumin Pro"/>
                        </a:defRPr>
                      </a:lvl1pPr>
                      <a:lvl2pPr marL="342900" algn="l" defTabSz="685800" rtl="0" eaLnBrk="1" latinLnBrk="0" hangingPunct="1">
                        <a:defRPr sz="1350" b="1" kern="1200">
                          <a:solidFill>
                            <a:schemeClr val="lt1"/>
                          </a:solidFill>
                          <a:latin typeface="Acumin Pro"/>
                        </a:defRPr>
                      </a:lvl2pPr>
                      <a:lvl3pPr marL="685800" algn="l" defTabSz="685800" rtl="0" eaLnBrk="1" latinLnBrk="0" hangingPunct="1">
                        <a:defRPr sz="1350" b="1" kern="1200">
                          <a:solidFill>
                            <a:schemeClr val="lt1"/>
                          </a:solidFill>
                          <a:latin typeface="Acumin Pro"/>
                        </a:defRPr>
                      </a:lvl3pPr>
                      <a:lvl4pPr marL="1028700" algn="l" defTabSz="685800" rtl="0" eaLnBrk="1" latinLnBrk="0" hangingPunct="1">
                        <a:defRPr sz="1350" b="1" kern="1200">
                          <a:solidFill>
                            <a:schemeClr val="lt1"/>
                          </a:solidFill>
                          <a:latin typeface="Acumin Pro"/>
                        </a:defRPr>
                      </a:lvl4pPr>
                      <a:lvl5pPr marL="1371600" algn="l" defTabSz="685800" rtl="0" eaLnBrk="1" latinLnBrk="0" hangingPunct="1">
                        <a:defRPr sz="1350" b="1" kern="1200">
                          <a:solidFill>
                            <a:schemeClr val="lt1"/>
                          </a:solidFill>
                          <a:latin typeface="Acumin Pro"/>
                        </a:defRPr>
                      </a:lvl5pPr>
                      <a:lvl6pPr marL="1714500" algn="l" defTabSz="685800" rtl="0" eaLnBrk="1" latinLnBrk="0" hangingPunct="1">
                        <a:defRPr sz="1350" b="1" kern="1200">
                          <a:solidFill>
                            <a:schemeClr val="lt1"/>
                          </a:solidFill>
                          <a:latin typeface="Acumin Pro"/>
                        </a:defRPr>
                      </a:lvl6pPr>
                      <a:lvl7pPr marL="2057400" algn="l" defTabSz="685800" rtl="0" eaLnBrk="1" latinLnBrk="0" hangingPunct="1">
                        <a:defRPr sz="1350" b="1" kern="1200">
                          <a:solidFill>
                            <a:schemeClr val="lt1"/>
                          </a:solidFill>
                          <a:latin typeface="Acumin Pro"/>
                        </a:defRPr>
                      </a:lvl7pPr>
                      <a:lvl8pPr marL="2400300" algn="l" defTabSz="685800" rtl="0" eaLnBrk="1" latinLnBrk="0" hangingPunct="1">
                        <a:defRPr sz="1350" b="1" kern="1200">
                          <a:solidFill>
                            <a:schemeClr val="lt1"/>
                          </a:solidFill>
                          <a:latin typeface="Acumin Pro"/>
                        </a:defRPr>
                      </a:lvl8pPr>
                      <a:lvl9pPr marL="2743200" algn="l" defTabSz="685800" rtl="0" eaLnBrk="1" latinLnBrk="0" hangingPunct="1">
                        <a:defRPr sz="1350" b="1" kern="1200">
                          <a:solidFill>
                            <a:schemeClr val="lt1"/>
                          </a:solidFill>
                          <a:latin typeface="Acumin Pro"/>
                        </a:defRPr>
                      </a:lvl9pPr>
                    </a:lstStyle>
                    <a:p>
                      <a:pPr algn="ctr"/>
                      <a:endParaRPr lang="en-US" dirty="0"/>
                    </a:p>
                    <a:p>
                      <a:pPr algn="ctr"/>
                      <a:endParaRPr lang="en-US" sz="1800" dirty="0">
                        <a:solidFill>
                          <a:schemeClr val="tx1"/>
                        </a:solidFill>
                        <a:latin typeface="+mn-lt"/>
                      </a:endParaRPr>
                    </a:p>
                    <a:p>
                      <a:pPr algn="ctr"/>
                      <a:r>
                        <a:rPr lang="en-US" sz="1800" dirty="0">
                          <a:solidFill>
                            <a:schemeClr val="tx1"/>
                          </a:solidFill>
                          <a:latin typeface="+mn-lt"/>
                        </a:rPr>
                        <a:t>Using them as nouns</a:t>
                      </a:r>
                    </a:p>
                  </a:txBody>
                  <a:tcPr>
                    <a:lnL w="12700" cmpd="sng">
                      <a:solidFill>
                        <a:srgbClr val="000000"/>
                      </a:solidFill>
                    </a:lnL>
                    <a:lnR w="12700" cmpd="sng">
                      <a:solidFill>
                        <a:srgbClr val="000000"/>
                      </a:solidFill>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C9B991"/>
                    </a:solidFill>
                  </a:tcPr>
                </a:tc>
                <a:extLst>
                  <a:ext uri="{0D108BD9-81ED-4DB2-BD59-A6C34878D82A}">
                    <a16:rowId xmlns:a16="http://schemas.microsoft.com/office/drawing/2014/main" val="1116247331"/>
                  </a:ext>
                </a:extLst>
              </a:tr>
              <a:tr h="0">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endParaRPr lang="en-US" sz="1800" dirty="0">
                        <a:latin typeface="+mn-lt"/>
                      </a:endParaRPr>
                    </a:p>
                    <a:p>
                      <a:pPr algn="ctr"/>
                      <a:r>
                        <a:rPr lang="en-US" sz="1800" dirty="0">
                          <a:latin typeface="+mn-lt"/>
                        </a:rPr>
                        <a:t>Manufacturing </a:t>
                      </a:r>
                    </a:p>
                  </a:txBody>
                  <a:tcPr>
                    <a:lnL w="12700" cmpd="sng">
                      <a:solidFill>
                        <a:srgbClr val="000000"/>
                      </a:solidFill>
                    </a:lnL>
                    <a:lnR w="12700" cmpd="sng">
                      <a:solidFill>
                        <a:srgbClr val="000000"/>
                      </a:solidFill>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40000"/>
                      </a:srgbClr>
                    </a:solidFill>
                  </a:tcPr>
                </a:tc>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800" dirty="0">
                        <a:solidFill>
                          <a:schemeClr val="accent5"/>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rPr>
                        <a:t>Manufacturing Supervisor</a:t>
                      </a:r>
                    </a:p>
                  </a:txBody>
                  <a:tcPr>
                    <a:lnL w="12700" cmpd="sng">
                      <a:solidFill>
                        <a:srgbClr val="000000"/>
                      </a:solidFill>
                    </a:lnL>
                    <a:lnR w="12700" cmpd="sng">
                      <a:solidFill>
                        <a:srgbClr val="000000"/>
                      </a:solidFill>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40000"/>
                      </a:srgbClr>
                    </a:solidFill>
                  </a:tcPr>
                </a:tc>
                <a:extLst>
                  <a:ext uri="{0D108BD9-81ED-4DB2-BD59-A6C34878D82A}">
                    <a16:rowId xmlns:a16="http://schemas.microsoft.com/office/drawing/2014/main" val="3172662344"/>
                  </a:ext>
                </a:extLst>
              </a:tr>
              <a:tr h="426069">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r>
                        <a:rPr lang="en-US" sz="1800" dirty="0">
                          <a:latin typeface="+mn-lt"/>
                        </a:rPr>
                        <a:t>Design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20000"/>
                      </a:srgbClr>
                    </a:solidFill>
                  </a:tcPr>
                </a:tc>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r>
                        <a:rPr lang="en-US" sz="1800" dirty="0">
                          <a:latin typeface="+mn-lt"/>
                        </a:rPr>
                        <a:t>Design Assistant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20000"/>
                      </a:srgbClr>
                    </a:solidFill>
                  </a:tcPr>
                </a:tc>
                <a:extLst>
                  <a:ext uri="{0D108BD9-81ED-4DB2-BD59-A6C34878D82A}">
                    <a16:rowId xmlns:a16="http://schemas.microsoft.com/office/drawing/2014/main" val="1784717114"/>
                  </a:ext>
                </a:extLst>
              </a:tr>
              <a:tr h="426069">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r>
                        <a:rPr lang="en-US" sz="1800" dirty="0">
                          <a:latin typeface="+mn-lt"/>
                        </a:rPr>
                        <a:t>Production</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40000"/>
                      </a:srgbClr>
                    </a:solidFill>
                  </a:tcPr>
                </a:tc>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r>
                        <a:rPr lang="en-US" sz="1800" dirty="0">
                          <a:latin typeface="+mn-lt"/>
                        </a:rPr>
                        <a:t>Production Manager</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40000"/>
                      </a:srgbClr>
                    </a:solidFill>
                  </a:tcPr>
                </a:tc>
                <a:extLst>
                  <a:ext uri="{0D108BD9-81ED-4DB2-BD59-A6C34878D82A}">
                    <a16:rowId xmlns:a16="http://schemas.microsoft.com/office/drawing/2014/main" val="3419372989"/>
                  </a:ext>
                </a:extLst>
              </a:tr>
              <a:tr h="426069">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r>
                        <a:rPr lang="en-US" sz="1800" dirty="0">
                          <a:latin typeface="+mn-lt"/>
                        </a:rPr>
                        <a:t>Injection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20000"/>
                      </a:srgbClr>
                    </a:solidFill>
                  </a:tcPr>
                </a:tc>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r>
                        <a:rPr lang="en-US" sz="1800" dirty="0">
                          <a:latin typeface="+mn-lt"/>
                        </a:rPr>
                        <a:t>Injection Molding Inspector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20000"/>
                      </a:srgbClr>
                    </a:solidFill>
                  </a:tcPr>
                </a:tc>
                <a:extLst>
                  <a:ext uri="{0D108BD9-81ED-4DB2-BD59-A6C34878D82A}">
                    <a16:rowId xmlns:a16="http://schemas.microsoft.com/office/drawing/2014/main" val="470495918"/>
                  </a:ext>
                </a:extLst>
              </a:tr>
              <a:tr h="426069">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r>
                        <a:rPr lang="en-US" sz="1800" dirty="0">
                          <a:latin typeface="+mn-lt"/>
                        </a:rPr>
                        <a:t>Assembly Line/</a:t>
                      </a:r>
                    </a:p>
                    <a:p>
                      <a:pPr algn="ctr"/>
                      <a:r>
                        <a:rPr lang="en-US" sz="1800" dirty="0">
                          <a:latin typeface="+mn-lt"/>
                        </a:rPr>
                        <a:t>Assemble Machines</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40000"/>
                      </a:srgbClr>
                    </a:solidFill>
                  </a:tcPr>
                </a:tc>
                <a:tc>
                  <a:txBody>
                    <a:bodyPr/>
                    <a:lstStyle>
                      <a:lvl1pPr marL="0" algn="l" defTabSz="685800" rtl="0" eaLnBrk="1" latinLnBrk="0" hangingPunct="1">
                        <a:defRPr sz="1350" kern="1200">
                          <a:solidFill>
                            <a:schemeClr val="dk1"/>
                          </a:solidFill>
                          <a:latin typeface="Acumin Pro"/>
                        </a:defRPr>
                      </a:lvl1pPr>
                      <a:lvl2pPr marL="342900" algn="l" defTabSz="685800" rtl="0" eaLnBrk="1" latinLnBrk="0" hangingPunct="1">
                        <a:defRPr sz="1350" kern="1200">
                          <a:solidFill>
                            <a:schemeClr val="dk1"/>
                          </a:solidFill>
                          <a:latin typeface="Acumin Pro"/>
                        </a:defRPr>
                      </a:lvl2pPr>
                      <a:lvl3pPr marL="685800" algn="l" defTabSz="685800" rtl="0" eaLnBrk="1" latinLnBrk="0" hangingPunct="1">
                        <a:defRPr sz="1350" kern="1200">
                          <a:solidFill>
                            <a:schemeClr val="dk1"/>
                          </a:solidFill>
                          <a:latin typeface="Acumin Pro"/>
                        </a:defRPr>
                      </a:lvl3pPr>
                      <a:lvl4pPr marL="1028700" algn="l" defTabSz="685800" rtl="0" eaLnBrk="1" latinLnBrk="0" hangingPunct="1">
                        <a:defRPr sz="1350" kern="1200">
                          <a:solidFill>
                            <a:schemeClr val="dk1"/>
                          </a:solidFill>
                          <a:latin typeface="Acumin Pro"/>
                        </a:defRPr>
                      </a:lvl4pPr>
                      <a:lvl5pPr marL="1371600" algn="l" defTabSz="685800" rtl="0" eaLnBrk="1" latinLnBrk="0" hangingPunct="1">
                        <a:defRPr sz="1350" kern="1200">
                          <a:solidFill>
                            <a:schemeClr val="dk1"/>
                          </a:solidFill>
                          <a:latin typeface="Acumin Pro"/>
                        </a:defRPr>
                      </a:lvl5pPr>
                      <a:lvl6pPr marL="1714500" algn="l" defTabSz="685800" rtl="0" eaLnBrk="1" latinLnBrk="0" hangingPunct="1">
                        <a:defRPr sz="1350" kern="1200">
                          <a:solidFill>
                            <a:schemeClr val="dk1"/>
                          </a:solidFill>
                          <a:latin typeface="Acumin Pro"/>
                        </a:defRPr>
                      </a:lvl6pPr>
                      <a:lvl7pPr marL="2057400" algn="l" defTabSz="685800" rtl="0" eaLnBrk="1" latinLnBrk="0" hangingPunct="1">
                        <a:defRPr sz="1350" kern="1200">
                          <a:solidFill>
                            <a:schemeClr val="dk1"/>
                          </a:solidFill>
                          <a:latin typeface="Acumin Pro"/>
                        </a:defRPr>
                      </a:lvl7pPr>
                      <a:lvl8pPr marL="2400300" algn="l" defTabSz="685800" rtl="0" eaLnBrk="1" latinLnBrk="0" hangingPunct="1">
                        <a:defRPr sz="1350" kern="1200">
                          <a:solidFill>
                            <a:schemeClr val="dk1"/>
                          </a:solidFill>
                          <a:latin typeface="Acumin Pro"/>
                        </a:defRPr>
                      </a:lvl8pPr>
                      <a:lvl9pPr marL="2743200" algn="l" defTabSz="685800" rtl="0" eaLnBrk="1" latinLnBrk="0" hangingPunct="1">
                        <a:defRPr sz="1350" kern="1200">
                          <a:solidFill>
                            <a:schemeClr val="dk1"/>
                          </a:solidFill>
                          <a:latin typeface="Acumin Pro"/>
                        </a:defRPr>
                      </a:lvl9pPr>
                    </a:lstStyle>
                    <a:p>
                      <a:pPr algn="ctr"/>
                      <a:r>
                        <a:rPr lang="en-US" sz="1800" dirty="0">
                          <a:latin typeface="+mn-lt"/>
                        </a:rPr>
                        <a:t>Assembly Line Supervisor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C9B991">
                        <a:tint val="40000"/>
                      </a:srgbClr>
                    </a:solidFill>
                  </a:tcPr>
                </a:tc>
                <a:extLst>
                  <a:ext uri="{0D108BD9-81ED-4DB2-BD59-A6C34878D82A}">
                    <a16:rowId xmlns:a16="http://schemas.microsoft.com/office/drawing/2014/main" val="130079118"/>
                  </a:ext>
                </a:extLst>
              </a:tr>
            </a:tbl>
          </a:graphicData>
        </a:graphic>
      </p:graphicFrame>
    </p:spTree>
    <p:extLst>
      <p:ext uri="{BB962C8B-B14F-4D97-AF65-F5344CB8AC3E}">
        <p14:creationId xmlns:p14="http://schemas.microsoft.com/office/powerpoint/2010/main" val="156349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1B3F6-0D9C-0EEC-DBD6-E96DA329E0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97CDC3-A2F2-757D-0701-469FC2168021}"/>
              </a:ext>
            </a:extLst>
          </p:cNvPr>
          <p:cNvSpPr>
            <a:spLocks noGrp="1"/>
          </p:cNvSpPr>
          <p:nvPr>
            <p:ph type="body" sz="half" idx="2"/>
          </p:nvPr>
        </p:nvSpPr>
        <p:spPr>
          <a:xfrm>
            <a:off x="735287" y="974036"/>
            <a:ext cx="5917785" cy="4307573"/>
          </a:xfrm>
        </p:spPr>
        <p:txBody>
          <a:bodyPr/>
          <a:lstStyle/>
          <a:p>
            <a:pPr>
              <a:lnSpc>
                <a:spcPct val="150000"/>
              </a:lnSpc>
              <a:spcBef>
                <a:spcPts val="0"/>
              </a:spcBef>
              <a:defRPr/>
            </a:pPr>
            <a:r>
              <a:rPr lang="en-US" altLang="en-US" sz="2000" b="1" dirty="0">
                <a:solidFill>
                  <a:schemeClr val="accent3"/>
                </a:solidFill>
              </a:rPr>
              <a:t>Manufacturing Intern</a:t>
            </a:r>
          </a:p>
          <a:p>
            <a:pPr marL="342900" indent="-342900" fontAlgn="auto">
              <a:lnSpc>
                <a:spcPct val="100000"/>
              </a:lnSpc>
              <a:spcBef>
                <a:spcPts val="0"/>
              </a:spcBef>
              <a:spcAft>
                <a:spcPts val="0"/>
              </a:spcAft>
              <a:buFont typeface="Arial" panose="020B0604020202020204" pitchFamily="34" charset="0"/>
              <a:buChar char="•"/>
              <a:defRPr/>
            </a:pPr>
            <a:r>
              <a:rPr lang="en-US" altLang="en-US" sz="2000" dirty="0">
                <a:solidFill>
                  <a:schemeClr val="tx1">
                    <a:lumMod val="95000"/>
                    <a:lumOff val="5000"/>
                  </a:schemeClr>
                </a:solidFill>
              </a:rPr>
              <a:t>Wabash National 1998 2000</a:t>
            </a:r>
          </a:p>
          <a:p>
            <a:pPr marL="685800" lvl="1" indent="-342900" fontAlgn="auto">
              <a:lnSpc>
                <a:spcPct val="100000"/>
              </a:lnSpc>
              <a:spcBef>
                <a:spcPts val="0"/>
              </a:spcBef>
              <a:spcAft>
                <a:spcPts val="0"/>
              </a:spcAft>
              <a:buFont typeface="Arial" panose="020B0604020202020204" pitchFamily="34" charset="0"/>
              <a:buChar char="•"/>
              <a:defRPr/>
            </a:pPr>
            <a:r>
              <a:rPr lang="en-US" altLang="en-US" sz="2000" dirty="0">
                <a:solidFill>
                  <a:schemeClr val="tx1">
                    <a:lumMod val="95000"/>
                    <a:lumOff val="5000"/>
                  </a:schemeClr>
                </a:solidFill>
              </a:rPr>
              <a:t>Production assistant for quality assurance</a:t>
            </a:r>
          </a:p>
          <a:p>
            <a:pPr marL="685800" lvl="1" indent="-342900" fontAlgn="auto">
              <a:lnSpc>
                <a:spcPct val="100000"/>
              </a:lnSpc>
              <a:spcBef>
                <a:spcPts val="0"/>
              </a:spcBef>
              <a:spcAft>
                <a:spcPts val="0"/>
              </a:spcAft>
              <a:buFont typeface="Arial" panose="020B0604020202020204" pitchFamily="34" charset="0"/>
              <a:buChar char="•"/>
              <a:defRPr/>
            </a:pPr>
            <a:r>
              <a:rPr lang="en-US" altLang="en-US" sz="2000" dirty="0">
                <a:solidFill>
                  <a:schemeClr val="tx1">
                    <a:lumMod val="95000"/>
                    <a:lumOff val="5000"/>
                  </a:schemeClr>
                </a:solidFill>
              </a:rPr>
              <a:t>Injection molding inspector</a:t>
            </a:r>
          </a:p>
          <a:p>
            <a:pPr marL="685800" lvl="1" indent="-342900" fontAlgn="auto">
              <a:lnSpc>
                <a:spcPct val="100000"/>
              </a:lnSpc>
              <a:spcBef>
                <a:spcPts val="0"/>
              </a:spcBef>
              <a:spcAft>
                <a:spcPts val="0"/>
              </a:spcAft>
              <a:buFont typeface="Arial" panose="020B0604020202020204" pitchFamily="34" charset="0"/>
              <a:buChar char="•"/>
              <a:defRPr/>
            </a:pPr>
            <a:r>
              <a:rPr lang="en-US" altLang="en-US" sz="2000" dirty="0">
                <a:solidFill>
                  <a:schemeClr val="tx1">
                    <a:lumMod val="95000"/>
                    <a:lumOff val="5000"/>
                  </a:schemeClr>
                </a:solidFill>
              </a:rPr>
              <a:t>Machine assembly</a:t>
            </a:r>
            <a:endParaRPr lang="en-US" sz="2000" dirty="0">
              <a:solidFill>
                <a:schemeClr val="tx1">
                  <a:lumMod val="95000"/>
                  <a:lumOff val="5000"/>
                </a:schemeClr>
              </a:solidFill>
              <a:cs typeface="Optima"/>
            </a:endParaRPr>
          </a:p>
        </p:txBody>
      </p:sp>
      <p:sp>
        <p:nvSpPr>
          <p:cNvPr id="4" name="Title 3">
            <a:extLst>
              <a:ext uri="{FF2B5EF4-FFF2-40B4-BE49-F238E27FC236}">
                <a16:creationId xmlns:a16="http://schemas.microsoft.com/office/drawing/2014/main" id="{8482CB13-37F9-20D7-357E-264C440C215A}"/>
              </a:ext>
            </a:extLst>
          </p:cNvPr>
          <p:cNvSpPr>
            <a:spLocks noGrp="1"/>
          </p:cNvSpPr>
          <p:nvPr>
            <p:ph type="title"/>
          </p:nvPr>
        </p:nvSpPr>
        <p:spPr/>
        <p:txBody>
          <a:bodyPr>
            <a:normAutofit fontScale="90000"/>
          </a:bodyPr>
          <a:lstStyle/>
          <a:p>
            <a:r>
              <a:rPr lang="en-US" dirty="0"/>
              <a:t>Experience Example</a:t>
            </a:r>
          </a:p>
        </p:txBody>
      </p:sp>
      <p:sp>
        <p:nvSpPr>
          <p:cNvPr id="13" name="Slide Number Placeholder 12">
            <a:extLst>
              <a:ext uri="{FF2B5EF4-FFF2-40B4-BE49-F238E27FC236}">
                <a16:creationId xmlns:a16="http://schemas.microsoft.com/office/drawing/2014/main" id="{CA91872C-2A6C-C956-9838-6E0E78510B85}"/>
              </a:ext>
            </a:extLst>
          </p:cNvPr>
          <p:cNvSpPr>
            <a:spLocks noGrp="1"/>
          </p:cNvSpPr>
          <p:nvPr>
            <p:ph type="sldNum" sz="quarter" idx="16"/>
          </p:nvPr>
        </p:nvSpPr>
        <p:spPr/>
        <p:txBody>
          <a:bodyPr/>
          <a:lstStyle/>
          <a:p>
            <a:fld id="{346097E4-2930-9D48-A5CE-AF00B0E70697}" type="slidenum">
              <a:rPr lang="en-US" smtClean="0"/>
              <a:t>16</a:t>
            </a:fld>
            <a:endParaRPr lang="en-US"/>
          </a:p>
        </p:txBody>
      </p:sp>
      <p:pic>
        <p:nvPicPr>
          <p:cNvPr id="2" name="Picture 1">
            <a:extLst>
              <a:ext uri="{FF2B5EF4-FFF2-40B4-BE49-F238E27FC236}">
                <a16:creationId xmlns:a16="http://schemas.microsoft.com/office/drawing/2014/main" id="{B40BA2E9-D71D-3744-FFF6-5F8C4EEA71F5}"/>
              </a:ext>
            </a:extLst>
          </p:cNvPr>
          <p:cNvPicPr>
            <a:picLocks noChangeAspect="1"/>
          </p:cNvPicPr>
          <p:nvPr/>
        </p:nvPicPr>
        <p:blipFill>
          <a:blip r:embed="rId2"/>
          <a:stretch>
            <a:fillRect/>
          </a:stretch>
        </p:blipFill>
        <p:spPr>
          <a:xfrm>
            <a:off x="735287" y="2853400"/>
            <a:ext cx="7505700" cy="293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7920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91FD-97DD-5885-2E04-87AABC7BA6D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7F595F9-649F-A0EE-A50E-8C1559EECF5B}"/>
              </a:ext>
            </a:extLst>
          </p:cNvPr>
          <p:cNvSpPr>
            <a:spLocks noGrp="1"/>
          </p:cNvSpPr>
          <p:nvPr>
            <p:ph type="body" sz="half" idx="2"/>
          </p:nvPr>
        </p:nvSpPr>
        <p:spPr>
          <a:xfrm>
            <a:off x="453092" y="1171849"/>
            <a:ext cx="7824486" cy="973472"/>
          </a:xfrm>
        </p:spPr>
        <p:txBody>
          <a:bodyPr/>
          <a:lstStyle/>
          <a:p>
            <a:pPr marL="285750" indent="-285750">
              <a:buFont typeface="Arial" panose="020B0604020202020204" pitchFamily="34" charset="0"/>
              <a:buChar char="•"/>
            </a:pPr>
            <a:r>
              <a:rPr lang="en-US" altLang="en-US" dirty="0"/>
              <a:t>It can be included on a second page or in place of the skills statement at the top of the résumé</a:t>
            </a:r>
          </a:p>
        </p:txBody>
      </p:sp>
      <p:sp>
        <p:nvSpPr>
          <p:cNvPr id="4" name="Title 3">
            <a:extLst>
              <a:ext uri="{FF2B5EF4-FFF2-40B4-BE49-F238E27FC236}">
                <a16:creationId xmlns:a16="http://schemas.microsoft.com/office/drawing/2014/main" id="{4C8084B9-885D-3037-15F2-012EE21130E2}"/>
              </a:ext>
            </a:extLst>
          </p:cNvPr>
          <p:cNvSpPr>
            <a:spLocks noGrp="1"/>
          </p:cNvSpPr>
          <p:nvPr>
            <p:ph type="title"/>
          </p:nvPr>
        </p:nvSpPr>
        <p:spPr/>
        <p:txBody>
          <a:bodyPr>
            <a:normAutofit fontScale="90000"/>
          </a:bodyPr>
          <a:lstStyle/>
          <a:p>
            <a:r>
              <a:rPr lang="en-US" dirty="0"/>
              <a:t>Keyword Summary</a:t>
            </a:r>
          </a:p>
        </p:txBody>
      </p:sp>
      <p:sp>
        <p:nvSpPr>
          <p:cNvPr id="13" name="Slide Number Placeholder 12">
            <a:extLst>
              <a:ext uri="{FF2B5EF4-FFF2-40B4-BE49-F238E27FC236}">
                <a16:creationId xmlns:a16="http://schemas.microsoft.com/office/drawing/2014/main" id="{82C8E243-C222-2F8B-ACE5-E8BC8AF42287}"/>
              </a:ext>
            </a:extLst>
          </p:cNvPr>
          <p:cNvSpPr>
            <a:spLocks noGrp="1"/>
          </p:cNvSpPr>
          <p:nvPr>
            <p:ph type="sldNum" sz="quarter" idx="16"/>
          </p:nvPr>
        </p:nvSpPr>
        <p:spPr/>
        <p:txBody>
          <a:bodyPr/>
          <a:lstStyle/>
          <a:p>
            <a:fld id="{346097E4-2930-9D48-A5CE-AF00B0E70697}" type="slidenum">
              <a:rPr lang="en-US" smtClean="0"/>
              <a:t>17</a:t>
            </a:fld>
            <a:endParaRPr lang="en-US"/>
          </a:p>
        </p:txBody>
      </p:sp>
      <p:graphicFrame>
        <p:nvGraphicFramePr>
          <p:cNvPr id="2" name="Table 1">
            <a:extLst>
              <a:ext uri="{FF2B5EF4-FFF2-40B4-BE49-F238E27FC236}">
                <a16:creationId xmlns:a16="http://schemas.microsoft.com/office/drawing/2014/main" id="{8F438913-FEE4-5753-3DAE-4837F7282FD4}"/>
              </a:ext>
            </a:extLst>
          </p:cNvPr>
          <p:cNvGraphicFramePr>
            <a:graphicFrameLocks noGrp="1"/>
          </p:cNvGraphicFramePr>
          <p:nvPr>
            <p:extLst>
              <p:ext uri="{D42A27DB-BD31-4B8C-83A1-F6EECF244321}">
                <p14:modId xmlns:p14="http://schemas.microsoft.com/office/powerpoint/2010/main" val="4204646634"/>
              </p:ext>
            </p:extLst>
          </p:nvPr>
        </p:nvGraphicFramePr>
        <p:xfrm>
          <a:off x="578734" y="1845671"/>
          <a:ext cx="7803016" cy="3840480"/>
        </p:xfrm>
        <a:graphic>
          <a:graphicData uri="http://schemas.openxmlformats.org/drawingml/2006/table">
            <a:tbl>
              <a:tblPr>
                <a:tableStyleId>{69C7853C-536D-4A76-A0AE-DD22124D55A5}</a:tableStyleId>
              </a:tblPr>
              <a:tblGrid>
                <a:gridCol w="1875099">
                  <a:extLst>
                    <a:ext uri="{9D8B030D-6E8A-4147-A177-3AD203B41FA5}">
                      <a16:colId xmlns:a16="http://schemas.microsoft.com/office/drawing/2014/main" val="4227764097"/>
                    </a:ext>
                  </a:extLst>
                </a:gridCol>
                <a:gridCol w="5927917">
                  <a:extLst>
                    <a:ext uri="{9D8B030D-6E8A-4147-A177-3AD203B41FA5}">
                      <a16:colId xmlns:a16="http://schemas.microsoft.com/office/drawing/2014/main" val="4124747339"/>
                    </a:ext>
                  </a:extLst>
                </a:gridCol>
              </a:tblGrid>
              <a:tr h="0">
                <a:tc>
                  <a:txBody>
                    <a:bodyPr/>
                    <a:lstStyle/>
                    <a:p>
                      <a:pPr>
                        <a:buNone/>
                      </a:pPr>
                      <a:r>
                        <a:rPr lang="en-US" sz="1800" b="1" dirty="0"/>
                        <a:t>Category</a:t>
                      </a:r>
                      <a:endParaRPr lang="en-US" sz="1800" dirty="0"/>
                    </a:p>
                  </a:txBody>
                  <a:tcPr anchor="ctr">
                    <a:solidFill>
                      <a:srgbClr val="CFB991"/>
                    </a:solidFill>
                  </a:tcPr>
                </a:tc>
                <a:tc>
                  <a:txBody>
                    <a:bodyPr/>
                    <a:lstStyle/>
                    <a:p>
                      <a:pPr>
                        <a:buNone/>
                      </a:pPr>
                      <a:r>
                        <a:rPr lang="en-US" altLang="en-US" sz="1800" b="1" dirty="0"/>
                        <a:t>Keywords for a person seeking entry level position</a:t>
                      </a:r>
                      <a:endParaRPr lang="en-US" sz="1800" b="1" dirty="0"/>
                    </a:p>
                  </a:txBody>
                  <a:tcPr anchor="ctr">
                    <a:solidFill>
                      <a:srgbClr val="CFB991"/>
                    </a:solidFill>
                  </a:tcPr>
                </a:tc>
                <a:extLst>
                  <a:ext uri="{0D108BD9-81ED-4DB2-BD59-A6C34878D82A}">
                    <a16:rowId xmlns:a16="http://schemas.microsoft.com/office/drawing/2014/main" val="2308857171"/>
                  </a:ext>
                </a:extLst>
              </a:tr>
              <a:tr h="0">
                <a:tc>
                  <a:txBody>
                    <a:bodyPr/>
                    <a:lstStyle/>
                    <a:p>
                      <a:pPr>
                        <a:buNone/>
                      </a:pPr>
                      <a:r>
                        <a:rPr lang="en-US" sz="1800" b="1" dirty="0"/>
                        <a:t>Education</a:t>
                      </a:r>
                      <a:endParaRPr lang="en-US" sz="1800" dirty="0"/>
                    </a:p>
                  </a:txBody>
                  <a:tcPr anchor="ctr">
                    <a:solidFill>
                      <a:srgbClr val="CFB991"/>
                    </a:solidFill>
                  </a:tcPr>
                </a:tc>
                <a:tc>
                  <a:txBody>
                    <a:bodyPr/>
                    <a:lstStyle/>
                    <a:p>
                      <a:pPr>
                        <a:buNone/>
                      </a:pPr>
                      <a:r>
                        <a:rPr lang="en-US" sz="1800" dirty="0"/>
                        <a:t>• Bachelor of Science • Systems Engineering</a:t>
                      </a:r>
                    </a:p>
                  </a:txBody>
                  <a:tcPr anchor="ctr">
                    <a:solidFill>
                      <a:schemeClr val="bg1"/>
                    </a:solidFill>
                  </a:tcPr>
                </a:tc>
                <a:extLst>
                  <a:ext uri="{0D108BD9-81ED-4DB2-BD59-A6C34878D82A}">
                    <a16:rowId xmlns:a16="http://schemas.microsoft.com/office/drawing/2014/main" val="3614481842"/>
                  </a:ext>
                </a:extLst>
              </a:tr>
              <a:tr h="0">
                <a:tc>
                  <a:txBody>
                    <a:bodyPr/>
                    <a:lstStyle/>
                    <a:p>
                      <a:pPr>
                        <a:buNone/>
                      </a:pPr>
                      <a:r>
                        <a:rPr lang="en-US" sz="1800" b="1" dirty="0"/>
                        <a:t>Technical Areas</a:t>
                      </a:r>
                      <a:endParaRPr lang="en-US" sz="1800" dirty="0"/>
                    </a:p>
                  </a:txBody>
                  <a:tcPr anchor="ctr">
                    <a:solidFill>
                      <a:srgbClr val="CFB991"/>
                    </a:solidFill>
                  </a:tcPr>
                </a:tc>
                <a:tc>
                  <a:txBody>
                    <a:bodyPr/>
                    <a:lstStyle/>
                    <a:p>
                      <a:pPr>
                        <a:buNone/>
                      </a:pPr>
                      <a:r>
                        <a:rPr lang="en-US" sz="1800" dirty="0"/>
                        <a:t>•Power Engineering • Human–Machine Interface (HMI) </a:t>
                      </a:r>
                    </a:p>
                    <a:p>
                      <a:pPr>
                        <a:buNone/>
                      </a:pPr>
                      <a:r>
                        <a:rPr lang="en-US" sz="1800" dirty="0"/>
                        <a:t>•Maintenance Subsystem Design • Maintenance •Procedures • Systems Integration • Process • Improvement</a:t>
                      </a:r>
                    </a:p>
                  </a:txBody>
                  <a:tcPr anchor="ctr">
                    <a:solidFill>
                      <a:schemeClr val="bg1"/>
                    </a:solidFill>
                  </a:tcPr>
                </a:tc>
                <a:extLst>
                  <a:ext uri="{0D108BD9-81ED-4DB2-BD59-A6C34878D82A}">
                    <a16:rowId xmlns:a16="http://schemas.microsoft.com/office/drawing/2014/main" val="2229755557"/>
                  </a:ext>
                </a:extLst>
              </a:tr>
              <a:tr h="0">
                <a:tc>
                  <a:txBody>
                    <a:bodyPr/>
                    <a:lstStyle/>
                    <a:p>
                      <a:pPr>
                        <a:buNone/>
                      </a:pPr>
                      <a:r>
                        <a:rPr lang="en-US" sz="1800" b="1" dirty="0"/>
                        <a:t>Professional Experience</a:t>
                      </a:r>
                      <a:endParaRPr lang="en-US" sz="1800" dirty="0"/>
                    </a:p>
                  </a:txBody>
                  <a:tcPr anchor="ctr">
                    <a:solidFill>
                      <a:srgbClr val="CFB991"/>
                    </a:solidFill>
                  </a:tcPr>
                </a:tc>
                <a:tc>
                  <a:txBody>
                    <a:bodyPr/>
                    <a:lstStyle/>
                    <a:p>
                      <a:pPr>
                        <a:buNone/>
                      </a:pPr>
                      <a:r>
                        <a:rPr lang="en-US" sz="1800" dirty="0"/>
                        <a:t>•Consulting Firm Experience • Municipal Utility Operations • Research &amp; Analysis • Data Analysis</a:t>
                      </a:r>
                    </a:p>
                  </a:txBody>
                  <a:tcPr anchor="ctr">
                    <a:solidFill>
                      <a:schemeClr val="bg1"/>
                    </a:solidFill>
                  </a:tcPr>
                </a:tc>
                <a:extLst>
                  <a:ext uri="{0D108BD9-81ED-4DB2-BD59-A6C34878D82A}">
                    <a16:rowId xmlns:a16="http://schemas.microsoft.com/office/drawing/2014/main" val="1423106539"/>
                  </a:ext>
                </a:extLst>
              </a:tr>
              <a:tr h="0">
                <a:tc>
                  <a:txBody>
                    <a:bodyPr/>
                    <a:lstStyle/>
                    <a:p>
                      <a:pPr>
                        <a:buNone/>
                      </a:pPr>
                      <a:r>
                        <a:rPr lang="en-US" sz="1800" b="1" dirty="0"/>
                        <a:t>Management &amp; Operations</a:t>
                      </a:r>
                      <a:endParaRPr lang="en-US" sz="1800" dirty="0"/>
                    </a:p>
                  </a:txBody>
                  <a:tcPr anchor="ctr">
                    <a:solidFill>
                      <a:srgbClr val="CFB991"/>
                    </a:solidFill>
                  </a:tcPr>
                </a:tc>
                <a:tc>
                  <a:txBody>
                    <a:bodyPr/>
                    <a:lstStyle/>
                    <a:p>
                      <a:pPr>
                        <a:buNone/>
                      </a:pPr>
                      <a:r>
                        <a:rPr lang="en-US" sz="1800" dirty="0"/>
                        <a:t>•Staff Management • Budget Management • Inventory Control • Small Business Operations</a:t>
                      </a:r>
                    </a:p>
                  </a:txBody>
                  <a:tcPr anchor="ctr">
                    <a:solidFill>
                      <a:schemeClr val="bg1"/>
                    </a:solidFill>
                  </a:tcPr>
                </a:tc>
                <a:extLst>
                  <a:ext uri="{0D108BD9-81ED-4DB2-BD59-A6C34878D82A}">
                    <a16:rowId xmlns:a16="http://schemas.microsoft.com/office/drawing/2014/main" val="969020649"/>
                  </a:ext>
                </a:extLst>
              </a:tr>
              <a:tr h="0">
                <a:tc>
                  <a:txBody>
                    <a:bodyPr/>
                    <a:lstStyle/>
                    <a:p>
                      <a:pPr>
                        <a:buNone/>
                      </a:pPr>
                      <a:r>
                        <a:rPr lang="en-US" sz="1800" b="1" dirty="0"/>
                        <a:t>Career Level &amp; Skills</a:t>
                      </a:r>
                      <a:endParaRPr lang="en-US" sz="1800" dirty="0"/>
                    </a:p>
                  </a:txBody>
                  <a:tcPr anchor="ctr">
                    <a:solidFill>
                      <a:srgbClr val="CFB991"/>
                    </a:solidFill>
                  </a:tcPr>
                </a:tc>
                <a:tc>
                  <a:txBody>
                    <a:bodyPr/>
                    <a:lstStyle/>
                    <a:p>
                      <a:pPr>
                        <a:buNone/>
                      </a:pPr>
                      <a:r>
                        <a:rPr lang="en-US" sz="1800" dirty="0"/>
                        <a:t>•Entry-Level Engineering • Technical Problem Solving • Team Collaboration • Project Coordination</a:t>
                      </a:r>
                    </a:p>
                  </a:txBody>
                  <a:tcPr anchor="ctr">
                    <a:solidFill>
                      <a:schemeClr val="bg1"/>
                    </a:solidFill>
                  </a:tcPr>
                </a:tc>
                <a:extLst>
                  <a:ext uri="{0D108BD9-81ED-4DB2-BD59-A6C34878D82A}">
                    <a16:rowId xmlns:a16="http://schemas.microsoft.com/office/drawing/2014/main" val="3874388565"/>
                  </a:ext>
                </a:extLst>
              </a:tr>
            </a:tbl>
          </a:graphicData>
        </a:graphic>
      </p:graphicFrame>
    </p:spTree>
    <p:extLst>
      <p:ext uri="{BB962C8B-B14F-4D97-AF65-F5344CB8AC3E}">
        <p14:creationId xmlns:p14="http://schemas.microsoft.com/office/powerpoint/2010/main" val="264040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0D36B-7F2D-49AD-7374-CA13CE8FC5C6}"/>
              </a:ext>
            </a:extLst>
          </p:cNvPr>
          <p:cNvSpPr>
            <a:spLocks noGrp="1"/>
          </p:cNvSpPr>
          <p:nvPr>
            <p:ph type="title"/>
          </p:nvPr>
        </p:nvSpPr>
        <p:spPr>
          <a:xfrm>
            <a:off x="342902" y="457200"/>
            <a:ext cx="3236117" cy="589032"/>
          </a:xfrm>
        </p:spPr>
        <p:txBody>
          <a:bodyPr vert="horz" lIns="91440" tIns="45720" rIns="91440" bIns="45720" rtlCol="0" anchor="b">
            <a:normAutofit/>
          </a:bodyPr>
          <a:lstStyle/>
          <a:p>
            <a:r>
              <a:rPr lang="en-US" b="0" i="1" kern="1200" cap="none" baseline="0" dirty="0">
                <a:latin typeface="Franklin Gothic Medium Cond" panose="020B0606030402020204" pitchFamily="34" charset="0"/>
                <a:ea typeface="+mj-ea"/>
                <a:cs typeface="+mj-cs"/>
              </a:rPr>
              <a:t>Dos and Don’ts</a:t>
            </a:r>
          </a:p>
        </p:txBody>
      </p:sp>
      <p:sp>
        <p:nvSpPr>
          <p:cNvPr id="8" name="Slide Number Placeholder 7">
            <a:extLst>
              <a:ext uri="{FF2B5EF4-FFF2-40B4-BE49-F238E27FC236}">
                <a16:creationId xmlns:a16="http://schemas.microsoft.com/office/drawing/2014/main" id="{E489106C-B7B4-BA46-B620-8E299CBD01FC}"/>
              </a:ext>
            </a:extLst>
          </p:cNvPr>
          <p:cNvSpPr>
            <a:spLocks noGrp="1"/>
          </p:cNvSpPr>
          <p:nvPr>
            <p:ph type="sldNum" sz="quarter" idx="10"/>
          </p:nvPr>
        </p:nvSpPr>
        <p:spPr>
          <a:xfrm>
            <a:off x="7700963" y="6290433"/>
            <a:ext cx="1100137" cy="365125"/>
          </a:xfrm>
        </p:spPr>
        <p:txBody>
          <a:bodyPr vert="horz" lIns="91440" tIns="45720" rIns="91440" bIns="45720" rtlCol="0" anchor="ctr">
            <a:normAutofit/>
          </a:bodyPr>
          <a:lstStyle/>
          <a:p>
            <a:pPr>
              <a:spcAft>
                <a:spcPts val="600"/>
              </a:spcAft>
            </a:pPr>
            <a:fld id="{346097E4-2930-9D48-A5CE-AF00B0E70697}" type="slidenum">
              <a:rPr lang="en-US" smtClean="0"/>
              <a:pPr>
                <a:spcAft>
                  <a:spcPts val="600"/>
                </a:spcAft>
              </a:pPr>
              <a:t>18</a:t>
            </a:fld>
            <a:endParaRPr lang="en-US"/>
          </a:p>
        </p:txBody>
      </p:sp>
      <p:sp>
        <p:nvSpPr>
          <p:cNvPr id="10" name="Title 3">
            <a:extLst>
              <a:ext uri="{FF2B5EF4-FFF2-40B4-BE49-F238E27FC236}">
                <a16:creationId xmlns:a16="http://schemas.microsoft.com/office/drawing/2014/main" id="{1A802D8A-EFF9-4CAE-F963-C687E39F746B}"/>
              </a:ext>
            </a:extLst>
          </p:cNvPr>
          <p:cNvSpPr txBox="1">
            <a:spLocks/>
          </p:cNvSpPr>
          <p:nvPr/>
        </p:nvSpPr>
        <p:spPr>
          <a:xfrm>
            <a:off x="693964" y="2186748"/>
            <a:ext cx="8450036" cy="589032"/>
          </a:xfrm>
          <a:prstGeom prst="rect">
            <a:avLst/>
          </a:prstGeom>
        </p:spPr>
        <p:txBody>
          <a:bodyPr vert="horz" lIns="91440" tIns="45720" rIns="91440" bIns="45720" rtlCol="0" anchor="ctr">
            <a:normAutofit fontScale="97500"/>
          </a:bodyPr>
          <a:lst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a:lstStyle>
          <a:p>
            <a:endParaRPr lang="en-US" dirty="0"/>
          </a:p>
        </p:txBody>
      </p:sp>
      <p:sp>
        <p:nvSpPr>
          <p:cNvPr id="11" name="Title 3">
            <a:extLst>
              <a:ext uri="{FF2B5EF4-FFF2-40B4-BE49-F238E27FC236}">
                <a16:creationId xmlns:a16="http://schemas.microsoft.com/office/drawing/2014/main" id="{9B2CFA6C-358B-669C-EEB1-3FAD530C7C0E}"/>
              </a:ext>
            </a:extLst>
          </p:cNvPr>
          <p:cNvSpPr txBox="1">
            <a:spLocks/>
          </p:cNvSpPr>
          <p:nvPr/>
        </p:nvSpPr>
        <p:spPr>
          <a:xfrm>
            <a:off x="693964" y="2839968"/>
            <a:ext cx="8450036" cy="589032"/>
          </a:xfrm>
          <a:prstGeom prst="rect">
            <a:avLst/>
          </a:prstGeom>
        </p:spPr>
        <p:txBody>
          <a:bodyPr vert="horz" lIns="91440" tIns="45720" rIns="91440" bIns="45720" rtlCol="0" anchor="ctr">
            <a:normAutofit fontScale="97500"/>
          </a:bodyPr>
          <a:lst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a:lstStyle>
          <a:p>
            <a:endParaRPr lang="en-US" dirty="0"/>
          </a:p>
        </p:txBody>
      </p:sp>
      <p:graphicFrame>
        <p:nvGraphicFramePr>
          <p:cNvPr id="13" name="Title 3">
            <a:extLst>
              <a:ext uri="{FF2B5EF4-FFF2-40B4-BE49-F238E27FC236}">
                <a16:creationId xmlns:a16="http://schemas.microsoft.com/office/drawing/2014/main" id="{B8AF98B0-BC42-0C05-62C0-CADAB5F002FB}"/>
              </a:ext>
            </a:extLst>
          </p:cNvPr>
          <p:cNvGraphicFramePr/>
          <p:nvPr>
            <p:extLst>
              <p:ext uri="{D42A27DB-BD31-4B8C-83A1-F6EECF244321}">
                <p14:modId xmlns:p14="http://schemas.microsoft.com/office/powerpoint/2010/main" val="430218134"/>
              </p:ext>
            </p:extLst>
          </p:nvPr>
        </p:nvGraphicFramePr>
        <p:xfrm>
          <a:off x="2073402" y="1462846"/>
          <a:ext cx="4997195" cy="334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3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87C6A-8C29-A970-337E-2BE8034E0A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1DA20F-9D81-56D4-6C3B-9140BEF418CF}"/>
              </a:ext>
            </a:extLst>
          </p:cNvPr>
          <p:cNvSpPr>
            <a:spLocks noGrp="1"/>
          </p:cNvSpPr>
          <p:nvPr>
            <p:ph type="title"/>
          </p:nvPr>
        </p:nvSpPr>
        <p:spPr>
          <a:xfrm>
            <a:off x="351064" y="385004"/>
            <a:ext cx="8450036" cy="589032"/>
          </a:xfrm>
        </p:spPr>
        <p:txBody>
          <a:bodyPr anchor="ctr">
            <a:normAutofit/>
          </a:bodyPr>
          <a:lstStyle/>
          <a:p>
            <a:r>
              <a:rPr lang="en-US" sz="3300"/>
              <a:t>Important Reminders</a:t>
            </a:r>
          </a:p>
        </p:txBody>
      </p:sp>
      <p:sp>
        <p:nvSpPr>
          <p:cNvPr id="13" name="Slide Number Placeholder 12">
            <a:extLst>
              <a:ext uri="{FF2B5EF4-FFF2-40B4-BE49-F238E27FC236}">
                <a16:creationId xmlns:a16="http://schemas.microsoft.com/office/drawing/2014/main" id="{F1ACD00C-F990-B8D4-B247-FA0996BFF0AC}"/>
              </a:ext>
            </a:extLst>
          </p:cNvPr>
          <p:cNvSpPr>
            <a:spLocks noGrp="1"/>
          </p:cNvSpPr>
          <p:nvPr>
            <p:ph type="sldNum" sz="quarter" idx="15"/>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19</a:t>
            </a:fld>
            <a:endParaRPr lang="en-US"/>
          </a:p>
        </p:txBody>
      </p:sp>
      <p:graphicFrame>
        <p:nvGraphicFramePr>
          <p:cNvPr id="15" name="Text Placeholder 2">
            <a:extLst>
              <a:ext uri="{FF2B5EF4-FFF2-40B4-BE49-F238E27FC236}">
                <a16:creationId xmlns:a16="http://schemas.microsoft.com/office/drawing/2014/main" id="{EBF2FED4-DDC7-921C-A864-4075AE44C6B3}"/>
              </a:ext>
            </a:extLst>
          </p:cNvPr>
          <p:cNvGraphicFramePr/>
          <p:nvPr/>
        </p:nvGraphicFramePr>
        <p:xfrm>
          <a:off x="342900" y="508070"/>
          <a:ext cx="8221436" cy="4606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74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D4AD-6133-CAF1-F8BA-D138F261D6A5}"/>
              </a:ext>
            </a:extLst>
          </p:cNvPr>
          <p:cNvSpPr>
            <a:spLocks noGrp="1"/>
          </p:cNvSpPr>
          <p:nvPr>
            <p:ph type="title"/>
          </p:nvPr>
        </p:nvSpPr>
        <p:spPr>
          <a:xfrm>
            <a:off x="148856" y="167578"/>
            <a:ext cx="2424223" cy="583733"/>
          </a:xfrm>
        </p:spPr>
        <p:txBody>
          <a:bodyPr/>
          <a:lstStyle/>
          <a:p>
            <a:r>
              <a:rPr lang="en-US" dirty="0"/>
              <a:t>Roadmap</a:t>
            </a:r>
          </a:p>
        </p:txBody>
      </p:sp>
      <p:graphicFrame>
        <p:nvGraphicFramePr>
          <p:cNvPr id="25" name="Diagram 24">
            <a:extLst>
              <a:ext uri="{FF2B5EF4-FFF2-40B4-BE49-F238E27FC236}">
                <a16:creationId xmlns:a16="http://schemas.microsoft.com/office/drawing/2014/main" id="{0E0B67ED-866F-C18C-BA2B-869BDBAE384A}"/>
              </a:ext>
            </a:extLst>
          </p:cNvPr>
          <p:cNvGraphicFramePr/>
          <p:nvPr>
            <p:extLst>
              <p:ext uri="{D42A27DB-BD31-4B8C-83A1-F6EECF244321}">
                <p14:modId xmlns:p14="http://schemas.microsoft.com/office/powerpoint/2010/main" val="1761925401"/>
              </p:ext>
            </p:extLst>
          </p:nvPr>
        </p:nvGraphicFramePr>
        <p:xfrm>
          <a:off x="646444" y="1839421"/>
          <a:ext cx="7395563" cy="6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 23">
            <a:extLst>
              <a:ext uri="{FF2B5EF4-FFF2-40B4-BE49-F238E27FC236}">
                <a16:creationId xmlns:a16="http://schemas.microsoft.com/office/drawing/2014/main" id="{2D3B2FED-F910-E2E8-346D-7A9E5468776E}"/>
              </a:ext>
            </a:extLst>
          </p:cNvPr>
          <p:cNvGraphicFramePr/>
          <p:nvPr>
            <p:extLst>
              <p:ext uri="{D42A27DB-BD31-4B8C-83A1-F6EECF244321}">
                <p14:modId xmlns:p14="http://schemas.microsoft.com/office/powerpoint/2010/main" val="4013638348"/>
              </p:ext>
            </p:extLst>
          </p:nvPr>
        </p:nvGraphicFramePr>
        <p:xfrm>
          <a:off x="646444" y="994608"/>
          <a:ext cx="7395562" cy="6973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Diagram 25">
            <a:extLst>
              <a:ext uri="{FF2B5EF4-FFF2-40B4-BE49-F238E27FC236}">
                <a16:creationId xmlns:a16="http://schemas.microsoft.com/office/drawing/2014/main" id="{501678BC-210E-CBB7-852E-C181BA532884}"/>
              </a:ext>
            </a:extLst>
          </p:cNvPr>
          <p:cNvGraphicFramePr/>
          <p:nvPr>
            <p:extLst>
              <p:ext uri="{D42A27DB-BD31-4B8C-83A1-F6EECF244321}">
                <p14:modId xmlns:p14="http://schemas.microsoft.com/office/powerpoint/2010/main" val="2229697916"/>
              </p:ext>
            </p:extLst>
          </p:nvPr>
        </p:nvGraphicFramePr>
        <p:xfrm>
          <a:off x="690634" y="2684235"/>
          <a:ext cx="7395563" cy="69736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7" name="Diagram 26">
            <a:extLst>
              <a:ext uri="{FF2B5EF4-FFF2-40B4-BE49-F238E27FC236}">
                <a16:creationId xmlns:a16="http://schemas.microsoft.com/office/drawing/2014/main" id="{39A274F0-4DA0-6425-2E5D-FE89F9D0EAA9}"/>
              </a:ext>
            </a:extLst>
          </p:cNvPr>
          <p:cNvGraphicFramePr/>
          <p:nvPr>
            <p:extLst>
              <p:ext uri="{D42A27DB-BD31-4B8C-83A1-F6EECF244321}">
                <p14:modId xmlns:p14="http://schemas.microsoft.com/office/powerpoint/2010/main" val="1114890979"/>
              </p:ext>
            </p:extLst>
          </p:nvPr>
        </p:nvGraphicFramePr>
        <p:xfrm>
          <a:off x="690635" y="3478500"/>
          <a:ext cx="7395562" cy="69736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8" name="Diagram 27">
            <a:extLst>
              <a:ext uri="{FF2B5EF4-FFF2-40B4-BE49-F238E27FC236}">
                <a16:creationId xmlns:a16="http://schemas.microsoft.com/office/drawing/2014/main" id="{7A9052E8-4F85-209B-4772-137928E6D0B6}"/>
              </a:ext>
            </a:extLst>
          </p:cNvPr>
          <p:cNvGraphicFramePr/>
          <p:nvPr>
            <p:extLst>
              <p:ext uri="{D42A27DB-BD31-4B8C-83A1-F6EECF244321}">
                <p14:modId xmlns:p14="http://schemas.microsoft.com/office/powerpoint/2010/main" val="1746356799"/>
              </p:ext>
            </p:extLst>
          </p:nvPr>
        </p:nvGraphicFramePr>
        <p:xfrm>
          <a:off x="690634" y="4322265"/>
          <a:ext cx="7395562" cy="69736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32" name="Diagram 31">
            <a:extLst>
              <a:ext uri="{FF2B5EF4-FFF2-40B4-BE49-F238E27FC236}">
                <a16:creationId xmlns:a16="http://schemas.microsoft.com/office/drawing/2014/main" id="{642FAAEB-F1B2-3A6F-C03C-82DAA8B9737B}"/>
              </a:ext>
            </a:extLst>
          </p:cNvPr>
          <p:cNvGraphicFramePr/>
          <p:nvPr>
            <p:extLst>
              <p:ext uri="{D42A27DB-BD31-4B8C-83A1-F6EECF244321}">
                <p14:modId xmlns:p14="http://schemas.microsoft.com/office/powerpoint/2010/main" val="2820475609"/>
              </p:ext>
            </p:extLst>
          </p:nvPr>
        </p:nvGraphicFramePr>
        <p:xfrm>
          <a:off x="690635" y="5166031"/>
          <a:ext cx="7395562" cy="697361"/>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131103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96F0C-4BEF-9716-7A21-DB37AA12AA4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057B34D-A9E9-0080-E613-5683F18544EA}"/>
              </a:ext>
            </a:extLst>
          </p:cNvPr>
          <p:cNvSpPr>
            <a:spLocks noGrp="1"/>
          </p:cNvSpPr>
          <p:nvPr>
            <p:ph type="body" sz="half" idx="2"/>
          </p:nvPr>
        </p:nvSpPr>
        <p:spPr>
          <a:xfrm>
            <a:off x="351064" y="1027341"/>
            <a:ext cx="3847445" cy="440752"/>
          </a:xfrm>
        </p:spPr>
        <p:txBody>
          <a:bodyPr/>
          <a:lstStyle/>
          <a:p>
            <a:r>
              <a:rPr lang="en-US" b="1" dirty="0"/>
              <a:t>A scanned conversational resume</a:t>
            </a:r>
          </a:p>
        </p:txBody>
      </p:sp>
      <p:sp>
        <p:nvSpPr>
          <p:cNvPr id="4" name="Title 3">
            <a:extLst>
              <a:ext uri="{FF2B5EF4-FFF2-40B4-BE49-F238E27FC236}">
                <a16:creationId xmlns:a16="http://schemas.microsoft.com/office/drawing/2014/main" id="{5D4AFEBD-3C3B-F256-90E4-BB60E456B94A}"/>
              </a:ext>
            </a:extLst>
          </p:cNvPr>
          <p:cNvSpPr>
            <a:spLocks noGrp="1"/>
          </p:cNvSpPr>
          <p:nvPr>
            <p:ph type="title"/>
          </p:nvPr>
        </p:nvSpPr>
        <p:spPr/>
        <p:txBody>
          <a:bodyPr>
            <a:normAutofit fontScale="90000"/>
          </a:bodyPr>
          <a:lstStyle/>
          <a:p>
            <a:r>
              <a:rPr lang="en-US" dirty="0"/>
              <a:t>What to Avoid</a:t>
            </a:r>
          </a:p>
        </p:txBody>
      </p:sp>
      <p:sp>
        <p:nvSpPr>
          <p:cNvPr id="13" name="Slide Number Placeholder 12">
            <a:extLst>
              <a:ext uri="{FF2B5EF4-FFF2-40B4-BE49-F238E27FC236}">
                <a16:creationId xmlns:a16="http://schemas.microsoft.com/office/drawing/2014/main" id="{45B85012-3A73-4CE7-B810-A8834BFE92ED}"/>
              </a:ext>
            </a:extLst>
          </p:cNvPr>
          <p:cNvSpPr>
            <a:spLocks noGrp="1"/>
          </p:cNvSpPr>
          <p:nvPr>
            <p:ph type="sldNum" sz="quarter" idx="16"/>
          </p:nvPr>
        </p:nvSpPr>
        <p:spPr/>
        <p:txBody>
          <a:bodyPr/>
          <a:lstStyle/>
          <a:p>
            <a:fld id="{346097E4-2930-9D48-A5CE-AF00B0E70697}" type="slidenum">
              <a:rPr lang="en-US" smtClean="0"/>
              <a:t>20</a:t>
            </a:fld>
            <a:endParaRPr lang="en-US"/>
          </a:p>
        </p:txBody>
      </p:sp>
      <p:sp>
        <p:nvSpPr>
          <p:cNvPr id="7" name="TextBox 6">
            <a:extLst>
              <a:ext uri="{FF2B5EF4-FFF2-40B4-BE49-F238E27FC236}">
                <a16:creationId xmlns:a16="http://schemas.microsoft.com/office/drawing/2014/main" id="{AE4C14BF-7C71-70E2-5AC9-8EA9694D34C5}"/>
              </a:ext>
            </a:extLst>
          </p:cNvPr>
          <p:cNvSpPr txBox="1"/>
          <p:nvPr/>
        </p:nvSpPr>
        <p:spPr>
          <a:xfrm>
            <a:off x="516985" y="1997839"/>
            <a:ext cx="8110030" cy="28931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sz="2000" b="1" dirty="0"/>
              <a:t>Work Experience</a:t>
            </a:r>
          </a:p>
          <a:p>
            <a:pPr>
              <a:buNone/>
            </a:pPr>
            <a:r>
              <a:rPr lang="en-US" b="1" dirty="0"/>
              <a:t>Assistant Coordinator + Tutor @ Purdue Writing Lab 		(Jan ‘05 – now)</a:t>
            </a:r>
            <a:br>
              <a:rPr lang="en-US" dirty="0"/>
            </a:br>
            <a:r>
              <a:rPr lang="en-US" dirty="0"/>
              <a:t>• Hired + trained tutors &amp; made sure everyone vibed w/ a motivating team culture</a:t>
            </a:r>
            <a:br>
              <a:rPr lang="en-US" dirty="0"/>
            </a:br>
            <a:r>
              <a:rPr lang="en-US" dirty="0"/>
              <a:t>• Helped get the word out: made flyers, ran promo events, all that good stuff</a:t>
            </a:r>
            <a:br>
              <a:rPr lang="en-US" dirty="0"/>
            </a:br>
            <a:r>
              <a:rPr lang="en-US" dirty="0"/>
              <a:t>• Tutored biz writing + helped students sound pro + clear in their work</a:t>
            </a:r>
          </a:p>
          <a:p>
            <a:pPr>
              <a:buNone/>
            </a:pPr>
            <a:endParaRPr lang="en-US" dirty="0"/>
          </a:p>
          <a:p>
            <a:pPr>
              <a:buNone/>
            </a:pPr>
            <a:r>
              <a:rPr lang="en-US" b="1" dirty="0"/>
              <a:t>Financial Analyst Intern @ Merrill Lynch, Chicago 		(Summer ‘05)</a:t>
            </a:r>
            <a:br>
              <a:rPr lang="en-US" dirty="0"/>
            </a:br>
            <a:r>
              <a:rPr lang="en-US" dirty="0"/>
              <a:t>• Dug into balance sheets + income statements 📊</a:t>
            </a:r>
            <a:br>
              <a:rPr lang="en-US" dirty="0"/>
            </a:br>
            <a:r>
              <a:rPr lang="en-US" dirty="0"/>
              <a:t>• Reviewed tax docs + financial reports</a:t>
            </a:r>
            <a:br>
              <a:rPr lang="en-US" dirty="0"/>
            </a:br>
            <a:r>
              <a:rPr lang="en-US" dirty="0"/>
              <a:t>• Worked w/ a project team 💻 to build databases for future plans + forecasts</a:t>
            </a:r>
          </a:p>
        </p:txBody>
      </p:sp>
    </p:spTree>
    <p:extLst>
      <p:ext uri="{BB962C8B-B14F-4D97-AF65-F5344CB8AC3E}">
        <p14:creationId xmlns:p14="http://schemas.microsoft.com/office/powerpoint/2010/main" val="3937170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27BE4-022E-1C5F-D255-5617C3881C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2BA09C-DF82-8957-A761-C5E65DC013BE}"/>
              </a:ext>
            </a:extLst>
          </p:cNvPr>
          <p:cNvSpPr>
            <a:spLocks noGrp="1"/>
          </p:cNvSpPr>
          <p:nvPr>
            <p:ph type="title"/>
          </p:nvPr>
        </p:nvSpPr>
        <p:spPr>
          <a:xfrm>
            <a:off x="342902" y="457200"/>
            <a:ext cx="7018597" cy="542925"/>
          </a:xfrm>
        </p:spPr>
        <p:txBody>
          <a:bodyPr anchor="b">
            <a:normAutofit fontScale="90000"/>
          </a:bodyPr>
          <a:lstStyle/>
          <a:p>
            <a:r>
              <a:rPr lang="en-US" dirty="0"/>
              <a:t>Where Can I Get More Information About the Job Position?</a:t>
            </a:r>
          </a:p>
        </p:txBody>
      </p:sp>
      <p:sp>
        <p:nvSpPr>
          <p:cNvPr id="13" name="Slide Number Placeholder 12">
            <a:extLst>
              <a:ext uri="{FF2B5EF4-FFF2-40B4-BE49-F238E27FC236}">
                <a16:creationId xmlns:a16="http://schemas.microsoft.com/office/drawing/2014/main" id="{AEC57ED0-E1FA-6BBF-AC62-AE67D921D422}"/>
              </a:ext>
            </a:extLst>
          </p:cNvPr>
          <p:cNvSpPr>
            <a:spLocks noGrp="1"/>
          </p:cNvSpPr>
          <p:nvPr>
            <p:ph type="sldNum" sz="quarter" idx="10"/>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21</a:t>
            </a:fld>
            <a:endParaRPr lang="en-US"/>
          </a:p>
        </p:txBody>
      </p:sp>
      <p:graphicFrame>
        <p:nvGraphicFramePr>
          <p:cNvPr id="15" name="Text Placeholder 2">
            <a:extLst>
              <a:ext uri="{FF2B5EF4-FFF2-40B4-BE49-F238E27FC236}">
                <a16:creationId xmlns:a16="http://schemas.microsoft.com/office/drawing/2014/main" id="{C4D08AF9-B8C6-528C-A79B-855F852F8F6B}"/>
              </a:ext>
            </a:extLst>
          </p:cNvPr>
          <p:cNvGraphicFramePr/>
          <p:nvPr>
            <p:extLst>
              <p:ext uri="{D42A27DB-BD31-4B8C-83A1-F6EECF244321}">
                <p14:modId xmlns:p14="http://schemas.microsoft.com/office/powerpoint/2010/main" val="1238871957"/>
              </p:ext>
            </p:extLst>
          </p:nvPr>
        </p:nvGraphicFramePr>
        <p:xfrm>
          <a:off x="500064" y="1214438"/>
          <a:ext cx="7858124" cy="38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3FDD4D-EB8E-2492-BC3D-076C74E7314B}"/>
              </a:ext>
            </a:extLst>
          </p:cNvPr>
          <p:cNvSpPr>
            <a:spLocks noGrp="1"/>
          </p:cNvSpPr>
          <p:nvPr>
            <p:ph type="body" sz="quarter" idx="10"/>
          </p:nvPr>
        </p:nvSpPr>
        <p:spPr>
          <a:xfrm>
            <a:off x="346982" y="1201647"/>
            <a:ext cx="8450035" cy="3520824"/>
          </a:xfrm>
        </p:spPr>
        <p:txBody>
          <a:bodyPr/>
          <a:lstStyle/>
          <a:p>
            <a:pPr marL="457200" indent="-457200"/>
            <a:r>
              <a:rPr lang="en-US" dirty="0"/>
              <a:t>Schall, J. (2014). </a:t>
            </a:r>
            <a:r>
              <a:rPr lang="en-US" i="1" dirty="0"/>
              <a:t>Computer Scannable Resume</a:t>
            </a:r>
            <a:r>
              <a:rPr lang="en-US" dirty="0"/>
              <a:t>. College of Earth and Mineral Sciences, The Pennsylvania State University. https://</a:t>
            </a:r>
            <a:r>
              <a:rPr lang="en-US" dirty="0" err="1"/>
              <a:t>www.e-education.psu.edu</a:t>
            </a:r>
            <a:r>
              <a:rPr lang="en-US" dirty="0"/>
              <a:t>/</a:t>
            </a:r>
            <a:r>
              <a:rPr lang="en-US" dirty="0" err="1"/>
              <a:t>styleforstudents</a:t>
            </a:r>
            <a:r>
              <a:rPr lang="en-US" dirty="0"/>
              <a:t>/sites/</a:t>
            </a:r>
            <a:r>
              <a:rPr lang="en-US" dirty="0" err="1"/>
              <a:t>www.e-education.psu.edu.styleforstudents</a:t>
            </a:r>
            <a:r>
              <a:rPr lang="en-US" dirty="0"/>
              <a:t>/files/file/chapter%208/Resume4_new.pdf</a:t>
            </a:r>
          </a:p>
          <a:p>
            <a:pPr marL="457200" indent="-457200"/>
            <a:endParaRPr lang="en-US" dirty="0"/>
          </a:p>
          <a:p>
            <a:pPr marL="457200" indent="-457200"/>
            <a:r>
              <a:rPr lang="en-US" dirty="0"/>
              <a:t>Purdue OWL®. (2006). </a:t>
            </a:r>
            <a:r>
              <a:rPr lang="en-US" i="1" dirty="0"/>
              <a:t>What is a Scannable Résumé?</a:t>
            </a:r>
            <a:r>
              <a:rPr lang="en-US" dirty="0"/>
              <a:t> Purdue OWL® -Purdue University. https://</a:t>
            </a:r>
            <a:r>
              <a:rPr lang="en-US" dirty="0" err="1"/>
              <a:t>owl.purdue.edu</a:t>
            </a:r>
            <a:r>
              <a:rPr lang="en-US" dirty="0"/>
              <a:t>/owl/</a:t>
            </a:r>
            <a:r>
              <a:rPr lang="en-US" dirty="0" err="1"/>
              <a:t>job_search_writing</a:t>
            </a:r>
            <a:r>
              <a:rPr lang="en-US" dirty="0"/>
              <a:t>/</a:t>
            </a:r>
            <a:r>
              <a:rPr lang="en-US" dirty="0" err="1"/>
              <a:t>resumes_and_vitas</a:t>
            </a:r>
            <a:r>
              <a:rPr lang="en-US" dirty="0"/>
              <a:t>/</a:t>
            </a:r>
            <a:r>
              <a:rPr lang="en-US" dirty="0" err="1"/>
              <a:t>scannable_resumes</a:t>
            </a:r>
            <a:r>
              <a:rPr lang="en-US" dirty="0"/>
              <a:t>/</a:t>
            </a:r>
            <a:r>
              <a:rPr lang="en-US" dirty="0" err="1"/>
              <a:t>index.html</a:t>
            </a:r>
            <a:endParaRPr lang="en-US" dirty="0"/>
          </a:p>
          <a:p>
            <a:pPr marL="457200" indent="-457200"/>
            <a:endParaRPr lang="en-US" dirty="0">
              <a:hlinkClick r:id="rId2"/>
            </a:endParaRPr>
          </a:p>
          <a:p>
            <a:pPr marL="457200" indent="-457200"/>
            <a:r>
              <a:rPr lang="en-US" dirty="0"/>
              <a:t>USAJOBS. (n.d.). </a:t>
            </a:r>
            <a:r>
              <a:rPr lang="en-US" i="1" dirty="0"/>
              <a:t>Update your resume now so it meets new resume requirements.</a:t>
            </a:r>
            <a:r>
              <a:rPr lang="en-US" dirty="0"/>
              <a:t> USAJOBS Help Center. Retrieved November 6, 2025, from </a:t>
            </a:r>
            <a:r>
              <a:rPr lang="en-US" dirty="0">
                <a:hlinkClick r:id="rId3"/>
              </a:rPr>
              <a:t>https://help.usajobs.gov/faq/application/documents/resume/page-limit</a:t>
            </a:r>
            <a:endParaRPr lang="en-US" dirty="0"/>
          </a:p>
        </p:txBody>
      </p:sp>
      <p:sp>
        <p:nvSpPr>
          <p:cNvPr id="6" name="Title 5">
            <a:extLst>
              <a:ext uri="{FF2B5EF4-FFF2-40B4-BE49-F238E27FC236}">
                <a16:creationId xmlns:a16="http://schemas.microsoft.com/office/drawing/2014/main" id="{A82A024E-6919-651D-229E-53373E5DDB92}"/>
              </a:ext>
            </a:extLst>
          </p:cNvPr>
          <p:cNvSpPr>
            <a:spLocks noGrp="1"/>
          </p:cNvSpPr>
          <p:nvPr>
            <p:ph type="title"/>
          </p:nvPr>
        </p:nvSpPr>
        <p:spPr/>
        <p:txBody>
          <a:bodyPr>
            <a:normAutofit fontScale="90000"/>
          </a:bodyPr>
          <a:lstStyle/>
          <a:p>
            <a:r>
              <a:rPr lang="en-US" dirty="0"/>
              <a:t>References</a:t>
            </a:r>
          </a:p>
        </p:txBody>
      </p:sp>
      <p:sp>
        <p:nvSpPr>
          <p:cNvPr id="5" name="Slide Number Placeholder 4">
            <a:extLst>
              <a:ext uri="{FF2B5EF4-FFF2-40B4-BE49-F238E27FC236}">
                <a16:creationId xmlns:a16="http://schemas.microsoft.com/office/drawing/2014/main" id="{178A7FF4-3A8D-FE62-A39D-36C544AE70EF}"/>
              </a:ext>
            </a:extLst>
          </p:cNvPr>
          <p:cNvSpPr>
            <a:spLocks noGrp="1"/>
          </p:cNvSpPr>
          <p:nvPr>
            <p:ph type="sldNum" sz="quarter" idx="12"/>
          </p:nvPr>
        </p:nvSpPr>
        <p:spPr/>
        <p:txBody>
          <a:bodyPr/>
          <a:lstStyle/>
          <a:p>
            <a:fld id="{346097E4-2930-9D48-A5CE-AF00B0E70697}" type="slidenum">
              <a:rPr lang="en-US" smtClean="0"/>
              <a:t>22</a:t>
            </a:fld>
            <a:endParaRPr lang="en-US"/>
          </a:p>
        </p:txBody>
      </p:sp>
      <p:pic>
        <p:nvPicPr>
          <p:cNvPr id="3076" name="Picture 4">
            <a:hlinkClick r:id="rId4" tooltip="Click on individual citation below for edit. The citation you click on will be highlighted. Click on icons on left for copying or deleting."/>
            <a:extLst>
              <a:ext uri="{FF2B5EF4-FFF2-40B4-BE49-F238E27FC236}">
                <a16:creationId xmlns:a16="http://schemas.microsoft.com/office/drawing/2014/main" id="{603A3E1D-7707-911E-302D-F4BD93020C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317625"/>
            <a:ext cx="177800"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2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a:xfrm>
            <a:off x="612946" y="1689904"/>
            <a:ext cx="5986234" cy="719757"/>
          </a:xfrm>
        </p:spPr>
        <p:txBody>
          <a:bodyPr/>
          <a:lstStyle/>
          <a:p>
            <a:r>
              <a:rPr lang="en-US" dirty="0"/>
              <a:t>Thank You</a:t>
            </a:r>
          </a:p>
        </p:txBody>
      </p:sp>
      <p:sp>
        <p:nvSpPr>
          <p:cNvPr id="3" name="Text Placeholder 2">
            <a:extLst>
              <a:ext uri="{FF2B5EF4-FFF2-40B4-BE49-F238E27FC236}">
                <a16:creationId xmlns:a16="http://schemas.microsoft.com/office/drawing/2014/main" id="{CE8FBDCD-BC38-D4A8-A210-EA02F2610057}"/>
              </a:ext>
            </a:extLst>
          </p:cNvPr>
          <p:cNvSpPr>
            <a:spLocks noGrp="1"/>
          </p:cNvSpPr>
          <p:nvPr>
            <p:ph type="body" sz="quarter" idx="10"/>
          </p:nvPr>
        </p:nvSpPr>
        <p:spPr>
          <a:xfrm>
            <a:off x="1055565" y="2560623"/>
            <a:ext cx="5905925" cy="1327770"/>
          </a:xfrm>
        </p:spPr>
        <p:txBody>
          <a:bodyPr>
            <a:noAutofit/>
          </a:bodyPr>
          <a:lstStyle/>
          <a:p>
            <a:r>
              <a:rPr lang="en-US" dirty="0"/>
              <a:t>Both the Online Writing Lab and On-Campus Writing Lab are great resources to support you in visual rhetoric like PowerPoint. You can discuss your presentation with a trained consultant at any stage of the process.</a:t>
            </a:r>
          </a:p>
          <a:p>
            <a:endParaRPr lang="en-US" dirty="0"/>
          </a:p>
          <a:p>
            <a:r>
              <a:rPr lang="en-US" dirty="0"/>
              <a:t>Schedule an Appointment:</a:t>
            </a:r>
          </a:p>
          <a:p>
            <a:pPr marL="285750" indent="-285750">
              <a:buFont typeface="Arial"/>
              <a:buChar char="•"/>
            </a:pPr>
            <a:r>
              <a:rPr lang="en-US" dirty="0"/>
              <a:t>The second floor of Krach</a:t>
            </a:r>
          </a:p>
          <a:p>
            <a:pPr marL="285750" indent="-285750">
              <a:buFont typeface="Arial"/>
              <a:buChar char="•"/>
            </a:pPr>
            <a:r>
              <a:rPr lang="en-US" dirty="0"/>
              <a:t>owl.purdue.edu</a:t>
            </a:r>
          </a:p>
          <a:p>
            <a:pPr marL="285750" indent="-285750">
              <a:buFont typeface="Arial"/>
              <a:buChar char="•"/>
            </a:pPr>
            <a:r>
              <a:rPr lang="en-US" dirty="0"/>
              <a:t>(765) 494-3723</a:t>
            </a:r>
          </a:p>
        </p:txBody>
      </p:sp>
    </p:spTree>
    <p:extLst>
      <p:ext uri="{BB962C8B-B14F-4D97-AF65-F5344CB8AC3E}">
        <p14:creationId xmlns:p14="http://schemas.microsoft.com/office/powerpoint/2010/main" val="35552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92B30-99B1-ACEB-F687-A980EA86BCF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C14FFC7-6E80-30C1-F203-892F154838BE}"/>
              </a:ext>
            </a:extLst>
          </p:cNvPr>
          <p:cNvSpPr/>
          <p:nvPr/>
        </p:nvSpPr>
        <p:spPr>
          <a:xfrm>
            <a:off x="3805682" y="0"/>
            <a:ext cx="5338318" cy="6858000"/>
          </a:xfrm>
          <a:prstGeom prst="rect">
            <a:avLst/>
          </a:prstGeom>
          <a:solidFill>
            <a:schemeClr val="bg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6155675-849C-EA46-9064-AA9A88AC436C}"/>
              </a:ext>
            </a:extLst>
          </p:cNvPr>
          <p:cNvSpPr>
            <a:spLocks noGrp="1"/>
          </p:cNvSpPr>
          <p:nvPr>
            <p:ph type="title"/>
          </p:nvPr>
        </p:nvSpPr>
        <p:spPr>
          <a:xfrm>
            <a:off x="856504" y="891153"/>
            <a:ext cx="2949178" cy="1600200"/>
          </a:xfrm>
        </p:spPr>
        <p:txBody>
          <a:bodyPr anchor="b">
            <a:normAutofit/>
          </a:bodyPr>
          <a:lstStyle/>
          <a:p>
            <a:r>
              <a:rPr lang="en-US" dirty="0"/>
              <a:t>What is a Scannable </a:t>
            </a:r>
            <a:r>
              <a:rPr lang="en-US" altLang="en-US" dirty="0"/>
              <a:t>Résumé?</a:t>
            </a:r>
            <a:endParaRPr lang="en-US" dirty="0"/>
          </a:p>
        </p:txBody>
      </p:sp>
      <p:sp>
        <p:nvSpPr>
          <p:cNvPr id="3" name="Text Placeholder 2">
            <a:extLst>
              <a:ext uri="{FF2B5EF4-FFF2-40B4-BE49-F238E27FC236}">
                <a16:creationId xmlns:a16="http://schemas.microsoft.com/office/drawing/2014/main" id="{7BA28E69-3755-90A7-363D-637A3CBFCB50}"/>
              </a:ext>
            </a:extLst>
          </p:cNvPr>
          <p:cNvSpPr>
            <a:spLocks noGrp="1"/>
          </p:cNvSpPr>
          <p:nvPr>
            <p:ph type="body" sz="half" idx="2"/>
          </p:nvPr>
        </p:nvSpPr>
        <p:spPr>
          <a:xfrm>
            <a:off x="856504" y="2491353"/>
            <a:ext cx="2949178" cy="2288991"/>
          </a:xfrm>
        </p:spPr>
        <p:txBody>
          <a:bodyPr>
            <a:normAutofit/>
          </a:bodyPr>
          <a:lstStyle/>
          <a:p>
            <a:r>
              <a:rPr lang="en-US" altLang="en-US" dirty="0"/>
              <a:t>A </a:t>
            </a:r>
            <a:r>
              <a:rPr lang="en-US" altLang="en-US" b="1" dirty="0">
                <a:solidFill>
                  <a:schemeClr val="accent1"/>
                </a:solidFill>
              </a:rPr>
              <a:t>scannable</a:t>
            </a:r>
            <a:r>
              <a:rPr lang="en-US" altLang="en-US" dirty="0"/>
              <a:t> </a:t>
            </a:r>
            <a:r>
              <a:rPr lang="en-US" altLang="en-US" dirty="0">
                <a:solidFill>
                  <a:schemeClr val="accent1"/>
                </a:solidFill>
              </a:rPr>
              <a:t>résumé</a:t>
            </a:r>
            <a:r>
              <a:rPr lang="en-US" altLang="en-US" dirty="0"/>
              <a:t> can be scanned into a computer using imaging technology. </a:t>
            </a:r>
          </a:p>
          <a:p>
            <a:endParaRPr lang="en-US" altLang="en-US" dirty="0"/>
          </a:p>
          <a:p>
            <a:r>
              <a:rPr lang="en-US" altLang="en-US" dirty="0"/>
              <a:t>It allows employers to search for applicants using keywords.</a:t>
            </a:r>
          </a:p>
        </p:txBody>
      </p:sp>
      <p:sp>
        <p:nvSpPr>
          <p:cNvPr id="13" name="Slide Number Placeholder 12">
            <a:extLst>
              <a:ext uri="{FF2B5EF4-FFF2-40B4-BE49-F238E27FC236}">
                <a16:creationId xmlns:a16="http://schemas.microsoft.com/office/drawing/2014/main" id="{B70D7F53-0643-FCBF-473D-ED1203F804AC}"/>
              </a:ext>
            </a:extLst>
          </p:cNvPr>
          <p:cNvSpPr>
            <a:spLocks noGrp="1"/>
          </p:cNvSpPr>
          <p:nvPr>
            <p:ph type="sldNum" sz="quarter" idx="12"/>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3</a:t>
            </a:fld>
            <a:endParaRPr lang="en-US"/>
          </a:p>
        </p:txBody>
      </p:sp>
      <p:pic>
        <p:nvPicPr>
          <p:cNvPr id="7" name="Picture 6">
            <a:extLst>
              <a:ext uri="{FF2B5EF4-FFF2-40B4-BE49-F238E27FC236}">
                <a16:creationId xmlns:a16="http://schemas.microsoft.com/office/drawing/2014/main" id="{AD99B9E4-BB17-2ED6-6CB5-A94262292A92}"/>
              </a:ext>
            </a:extLst>
          </p:cNvPr>
          <p:cNvPicPr>
            <a:picLocks noChangeAspect="1"/>
          </p:cNvPicPr>
          <p:nvPr/>
        </p:nvPicPr>
        <p:blipFill>
          <a:blip r:embed="rId3"/>
          <a:srcRect l="-1" r="3235" b="1383"/>
          <a:stretch>
            <a:fillRect/>
          </a:stretch>
        </p:blipFill>
        <p:spPr>
          <a:xfrm>
            <a:off x="3984731" y="306995"/>
            <a:ext cx="5050608" cy="6166000"/>
          </a:xfrm>
          <a:prstGeom prst="rect">
            <a:avLst/>
          </a:prstGeom>
        </p:spPr>
      </p:pic>
    </p:spTree>
    <p:extLst>
      <p:ext uri="{BB962C8B-B14F-4D97-AF65-F5344CB8AC3E}">
        <p14:creationId xmlns:p14="http://schemas.microsoft.com/office/powerpoint/2010/main" val="413612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50425-C6CF-465E-06C4-01AD185DDC31}"/>
              </a:ext>
            </a:extLst>
          </p:cNvPr>
          <p:cNvSpPr>
            <a:spLocks noGrp="1"/>
          </p:cNvSpPr>
          <p:nvPr>
            <p:ph type="title"/>
          </p:nvPr>
        </p:nvSpPr>
        <p:spPr>
          <a:xfrm>
            <a:off x="351064" y="385004"/>
            <a:ext cx="8450036" cy="589032"/>
          </a:xfrm>
        </p:spPr>
        <p:txBody>
          <a:bodyPr anchor="ctr">
            <a:normAutofit/>
          </a:bodyPr>
          <a:lstStyle/>
          <a:p>
            <a:r>
              <a:rPr lang="en-US" sz="3300"/>
              <a:t>Why a Scannable </a:t>
            </a:r>
            <a:r>
              <a:rPr lang="en-US" altLang="en-US" sz="3300"/>
              <a:t>Résumé?</a:t>
            </a:r>
            <a:endParaRPr lang="en-US" sz="3300"/>
          </a:p>
        </p:txBody>
      </p:sp>
      <p:sp>
        <p:nvSpPr>
          <p:cNvPr id="13" name="Slide Number Placeholder 12">
            <a:extLst>
              <a:ext uri="{FF2B5EF4-FFF2-40B4-BE49-F238E27FC236}">
                <a16:creationId xmlns:a16="http://schemas.microsoft.com/office/drawing/2014/main" id="{1563EDD5-CC3E-D033-A1B9-65E8AA2E960D}"/>
              </a:ext>
            </a:extLst>
          </p:cNvPr>
          <p:cNvSpPr>
            <a:spLocks noGrp="1"/>
          </p:cNvSpPr>
          <p:nvPr>
            <p:ph type="sldNum" sz="quarter" idx="15"/>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4</a:t>
            </a:fld>
            <a:endParaRPr lang="en-US"/>
          </a:p>
        </p:txBody>
      </p:sp>
      <p:graphicFrame>
        <p:nvGraphicFramePr>
          <p:cNvPr id="15" name="Text Placeholder 2">
            <a:extLst>
              <a:ext uri="{FF2B5EF4-FFF2-40B4-BE49-F238E27FC236}">
                <a16:creationId xmlns:a16="http://schemas.microsoft.com/office/drawing/2014/main" id="{405D606D-5F7E-98C0-9E9D-DA4D9D4F4312}"/>
              </a:ext>
            </a:extLst>
          </p:cNvPr>
          <p:cNvGraphicFramePr/>
          <p:nvPr>
            <p:extLst>
              <p:ext uri="{D42A27DB-BD31-4B8C-83A1-F6EECF244321}">
                <p14:modId xmlns:p14="http://schemas.microsoft.com/office/powerpoint/2010/main" val="1759511586"/>
              </p:ext>
            </p:extLst>
          </p:nvPr>
        </p:nvGraphicFramePr>
        <p:xfrm>
          <a:off x="351064" y="1201647"/>
          <a:ext cx="7971133" cy="4087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55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5B45-59C2-81D9-2F8E-87B9A852C17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D2A1565-7B1C-BBD3-E39B-6B7FEC248199}"/>
              </a:ext>
            </a:extLst>
          </p:cNvPr>
          <p:cNvSpPr>
            <a:spLocks noGrp="1"/>
          </p:cNvSpPr>
          <p:nvPr>
            <p:ph type="body" sz="half" idx="2"/>
          </p:nvPr>
        </p:nvSpPr>
        <p:spPr>
          <a:xfrm>
            <a:off x="914335" y="1275213"/>
            <a:ext cx="6331853" cy="4307573"/>
          </a:xfrm>
        </p:spPr>
        <p:txBody>
          <a:bodyPr>
            <a:normAutofit/>
          </a:bodyPr>
          <a:lstStyle/>
          <a:p>
            <a:r>
              <a:rPr lang="en-US" altLang="en-US" b="1" dirty="0">
                <a:solidFill>
                  <a:schemeClr val="accent3"/>
                </a:solidFill>
              </a:rPr>
              <a:t>Electronic Résumé</a:t>
            </a:r>
          </a:p>
          <a:p>
            <a:pPr marL="285750" indent="-285750">
              <a:buFont typeface="Arial" panose="020B0604020202020204" pitchFamily="34" charset="0"/>
              <a:buChar char="•"/>
            </a:pPr>
            <a:r>
              <a:rPr lang="en-US" altLang="en-US" dirty="0"/>
              <a:t>A résumé that is written into a text box provided by the company or job search site </a:t>
            </a:r>
          </a:p>
          <a:p>
            <a:pPr marL="285750" indent="-285750">
              <a:buFont typeface="Arial" panose="020B0604020202020204" pitchFamily="34" charset="0"/>
              <a:buChar char="•"/>
            </a:pPr>
            <a:r>
              <a:rPr lang="en-US" altLang="en-US" dirty="0"/>
              <a:t>Generally written in very simple text and saved as an ASCII or text-only file</a:t>
            </a:r>
          </a:p>
          <a:p>
            <a:pPr>
              <a:buFont typeface="Wingdings" panose="05000000000000000000" pitchFamily="2" charset="2"/>
              <a:buChar char="§"/>
            </a:pPr>
            <a:endParaRPr lang="en-US" altLang="en-US" dirty="0">
              <a:solidFill>
                <a:schemeClr val="accent1"/>
              </a:solidFill>
            </a:endParaRPr>
          </a:p>
          <a:p>
            <a:r>
              <a:rPr lang="en-US" altLang="en-US" b="1" dirty="0">
                <a:solidFill>
                  <a:schemeClr val="accent3"/>
                </a:solidFill>
              </a:rPr>
              <a:t>Email Résumé</a:t>
            </a:r>
          </a:p>
          <a:p>
            <a:pPr marL="285750" indent="-285750">
              <a:buFont typeface="Arial" panose="020B0604020202020204" pitchFamily="34" charset="0"/>
              <a:buChar char="•"/>
            </a:pPr>
            <a:r>
              <a:rPr lang="en-US" altLang="en-US" dirty="0"/>
              <a:t>A résumé that is written in plain text and can be sent as an attachment or in the email frame</a:t>
            </a:r>
          </a:p>
          <a:p>
            <a:pPr>
              <a:buFont typeface="Wingdings" panose="05000000000000000000" pitchFamily="2" charset="2"/>
              <a:buChar char="§"/>
            </a:pPr>
            <a:endParaRPr lang="en-US" altLang="en-US" dirty="0"/>
          </a:p>
          <a:p>
            <a:r>
              <a:rPr lang="en-US" altLang="en-US" b="1" dirty="0">
                <a:solidFill>
                  <a:schemeClr val="accent3"/>
                </a:solidFill>
              </a:rPr>
              <a:t>Web Résumé 	</a:t>
            </a:r>
            <a:endParaRPr lang="en-US" altLang="en-US" dirty="0">
              <a:solidFill>
                <a:schemeClr val="accent3"/>
              </a:solidFill>
            </a:endParaRPr>
          </a:p>
          <a:p>
            <a:pPr marL="285750" indent="-285750">
              <a:buFont typeface="Arial" panose="020B0604020202020204" pitchFamily="34" charset="0"/>
              <a:buChar char="•"/>
            </a:pPr>
            <a:r>
              <a:rPr lang="en-US" altLang="en-US" dirty="0"/>
              <a:t>A résumé that is published onto a web site or page using graphics and hypertext</a:t>
            </a:r>
          </a:p>
        </p:txBody>
      </p:sp>
      <p:sp>
        <p:nvSpPr>
          <p:cNvPr id="4" name="Title 3">
            <a:extLst>
              <a:ext uri="{FF2B5EF4-FFF2-40B4-BE49-F238E27FC236}">
                <a16:creationId xmlns:a16="http://schemas.microsoft.com/office/drawing/2014/main" id="{02683A54-89DD-4F91-D539-A17E05A5F80E}"/>
              </a:ext>
            </a:extLst>
          </p:cNvPr>
          <p:cNvSpPr>
            <a:spLocks noGrp="1"/>
          </p:cNvSpPr>
          <p:nvPr>
            <p:ph type="title"/>
          </p:nvPr>
        </p:nvSpPr>
        <p:spPr/>
        <p:txBody>
          <a:bodyPr>
            <a:normAutofit fontScale="90000"/>
          </a:bodyPr>
          <a:lstStyle/>
          <a:p>
            <a:r>
              <a:rPr lang="en-US" altLang="en-US" dirty="0"/>
              <a:t>Electronic, Email, and Web Résumés</a:t>
            </a:r>
            <a:endParaRPr lang="en-US" dirty="0"/>
          </a:p>
        </p:txBody>
      </p:sp>
      <p:sp>
        <p:nvSpPr>
          <p:cNvPr id="13" name="Slide Number Placeholder 12">
            <a:extLst>
              <a:ext uri="{FF2B5EF4-FFF2-40B4-BE49-F238E27FC236}">
                <a16:creationId xmlns:a16="http://schemas.microsoft.com/office/drawing/2014/main" id="{7D425582-A5B4-BE5A-74B4-1D45302114C7}"/>
              </a:ext>
            </a:extLst>
          </p:cNvPr>
          <p:cNvSpPr>
            <a:spLocks noGrp="1"/>
          </p:cNvSpPr>
          <p:nvPr>
            <p:ph type="sldNum" sz="quarter" idx="16"/>
          </p:nvPr>
        </p:nvSpPr>
        <p:spPr/>
        <p:txBody>
          <a:bodyPr/>
          <a:lstStyle/>
          <a:p>
            <a:fld id="{346097E4-2930-9D48-A5CE-AF00B0E70697}" type="slidenum">
              <a:rPr lang="en-US" smtClean="0"/>
              <a:t>5</a:t>
            </a:fld>
            <a:endParaRPr lang="en-US"/>
          </a:p>
        </p:txBody>
      </p:sp>
    </p:spTree>
    <p:extLst>
      <p:ext uri="{BB962C8B-B14F-4D97-AF65-F5344CB8AC3E}">
        <p14:creationId xmlns:p14="http://schemas.microsoft.com/office/powerpoint/2010/main" val="414073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4C1A-5C06-07B1-CEA9-E03E1C4C53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B3257D-5672-0176-3AB2-9DA82800568C}"/>
              </a:ext>
            </a:extLst>
          </p:cNvPr>
          <p:cNvSpPr>
            <a:spLocks noGrp="1"/>
          </p:cNvSpPr>
          <p:nvPr>
            <p:ph type="title"/>
          </p:nvPr>
        </p:nvSpPr>
        <p:spPr>
          <a:xfrm>
            <a:off x="342902" y="457200"/>
            <a:ext cx="5643561" cy="531812"/>
          </a:xfrm>
        </p:spPr>
        <p:txBody>
          <a:bodyPr anchor="b">
            <a:normAutofit/>
          </a:bodyPr>
          <a:lstStyle/>
          <a:p>
            <a:r>
              <a:rPr lang="en-US" dirty="0"/>
              <a:t>Lifecycle of the Scannable </a:t>
            </a:r>
            <a:r>
              <a:rPr lang="en-US" altLang="en-US" dirty="0"/>
              <a:t>Résumé?</a:t>
            </a:r>
            <a:endParaRPr lang="en-US" dirty="0"/>
          </a:p>
        </p:txBody>
      </p:sp>
      <p:sp>
        <p:nvSpPr>
          <p:cNvPr id="13" name="Slide Number Placeholder 12">
            <a:extLst>
              <a:ext uri="{FF2B5EF4-FFF2-40B4-BE49-F238E27FC236}">
                <a16:creationId xmlns:a16="http://schemas.microsoft.com/office/drawing/2014/main" id="{A4B0AD73-7F14-5B24-43A5-47E00C48ACED}"/>
              </a:ext>
            </a:extLst>
          </p:cNvPr>
          <p:cNvSpPr>
            <a:spLocks noGrp="1"/>
          </p:cNvSpPr>
          <p:nvPr>
            <p:ph type="sldNum" sz="quarter" idx="10"/>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6</a:t>
            </a:fld>
            <a:endParaRPr lang="en-US"/>
          </a:p>
        </p:txBody>
      </p:sp>
      <p:graphicFrame>
        <p:nvGraphicFramePr>
          <p:cNvPr id="15" name="Text Placeholder 2">
            <a:extLst>
              <a:ext uri="{FF2B5EF4-FFF2-40B4-BE49-F238E27FC236}">
                <a16:creationId xmlns:a16="http://schemas.microsoft.com/office/drawing/2014/main" id="{E785E693-4A26-2A77-C218-56C66022E8F7}"/>
              </a:ext>
            </a:extLst>
          </p:cNvPr>
          <p:cNvGraphicFramePr/>
          <p:nvPr>
            <p:extLst>
              <p:ext uri="{D42A27DB-BD31-4B8C-83A1-F6EECF244321}">
                <p14:modId xmlns:p14="http://schemas.microsoft.com/office/powerpoint/2010/main" val="2810612297"/>
              </p:ext>
            </p:extLst>
          </p:nvPr>
        </p:nvGraphicFramePr>
        <p:xfrm>
          <a:off x="585788" y="571500"/>
          <a:ext cx="7972423" cy="4554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7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B30E-0B61-75D9-7760-241C190D5E96}"/>
              </a:ext>
            </a:extLst>
          </p:cNvPr>
          <p:cNvSpPr>
            <a:spLocks noGrp="1"/>
          </p:cNvSpPr>
          <p:nvPr>
            <p:ph type="title"/>
          </p:nvPr>
        </p:nvSpPr>
        <p:spPr>
          <a:xfrm>
            <a:off x="342902" y="457200"/>
            <a:ext cx="4886323" cy="414338"/>
          </a:xfrm>
        </p:spPr>
        <p:txBody>
          <a:bodyPr>
            <a:normAutofit fontScale="90000"/>
          </a:bodyPr>
          <a:lstStyle/>
          <a:p>
            <a:r>
              <a:rPr lang="en-US" dirty="0"/>
              <a:t>Formatting and Submission Guidelines</a:t>
            </a:r>
          </a:p>
        </p:txBody>
      </p:sp>
      <p:sp>
        <p:nvSpPr>
          <p:cNvPr id="5" name="Slide Number Placeholder 4">
            <a:extLst>
              <a:ext uri="{FF2B5EF4-FFF2-40B4-BE49-F238E27FC236}">
                <a16:creationId xmlns:a16="http://schemas.microsoft.com/office/drawing/2014/main" id="{DB87F687-C3C4-8F5D-728E-9E38A68432DB}"/>
              </a:ext>
            </a:extLst>
          </p:cNvPr>
          <p:cNvSpPr>
            <a:spLocks noGrp="1"/>
          </p:cNvSpPr>
          <p:nvPr>
            <p:ph type="sldNum" sz="quarter" idx="10"/>
          </p:nvPr>
        </p:nvSpPr>
        <p:spPr>
          <a:xfrm>
            <a:off x="5757865" y="4061583"/>
            <a:ext cx="1100137" cy="365125"/>
          </a:xfrm>
        </p:spPr>
        <p:txBody>
          <a:bodyPr/>
          <a:lstStyle/>
          <a:p>
            <a:fld id="{346097E4-2930-9D48-A5CE-AF00B0E70697}" type="slidenum">
              <a:rPr lang="en-US" smtClean="0"/>
              <a:pPr/>
              <a:t>7</a:t>
            </a:fld>
            <a:endParaRPr lang="en-US"/>
          </a:p>
        </p:txBody>
      </p:sp>
      <p:graphicFrame>
        <p:nvGraphicFramePr>
          <p:cNvPr id="23" name="Diagram 22">
            <a:extLst>
              <a:ext uri="{FF2B5EF4-FFF2-40B4-BE49-F238E27FC236}">
                <a16:creationId xmlns:a16="http://schemas.microsoft.com/office/drawing/2014/main" id="{CAF4DDE9-20CC-C813-11F9-6ED048B7AE42}"/>
              </a:ext>
            </a:extLst>
          </p:cNvPr>
          <p:cNvGraphicFramePr/>
          <p:nvPr>
            <p:extLst>
              <p:ext uri="{D42A27DB-BD31-4B8C-83A1-F6EECF244321}">
                <p14:modId xmlns:p14="http://schemas.microsoft.com/office/powerpoint/2010/main" val="3973579629"/>
              </p:ext>
            </p:extLst>
          </p:nvPr>
        </p:nvGraphicFramePr>
        <p:xfrm>
          <a:off x="1768757" y="1137755"/>
          <a:ext cx="5606486" cy="4232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5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46BB0-B924-214B-C251-04647D7992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DD0133-9D75-9A33-2900-110B36904F67}"/>
              </a:ext>
            </a:extLst>
          </p:cNvPr>
          <p:cNvSpPr>
            <a:spLocks noGrp="1"/>
          </p:cNvSpPr>
          <p:nvPr>
            <p:ph type="title"/>
          </p:nvPr>
        </p:nvSpPr>
        <p:spPr>
          <a:xfrm>
            <a:off x="342902" y="457200"/>
            <a:ext cx="3236117" cy="964096"/>
          </a:xfrm>
        </p:spPr>
        <p:txBody>
          <a:bodyPr anchor="b">
            <a:normAutofit/>
          </a:bodyPr>
          <a:lstStyle/>
          <a:p>
            <a:r>
              <a:rPr lang="en-US" dirty="0"/>
              <a:t>General Format</a:t>
            </a:r>
          </a:p>
        </p:txBody>
      </p:sp>
      <p:sp>
        <p:nvSpPr>
          <p:cNvPr id="3" name="Text Placeholder 2">
            <a:extLst>
              <a:ext uri="{FF2B5EF4-FFF2-40B4-BE49-F238E27FC236}">
                <a16:creationId xmlns:a16="http://schemas.microsoft.com/office/drawing/2014/main" id="{A58A4B61-F6EA-7ACB-13F1-A949A13E7F30}"/>
              </a:ext>
            </a:extLst>
          </p:cNvPr>
          <p:cNvSpPr>
            <a:spLocks noGrp="1"/>
          </p:cNvSpPr>
          <p:nvPr>
            <p:ph type="body" sz="half" idx="2"/>
          </p:nvPr>
        </p:nvSpPr>
        <p:spPr>
          <a:xfrm>
            <a:off x="342902" y="1570384"/>
            <a:ext cx="3236117" cy="4298605"/>
          </a:xfrm>
        </p:spPr>
        <p:txBody>
          <a:bodyPr>
            <a:normAutofit/>
          </a:bodyPr>
          <a:lstStyle/>
          <a:p>
            <a:pPr marL="285750" indent="-285750">
              <a:spcBef>
                <a:spcPts val="600"/>
              </a:spcBef>
              <a:buFont typeface="Arial" panose="020B0604020202020204" pitchFamily="34" charset="0"/>
              <a:buChar char="•"/>
            </a:pPr>
            <a:r>
              <a:rPr lang="en-US" altLang="en-US" dirty="0"/>
              <a:t>Left justify the entire document</a:t>
            </a:r>
          </a:p>
          <a:p>
            <a:pPr marL="285750" indent="-285750">
              <a:spcBef>
                <a:spcPts val="600"/>
              </a:spcBef>
              <a:buFont typeface="Arial" panose="020B0604020202020204" pitchFamily="34" charset="0"/>
              <a:buChar char="•"/>
            </a:pPr>
            <a:r>
              <a:rPr lang="en-US" altLang="en-US" dirty="0"/>
              <a:t>Avoid punctuation as much as possible</a:t>
            </a:r>
          </a:p>
          <a:p>
            <a:pPr marL="285750" indent="-285750">
              <a:spcBef>
                <a:spcPts val="600"/>
              </a:spcBef>
              <a:buFont typeface="Arial" panose="020B0604020202020204" pitchFamily="34" charset="0"/>
              <a:buChar char="•"/>
            </a:pPr>
            <a:r>
              <a:rPr lang="en-US" altLang="en-US" dirty="0"/>
              <a:t>Avoid vertical and horizontal lines, graphics, and boxes</a:t>
            </a:r>
          </a:p>
          <a:p>
            <a:pPr marL="285750" indent="-285750">
              <a:spcBef>
                <a:spcPts val="1200"/>
              </a:spcBef>
              <a:buFont typeface="Arial" panose="020B0604020202020204" pitchFamily="34" charset="0"/>
              <a:buChar char="•"/>
            </a:pPr>
            <a:r>
              <a:rPr lang="en-US" altLang="en-US" dirty="0"/>
              <a:t>Do not fold or staple</a:t>
            </a:r>
          </a:p>
          <a:p>
            <a:pPr marL="285750" indent="-285750">
              <a:spcBef>
                <a:spcPts val="600"/>
              </a:spcBef>
              <a:buFont typeface="Arial" panose="020B0604020202020204" pitchFamily="34" charset="0"/>
              <a:buChar char="•"/>
            </a:pPr>
            <a:r>
              <a:rPr lang="en-US" altLang="en-US" dirty="0"/>
              <a:t>Use only those abbreviations that are familiar with your field of study</a:t>
            </a:r>
          </a:p>
        </p:txBody>
      </p:sp>
      <p:pic>
        <p:nvPicPr>
          <p:cNvPr id="7" name="Picture 6">
            <a:extLst>
              <a:ext uri="{FF2B5EF4-FFF2-40B4-BE49-F238E27FC236}">
                <a16:creationId xmlns:a16="http://schemas.microsoft.com/office/drawing/2014/main" id="{267FB2BA-8DCF-FD67-49BD-E603C4B818B2}"/>
              </a:ext>
            </a:extLst>
          </p:cNvPr>
          <p:cNvPicPr>
            <a:picLocks noChangeAspect="1"/>
          </p:cNvPicPr>
          <p:nvPr/>
        </p:nvPicPr>
        <p:blipFill>
          <a:blip r:embed="rId3"/>
          <a:stretch>
            <a:fillRect/>
          </a:stretch>
        </p:blipFill>
        <p:spPr>
          <a:xfrm>
            <a:off x="3853668" y="457200"/>
            <a:ext cx="4897666" cy="5411788"/>
          </a:xfrm>
          <a:prstGeom prst="rect">
            <a:avLst/>
          </a:prstGeom>
          <a:noFill/>
        </p:spPr>
      </p:pic>
      <p:sp>
        <p:nvSpPr>
          <p:cNvPr id="13" name="Slide Number Placeholder 12">
            <a:extLst>
              <a:ext uri="{FF2B5EF4-FFF2-40B4-BE49-F238E27FC236}">
                <a16:creationId xmlns:a16="http://schemas.microsoft.com/office/drawing/2014/main" id="{89FD8C0C-2B8C-CF76-BB92-1637870B65E3}"/>
              </a:ext>
            </a:extLst>
          </p:cNvPr>
          <p:cNvSpPr>
            <a:spLocks noGrp="1"/>
          </p:cNvSpPr>
          <p:nvPr>
            <p:ph type="sldNum" sz="quarter" idx="10"/>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8</a:t>
            </a:fld>
            <a:endParaRPr lang="en-US"/>
          </a:p>
        </p:txBody>
      </p:sp>
    </p:spTree>
    <p:extLst>
      <p:ext uri="{BB962C8B-B14F-4D97-AF65-F5344CB8AC3E}">
        <p14:creationId xmlns:p14="http://schemas.microsoft.com/office/powerpoint/2010/main" val="3159845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564EE-E728-E7E1-A426-C31A277F1D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F15326-EA85-82F0-2070-AF4B00C235FC}"/>
              </a:ext>
            </a:extLst>
          </p:cNvPr>
          <p:cNvSpPr>
            <a:spLocks noGrp="1"/>
          </p:cNvSpPr>
          <p:nvPr>
            <p:ph type="title"/>
          </p:nvPr>
        </p:nvSpPr>
        <p:spPr>
          <a:xfrm>
            <a:off x="351064" y="385004"/>
            <a:ext cx="8450036" cy="589032"/>
          </a:xfrm>
        </p:spPr>
        <p:txBody>
          <a:bodyPr anchor="ctr">
            <a:normAutofit/>
          </a:bodyPr>
          <a:lstStyle/>
          <a:p>
            <a:r>
              <a:rPr lang="en-US" sz="3300" dirty="0"/>
              <a:t>Avoid Punctuation</a:t>
            </a:r>
          </a:p>
        </p:txBody>
      </p:sp>
      <p:sp>
        <p:nvSpPr>
          <p:cNvPr id="13" name="Slide Number Placeholder 12">
            <a:extLst>
              <a:ext uri="{FF2B5EF4-FFF2-40B4-BE49-F238E27FC236}">
                <a16:creationId xmlns:a16="http://schemas.microsoft.com/office/drawing/2014/main" id="{1F4DB3ED-5E33-EE8D-B5D0-90C0107ACA12}"/>
              </a:ext>
            </a:extLst>
          </p:cNvPr>
          <p:cNvSpPr>
            <a:spLocks noGrp="1"/>
          </p:cNvSpPr>
          <p:nvPr>
            <p:ph type="sldNum" sz="quarter" idx="15"/>
          </p:nvPr>
        </p:nvSpPr>
        <p:spPr>
          <a:xfrm>
            <a:off x="7700963" y="6290433"/>
            <a:ext cx="1100137" cy="365125"/>
          </a:xfrm>
        </p:spPr>
        <p:txBody>
          <a:bodyPr anchor="ctr">
            <a:normAutofit/>
          </a:bodyPr>
          <a:lstStyle/>
          <a:p>
            <a:pPr>
              <a:spcAft>
                <a:spcPts val="600"/>
              </a:spcAft>
            </a:pPr>
            <a:fld id="{346097E4-2930-9D48-A5CE-AF00B0E70697}" type="slidenum">
              <a:rPr lang="en-US" smtClean="0"/>
              <a:pPr>
                <a:spcAft>
                  <a:spcPts val="600"/>
                </a:spcAft>
              </a:pPr>
              <a:t>9</a:t>
            </a:fld>
            <a:endParaRPr lang="en-US"/>
          </a:p>
        </p:txBody>
      </p:sp>
      <p:graphicFrame>
        <p:nvGraphicFramePr>
          <p:cNvPr id="15" name="Text Placeholder 2">
            <a:extLst>
              <a:ext uri="{FF2B5EF4-FFF2-40B4-BE49-F238E27FC236}">
                <a16:creationId xmlns:a16="http://schemas.microsoft.com/office/drawing/2014/main" id="{EE693F10-94F5-1389-8BEF-A5437C5B89FB}"/>
              </a:ext>
            </a:extLst>
          </p:cNvPr>
          <p:cNvGraphicFramePr/>
          <p:nvPr>
            <p:extLst>
              <p:ext uri="{D42A27DB-BD31-4B8C-83A1-F6EECF244321}">
                <p14:modId xmlns:p14="http://schemas.microsoft.com/office/powerpoint/2010/main" val="4269910350"/>
              </p:ext>
            </p:extLst>
          </p:nvPr>
        </p:nvGraphicFramePr>
        <p:xfrm>
          <a:off x="342900" y="489722"/>
          <a:ext cx="8229600" cy="445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478678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58CD8B7C-5011-9843-9353-17E061D772B1}" vid="{EA13767D-C630-2546-A9B7-94E4AAF33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46778D8D98E94AAD03144786193D0D" ma:contentTypeVersion="20" ma:contentTypeDescription="Create a new document." ma:contentTypeScope="" ma:versionID="e9c86f72465c0136ddf71d00e8982fec">
  <xsd:schema xmlns:xsd="http://www.w3.org/2001/XMLSchema" xmlns:xs="http://www.w3.org/2001/XMLSchema" xmlns:p="http://schemas.microsoft.com/office/2006/metadata/properties" xmlns:ns2="066794b1-105b-4b92-b187-3d2ce68d7b5f" xmlns:ns3="b414a12a-3721-47f2-9660-b70f8cc9d6dc" targetNamespace="http://schemas.microsoft.com/office/2006/metadata/properties" ma:root="true" ma:fieldsID="d869561329c5b47b42bdd1d16055cf75" ns2:_="" ns3:_="">
    <xsd:import namespace="066794b1-105b-4b92-b187-3d2ce68d7b5f"/>
    <xsd:import namespace="b414a12a-3721-47f2-9660-b70f8cc9d6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794b1-105b-4b92-b187-3d2ce68d7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4a12a-3721-47f2-9660-b70f8cc9d6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906a22-eb95-4b0d-8f3a-cc805531c490}" ma:internalName="TaxCatchAll" ma:showField="CatchAllData" ma:web="b414a12a-3721-47f2-9660-b70f8cc9d6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414a12a-3721-47f2-9660-b70f8cc9d6dc">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066794b1-105b-4b92-b187-3d2ce68d7b5f">
      <Terms xmlns="http://schemas.microsoft.com/office/infopath/2007/PartnerControls"/>
    </lcf76f155ced4ddcb4097134ff3c332f>
    <TaxCatchAll xmlns="b414a12a-3721-47f2-9660-b70f8cc9d6dc" xsi:nil="true"/>
  </documentManagement>
</p:properties>
</file>

<file path=customXml/itemProps1.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2.xml><?xml version="1.0" encoding="utf-8"?>
<ds:datastoreItem xmlns:ds="http://schemas.openxmlformats.org/officeDocument/2006/customXml" ds:itemID="{82C3C401-579E-4FD6-B6D6-35E611B40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794b1-105b-4b92-b187-3d2ce68d7b5f"/>
    <ds:schemaRef ds:uri="b414a12a-3721-47f2-9660-b70f8cc9d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DE0D6C-581B-4814-98E7-EF172D5D46A1}">
  <ds:schemaRefs>
    <ds:schemaRef ds:uri="http://purl.org/dc/dcmitype/"/>
    <ds:schemaRef ds:uri="d6656b4d-3fa0-4709-acfb-d5e813445d1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7af3f4b-4b66-46f9-8456-831d9bc3e737"/>
    <ds:schemaRef ds:uri="http://www.w3.org/XML/1998/namespace"/>
    <ds:schemaRef ds:uri="b414a12a-3721-47f2-9660-b70f8cc9d6dc"/>
    <ds:schemaRef ds:uri="066794b1-105b-4b92-b187-3d2ce68d7b5f"/>
  </ds:schemaRefs>
</ds:datastoreItem>
</file>

<file path=docProps/app.xml><?xml version="1.0" encoding="utf-8"?>
<Properties xmlns="http://schemas.openxmlformats.org/officeDocument/2006/extended-properties" xmlns:vt="http://schemas.openxmlformats.org/officeDocument/2006/docPropsVTypes">
  <Template/>
  <TotalTime>3996</TotalTime>
  <Words>3350</Words>
  <Application>Microsoft Macintosh PowerPoint</Application>
  <PresentationFormat>On-screen Show (4:3)</PresentationFormat>
  <Paragraphs>294</Paragraphs>
  <Slides>23</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Franklin Gothic Medium Cond</vt:lpstr>
      <vt:lpstr>Palatino</vt:lpstr>
      <vt:lpstr>Franklin Gothic Medium</vt:lpstr>
      <vt:lpstr>Courier</vt:lpstr>
      <vt:lpstr>Optima</vt:lpstr>
      <vt:lpstr>NewCenturySchlbk</vt:lpstr>
      <vt:lpstr>Wingdings</vt:lpstr>
      <vt:lpstr>Calibri</vt:lpstr>
      <vt:lpstr>Franklin Gothic Book</vt:lpstr>
      <vt:lpstr>Times New Roman</vt:lpstr>
      <vt:lpstr>Office Theme</vt:lpstr>
      <vt:lpstr>Scannable Résumés</vt:lpstr>
      <vt:lpstr>Roadmap</vt:lpstr>
      <vt:lpstr>What is a Scannable Résumé?</vt:lpstr>
      <vt:lpstr>Why a Scannable Résumé?</vt:lpstr>
      <vt:lpstr>Electronic, Email, and Web Résumés</vt:lpstr>
      <vt:lpstr>Lifecycle of the Scannable Résumé?</vt:lpstr>
      <vt:lpstr>Formatting and Submission Guidelines</vt:lpstr>
      <vt:lpstr>General Format</vt:lpstr>
      <vt:lpstr>Avoid Punctuation</vt:lpstr>
      <vt:lpstr>Without Punctuation</vt:lpstr>
      <vt:lpstr>Font and Typestyle</vt:lpstr>
      <vt:lpstr>Addresses</vt:lpstr>
      <vt:lpstr>Use Nouns Instead of Active Verbs</vt:lpstr>
      <vt:lpstr>Keywords</vt:lpstr>
      <vt:lpstr>Examples of Keywords</vt:lpstr>
      <vt:lpstr>Experience Example</vt:lpstr>
      <vt:lpstr>Keyword Summary</vt:lpstr>
      <vt:lpstr>Dos and Don’ts</vt:lpstr>
      <vt:lpstr>Important Reminders</vt:lpstr>
      <vt:lpstr>What to Avoid</vt:lpstr>
      <vt:lpstr>Where Can I Get More Information About the Job Position?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Abby lane Thatcher</dc:creator>
  <cp:lastModifiedBy>Juan Carlos Montoya Lopez</cp:lastModifiedBy>
  <cp:revision>10</cp:revision>
  <dcterms:created xsi:type="dcterms:W3CDTF">2025-07-16T19:06:42Z</dcterms:created>
  <dcterms:modified xsi:type="dcterms:W3CDTF">2025-11-06T16:26:55Z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0x010100B046778D8D98E94AAD03144786193D0D</vt:lpwstr>
  </property>
  <property fmtid="{D5CDD505-2E9C-101B-9397-08002B2CF9AE}" pid="3" name="MediaServiceImageTags">
    <vt:lpwstr/>
  </property>
  <property fmtid="{D5CDD505-2E9C-101B-9397-08002B2CF9AE}" pid="4" name="MSIP_Label_f7606f69-b0ae-4874-be30-7d43a3c7be10_Enabled">
    <vt:lpwstr>true</vt:lpwstr>
  </property>
  <property fmtid="{D5CDD505-2E9C-101B-9397-08002B2CF9AE}" pid="5" name="MSIP_Label_f7606f69-b0ae-4874-be30-7d43a3c7be10_SetDate">
    <vt:lpwstr>2025-07-16T20:03:32Z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4a99295d-1369-4547-b7a5-4d9087798987</vt:lpwstr>
  </property>
  <property fmtid="{D5CDD505-2E9C-101B-9397-08002B2CF9AE}" pid="10" name="MSIP_Label_f7606f69-b0ae-4874-be30-7d43a3c7be10_ContentBits">
    <vt:lpwstr>0</vt:lpwstr>
  </property>
  <property fmtid="{D5CDD505-2E9C-101B-9397-08002B2CF9AE}" pid="11" name="MSIP_Label_f7606f69-b0ae-4874-be30-7d43a3c7be10_Tag">
    <vt:lpwstr>10, 3, 0, 1</vt:lpwstr>
  </property>
</Properties>
</file>