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4" r:id="rId16"/>
  </p:sldIdLst>
  <p:sldSz cx="9144000" cy="5143500" type="screen16x9"/>
  <p:notesSz cx="6858000" cy="9144000"/>
  <p:embeddedFontLst>
    <p:embeddedFont>
      <p:font typeface="Alegreya" panose="020B0604020202020204" charset="0"/>
      <p:regular r:id="rId18"/>
      <p:bold r:id="rId19"/>
      <p:italic r:id="rId20"/>
      <p:boldItalic r:id="rId21"/>
    </p:embeddedFont>
    <p:embeddedFont>
      <p:font typeface="Nunito" pitchFamily="2" charset="0"/>
      <p:regular r:id="rId22"/>
      <p:bold r:id="rId23"/>
      <p:italic r:id="rId24"/>
      <p:boldItalic r:id="rId25"/>
    </p:embeddedFont>
    <p:embeddedFont>
      <p:font typeface="Playfair Display" panose="00000500000000000000" pitchFamily="2" charset="0"/>
      <p:regular r:id="rId26"/>
      <p:bold r:id="rId27"/>
      <p:italic r:id="rId28"/>
      <p:boldItalic r:id="rId29"/>
    </p:embeddedFont>
    <p:embeddedFont>
      <p:font typeface="PT Sans Narrow" panose="020B0506020203020204" pitchFamily="34" charset="0"/>
      <p:regular r:id="rId30"/>
      <p:bold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3"/>
  </p:normalViewPr>
  <p:slideViewPr>
    <p:cSldViewPr snapToGrid="0" snapToObjects="1">
      <p:cViewPr varScale="1">
        <p:scale>
          <a:sx n="150" d="100"/>
          <a:sy n="150" d="100"/>
        </p:scale>
        <p:origin x="42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font" Target="fonts/font4.fntdata"/><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font" Target="fonts/font11.fntdata"/><Relationship Id="rId10" Type="http://schemas.openxmlformats.org/officeDocument/2006/relationships/slide" Target="slides/slide9.xml"/><Relationship Id="rId19" Type="http://schemas.openxmlformats.org/officeDocument/2006/relationships/font" Target="fonts/font2.fntdata"/><Relationship Id="rId31" Type="http://schemas.openxmlformats.org/officeDocument/2006/relationships/font" Target="fonts/font1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font" Target="fonts/font10.fntdata"/><Relationship Id="rId30" Type="http://schemas.openxmlformats.org/officeDocument/2006/relationships/font" Target="fonts/font13.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Subtitle format: Date | Name of Facilitator / Faculty Member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544415e904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544415e904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544415e904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544415e904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544415e904_0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544415e904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544415e904_0_1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544415e904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544415e904_0_1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544415e904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4fa4821b67_0_1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4fa4821b67_0_1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544415e904_0_1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544415e904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54d0d79ee8_0_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54d0d79ee8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544415e904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544415e904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rgbClr val="000000"/>
              </a:buClr>
              <a:buSzPts val="1100"/>
              <a:buFont typeface="Arial"/>
              <a:buNone/>
            </a:pPr>
            <a:r>
              <a:rPr lang="en"/>
              <a:t>The value of a teaching philosophy statement extends even beyond these pragmatic and summative purposes. The very act of taking time to reflect on your teaching can help you clarify your own beliefs or reveal inconsistencies, thereby facilitating change and improvements that foster personal and professional growth (Kearns &amp; Sullivan 2001; Kaplan et al 2008).</a:t>
            </a:r>
            <a:endParaRPr/>
          </a:p>
          <a:p>
            <a:pPr marL="0" lvl="0" indent="0" algn="l" rtl="0">
              <a:spcBef>
                <a:spcPts val="16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544415e904_0_1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544415e904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544415e904_0_1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544415e904_0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544415e904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544415e904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544415e904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544415e904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544415e904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544415e904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3"/>
        </a:solidFill>
        <a:effectLst/>
      </p:bgPr>
    </p:bg>
    <p:spTree>
      <p:nvGrpSpPr>
        <p:cNvPr id="1"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5058905" y="0"/>
            <a:ext cx="4085100" cy="2052600"/>
          </a:xfrm>
          <a:prstGeom prst="rtTriangle">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09632"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55200"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6553032" y="4217852"/>
            <a:ext cx="2389068" cy="925737"/>
            <a:chOff x="6917201" y="0"/>
            <a:chExt cx="2227777" cy="863400"/>
          </a:xfrm>
        </p:grpSpPr>
        <p:sp>
          <p:nvSpPr>
            <p:cNvPr id="19" name="Google Shape;19;p2"/>
            <p:cNvSpPr/>
            <p:nvPr/>
          </p:nvSpPr>
          <p:spPr>
            <a:xfrm>
              <a:off x="7641677"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7279439"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6917201"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 name="Google Shape;22;p2"/>
          <p:cNvSpPr txBox="1">
            <a:spLocks noGrp="1"/>
          </p:cNvSpPr>
          <p:nvPr>
            <p:ph type="ctrTitle"/>
          </p:nvPr>
        </p:nvSpPr>
        <p:spPr>
          <a:xfrm>
            <a:off x="1858703" y="1550708"/>
            <a:ext cx="5361300" cy="1448100"/>
          </a:xfrm>
          <a:prstGeom prst="rect">
            <a:avLst/>
          </a:prstGeom>
          <a:effectLst>
            <a:outerShdw dist="38100" dir="1920000" algn="bl" rotWithShape="0">
              <a:srgbClr val="000000"/>
            </a:outerShdw>
          </a:effectLst>
        </p:spPr>
        <p:txBody>
          <a:bodyPr spcFirstLastPara="1" wrap="square" lIns="91425" tIns="91425" rIns="91425" bIns="91425" anchor="ctr" anchorCtr="0">
            <a:noAutofit/>
          </a:bodyPr>
          <a:lstStyle>
            <a:lvl1pPr lvl="0" algn="ctr">
              <a:spcBef>
                <a:spcPts val="0"/>
              </a:spcBef>
              <a:spcAft>
                <a:spcPts val="0"/>
              </a:spcAft>
              <a:buClr>
                <a:schemeClr val="accent3"/>
              </a:buClr>
              <a:buSzPts val="3800"/>
              <a:buFont typeface="PT Sans Narrow"/>
              <a:buNone/>
              <a:defRPr sz="3800" b="1">
                <a:solidFill>
                  <a:schemeClr val="accent3"/>
                </a:solidFill>
                <a:latin typeface="PT Sans Narrow"/>
                <a:ea typeface="PT Sans Narrow"/>
                <a:cs typeface="PT Sans Narrow"/>
                <a:sym typeface="PT Sans Narrow"/>
              </a:defRPr>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23" name="Google Shape;23;p2"/>
          <p:cNvSpPr txBox="1">
            <a:spLocks noGrp="1"/>
          </p:cNvSpPr>
          <p:nvPr>
            <p:ph type="subTitle" idx="1"/>
          </p:nvPr>
        </p:nvSpPr>
        <p:spPr>
          <a:xfrm>
            <a:off x="1858700" y="2732883"/>
            <a:ext cx="5361300" cy="52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lt1"/>
              </a:buClr>
              <a:buSzPts val="1600"/>
              <a:buFont typeface="Alegreya"/>
              <a:buNone/>
              <a:defRPr sz="1600">
                <a:solidFill>
                  <a:schemeClr val="lt1"/>
                </a:solidFill>
                <a:latin typeface="Alegreya"/>
                <a:ea typeface="Alegreya"/>
                <a:cs typeface="Alegreya"/>
                <a:sym typeface="Alegreya"/>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24" name="Google Shape;24;p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5" name="Google Shape;25;p2"/>
          <p:cNvPicPr preferRelativeResize="0"/>
          <p:nvPr/>
        </p:nvPicPr>
        <p:blipFill rotWithShape="1">
          <a:blip r:embed="rId2">
            <a:alphaModFix/>
          </a:blip>
          <a:srcRect r="80806"/>
          <a:stretch/>
        </p:blipFill>
        <p:spPr>
          <a:xfrm>
            <a:off x="56460" y="206250"/>
            <a:ext cx="1392999" cy="5143500"/>
          </a:xfrm>
          <a:prstGeom prst="rect">
            <a:avLst/>
          </a:prstGeom>
          <a:noFill/>
          <a:ln>
            <a:noFill/>
          </a:ln>
          <a:effectLst>
            <a:outerShdw blurRad="57150" dist="19050" dir="5400000" algn="bl" rotWithShape="0">
              <a:srgbClr val="000000">
                <a:alpha val="50000"/>
              </a:srgbClr>
            </a:outerShdw>
          </a:effectLst>
        </p:spPr>
      </p:pic>
      <p:pic>
        <p:nvPicPr>
          <p:cNvPr id="26" name="Google Shape;26;p2"/>
          <p:cNvPicPr preferRelativeResize="0"/>
          <p:nvPr/>
        </p:nvPicPr>
        <p:blipFill rotWithShape="1">
          <a:blip r:embed="rId2">
            <a:alphaModFix/>
          </a:blip>
          <a:srcRect l="16254" t="37417" b="22675"/>
          <a:stretch/>
        </p:blipFill>
        <p:spPr>
          <a:xfrm>
            <a:off x="1280950" y="3935750"/>
            <a:ext cx="2741339" cy="92575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ustom Layout 1">
  <p:cSld name="CUSTOM">
    <p:spTree>
      <p:nvGrpSpPr>
        <p:cNvPr id="1" name="Shape 94"/>
        <p:cNvGrpSpPr/>
        <p:nvPr/>
      </p:nvGrpSpPr>
      <p:grpSpPr>
        <a:xfrm>
          <a:off x="0" y="0"/>
          <a:ext cx="0" cy="0"/>
          <a:chOff x="0" y="0"/>
          <a:chExt cx="0" cy="0"/>
        </a:xfrm>
      </p:grpSpPr>
      <p:sp>
        <p:nvSpPr>
          <p:cNvPr id="95" name="Google Shape;95;p1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None/>
              <a:defRPr>
                <a:latin typeface="Calibri"/>
                <a:ea typeface="Calibri"/>
                <a:cs typeface="Calibri"/>
                <a:sym typeface="Calibri"/>
              </a:defRPr>
            </a:lvl1pPr>
            <a:lvl2pPr lvl="1">
              <a:spcBef>
                <a:spcPts val="0"/>
              </a:spcBef>
              <a:spcAft>
                <a:spcPts val="0"/>
              </a:spcAft>
              <a:buNone/>
              <a:defRPr>
                <a:latin typeface="Calibri"/>
                <a:ea typeface="Calibri"/>
                <a:cs typeface="Calibri"/>
                <a:sym typeface="Calibri"/>
              </a:defRPr>
            </a:lvl2pPr>
            <a:lvl3pPr lvl="2">
              <a:spcBef>
                <a:spcPts val="0"/>
              </a:spcBef>
              <a:spcAft>
                <a:spcPts val="0"/>
              </a:spcAft>
              <a:buNone/>
              <a:defRPr>
                <a:latin typeface="Calibri"/>
                <a:ea typeface="Calibri"/>
                <a:cs typeface="Calibri"/>
                <a:sym typeface="Calibri"/>
              </a:defRPr>
            </a:lvl3pPr>
            <a:lvl4pPr lvl="3">
              <a:spcBef>
                <a:spcPts val="0"/>
              </a:spcBef>
              <a:spcAft>
                <a:spcPts val="0"/>
              </a:spcAft>
              <a:buNone/>
              <a:defRPr>
                <a:latin typeface="Calibri"/>
                <a:ea typeface="Calibri"/>
                <a:cs typeface="Calibri"/>
                <a:sym typeface="Calibri"/>
              </a:defRPr>
            </a:lvl4pPr>
            <a:lvl5pPr lvl="4">
              <a:spcBef>
                <a:spcPts val="0"/>
              </a:spcBef>
              <a:spcAft>
                <a:spcPts val="0"/>
              </a:spcAft>
              <a:buNone/>
              <a:defRPr>
                <a:latin typeface="Calibri"/>
                <a:ea typeface="Calibri"/>
                <a:cs typeface="Calibri"/>
                <a:sym typeface="Calibri"/>
              </a:defRPr>
            </a:lvl5pPr>
            <a:lvl6pPr lvl="5">
              <a:spcBef>
                <a:spcPts val="0"/>
              </a:spcBef>
              <a:spcAft>
                <a:spcPts val="0"/>
              </a:spcAft>
              <a:buNone/>
              <a:defRPr>
                <a:latin typeface="Calibri"/>
                <a:ea typeface="Calibri"/>
                <a:cs typeface="Calibri"/>
                <a:sym typeface="Calibri"/>
              </a:defRPr>
            </a:lvl6pPr>
            <a:lvl7pPr lvl="6">
              <a:spcBef>
                <a:spcPts val="0"/>
              </a:spcBef>
              <a:spcAft>
                <a:spcPts val="0"/>
              </a:spcAft>
              <a:buNone/>
              <a:defRPr>
                <a:latin typeface="Calibri"/>
                <a:ea typeface="Calibri"/>
                <a:cs typeface="Calibri"/>
                <a:sym typeface="Calibri"/>
              </a:defRPr>
            </a:lvl7pPr>
            <a:lvl8pPr lvl="7">
              <a:spcBef>
                <a:spcPts val="0"/>
              </a:spcBef>
              <a:spcAft>
                <a:spcPts val="0"/>
              </a:spcAft>
              <a:buNone/>
              <a:defRPr>
                <a:latin typeface="Calibri"/>
                <a:ea typeface="Calibri"/>
                <a:cs typeface="Calibri"/>
                <a:sym typeface="Calibri"/>
              </a:defRPr>
            </a:lvl8pPr>
            <a:lvl9pPr lvl="8">
              <a:spcBef>
                <a:spcPts val="0"/>
              </a:spcBef>
              <a:spcAft>
                <a:spcPts val="0"/>
              </a:spcAft>
              <a:buNone/>
              <a:defRPr>
                <a:latin typeface="Calibri"/>
                <a:ea typeface="Calibri"/>
                <a:cs typeface="Calibri"/>
                <a:sym typeface="Calibri"/>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_1">
  <p:cSld name="BLANK_1">
    <p:spTree>
      <p:nvGrpSpPr>
        <p:cNvPr id="1" name="Shape 96"/>
        <p:cNvGrpSpPr/>
        <p:nvPr/>
      </p:nvGrpSpPr>
      <p:grpSpPr>
        <a:xfrm>
          <a:off x="0" y="0"/>
          <a:ext cx="0" cy="0"/>
          <a:chOff x="0" y="0"/>
          <a:chExt cx="0" cy="0"/>
        </a:xfrm>
      </p:grpSpPr>
      <p:sp>
        <p:nvSpPr>
          <p:cNvPr id="97" name="Google Shape;97;p1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27"/>
        <p:cNvGrpSpPr/>
        <p:nvPr/>
      </p:nvGrpSpPr>
      <p:grpSpPr>
        <a:xfrm>
          <a:off x="0" y="0"/>
          <a:ext cx="0" cy="0"/>
          <a:chOff x="0" y="0"/>
          <a:chExt cx="0" cy="0"/>
        </a:xfrm>
      </p:grpSpPr>
      <p:sp>
        <p:nvSpPr>
          <p:cNvPr id="28" name="Google Shape;28;p3"/>
          <p:cNvSpPr/>
          <p:nvPr/>
        </p:nvSpPr>
        <p:spPr>
          <a:xfrm flipH="1">
            <a:off x="4757100" y="2309400"/>
            <a:ext cx="4386900" cy="28341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 name="Google Shape;29;p3"/>
          <p:cNvGrpSpPr/>
          <p:nvPr/>
        </p:nvGrpSpPr>
        <p:grpSpPr>
          <a:xfrm>
            <a:off x="5594191" y="3961115"/>
            <a:ext cx="2910145" cy="1182340"/>
            <a:chOff x="6917201" y="0"/>
            <a:chExt cx="2227777" cy="863400"/>
          </a:xfrm>
        </p:grpSpPr>
        <p:sp>
          <p:nvSpPr>
            <p:cNvPr id="30" name="Google Shape;30;p3"/>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33;p3"/>
          <p:cNvGrpSpPr/>
          <p:nvPr/>
        </p:nvGrpSpPr>
        <p:grpSpPr>
          <a:xfrm>
            <a:off x="199149" y="2"/>
            <a:ext cx="2795414" cy="1083308"/>
            <a:chOff x="6917201" y="0"/>
            <a:chExt cx="2227777" cy="863400"/>
          </a:xfrm>
        </p:grpSpPr>
        <p:sp>
          <p:nvSpPr>
            <p:cNvPr id="34" name="Google Shape;34;p3"/>
            <p:cNvSpPr/>
            <p:nvPr/>
          </p:nvSpPr>
          <p:spPr>
            <a:xfrm>
              <a:off x="7641677" y="0"/>
              <a:ext cx="1503300" cy="863400"/>
            </a:xfrm>
            <a:prstGeom prst="parallelogram">
              <a:avLst>
                <a:gd name="adj" fmla="val 158024"/>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a:off x="7279439" y="0"/>
              <a:ext cx="1503300" cy="863400"/>
            </a:xfrm>
            <a:prstGeom prst="parallelogram">
              <a:avLst>
                <a:gd name="adj" fmla="val 158024"/>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a:off x="6917201" y="0"/>
              <a:ext cx="1503300" cy="863400"/>
            </a:xfrm>
            <a:prstGeom prst="parallelogram">
              <a:avLst>
                <a:gd name="adj" fmla="val 158024"/>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 name="Google Shape;37;p3"/>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Autofit/>
          </a:bodyPr>
          <a:lstStyle>
            <a:lvl1pPr lvl="0" algn="ctr">
              <a:spcBef>
                <a:spcPts val="0"/>
              </a:spcBef>
              <a:spcAft>
                <a:spcPts val="0"/>
              </a:spcAft>
              <a:buClr>
                <a:srgbClr val="000000"/>
              </a:buClr>
              <a:buSzPts val="3200"/>
              <a:buFont typeface="PT Sans Narrow"/>
              <a:buNone/>
              <a:defRPr sz="3200" b="1">
                <a:solidFill>
                  <a:srgbClr val="000000"/>
                </a:solidFill>
                <a:latin typeface="PT Sans Narrow"/>
                <a:ea typeface="PT Sans Narrow"/>
                <a:cs typeface="PT Sans Narrow"/>
                <a:sym typeface="PT Sans Narrow"/>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a:endParaRPr/>
          </a:p>
        </p:txBody>
      </p:sp>
      <p:sp>
        <p:nvSpPr>
          <p:cNvPr id="38" name="Google Shape;38;p3"/>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rgbClr val="000000"/>
        </a:solidFill>
        <a:effectLst/>
      </p:bgPr>
    </p:bg>
    <p:spTree>
      <p:nvGrpSpPr>
        <p:cNvPr id="1" name="Shape 39"/>
        <p:cNvGrpSpPr/>
        <p:nvPr/>
      </p:nvGrpSpPr>
      <p:grpSpPr>
        <a:xfrm>
          <a:off x="0" y="0"/>
          <a:ext cx="0" cy="0"/>
          <a:chOff x="0" y="0"/>
          <a:chExt cx="0" cy="0"/>
        </a:xfrm>
      </p:grpSpPr>
      <p:sp>
        <p:nvSpPr>
          <p:cNvPr id="40" name="Google Shape;40;p4"/>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4"/>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4"/>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4"/>
          <p:cNvSpPr txBox="1">
            <a:spLocks noGrp="1"/>
          </p:cNvSpPr>
          <p:nvPr>
            <p:ph type="title"/>
          </p:nvPr>
        </p:nvSpPr>
        <p:spPr>
          <a:xfrm>
            <a:off x="458500" y="697075"/>
            <a:ext cx="7505700" cy="954600"/>
          </a:xfrm>
          <a:prstGeom prst="rect">
            <a:avLst/>
          </a:prstGeom>
        </p:spPr>
        <p:txBody>
          <a:bodyPr spcFirstLastPara="1" wrap="square" lIns="91425" tIns="91425" rIns="91425" bIns="91425" anchor="t" anchorCtr="0">
            <a:noAutofit/>
          </a:bodyPr>
          <a:lstStyle>
            <a:lvl1pPr lvl="0">
              <a:spcBef>
                <a:spcPts val="0"/>
              </a:spcBef>
              <a:spcAft>
                <a:spcPts val="0"/>
              </a:spcAft>
              <a:buSzPts val="3000"/>
              <a:buFont typeface="PT Sans Narrow"/>
              <a:buNone/>
              <a:defRPr sz="3000" b="1">
                <a:latin typeface="PT Sans Narrow"/>
                <a:ea typeface="PT Sans Narrow"/>
                <a:cs typeface="PT Sans Narrow"/>
                <a:sym typeface="PT Sans Narrow"/>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44" name="Google Shape;44;p4"/>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Font typeface="Alegreya"/>
              <a:buChar char="●"/>
              <a:defRPr>
                <a:latin typeface="Alegreya"/>
                <a:ea typeface="Alegreya"/>
                <a:cs typeface="Alegreya"/>
                <a:sym typeface="Alegreya"/>
              </a:defRPr>
            </a:lvl1pPr>
            <a:lvl2pPr marL="914400" lvl="1" indent="-298450">
              <a:spcBef>
                <a:spcPts val="1600"/>
              </a:spcBef>
              <a:spcAft>
                <a:spcPts val="0"/>
              </a:spcAft>
              <a:buSzPts val="1100"/>
              <a:buFont typeface="Alegreya"/>
              <a:buChar char="○"/>
              <a:defRPr>
                <a:latin typeface="Alegreya"/>
                <a:ea typeface="Alegreya"/>
                <a:cs typeface="Alegreya"/>
                <a:sym typeface="Alegreya"/>
              </a:defRPr>
            </a:lvl2pPr>
            <a:lvl3pPr marL="1371600" marR="0" lvl="2" indent="-298450" algn="l" rtl="0">
              <a:lnSpc>
                <a:spcPct val="115000"/>
              </a:lnSpc>
              <a:spcBef>
                <a:spcPts val="1600"/>
              </a:spcBef>
              <a:spcAft>
                <a:spcPts val="0"/>
              </a:spcAft>
              <a:buSzPts val="1100"/>
              <a:buChar char="■"/>
              <a:defRPr>
                <a:latin typeface="Alegreya"/>
                <a:ea typeface="Alegreya"/>
                <a:cs typeface="Alegreya"/>
                <a:sym typeface="Alegreya"/>
              </a:defRPr>
            </a:lvl3pPr>
            <a:lvl4pPr marL="1828800" lvl="3" indent="-298450">
              <a:spcBef>
                <a:spcPts val="1600"/>
              </a:spcBef>
              <a:spcAft>
                <a:spcPts val="0"/>
              </a:spcAft>
              <a:buSzPts val="1100"/>
              <a:buFont typeface="Alegreya"/>
              <a:buChar char="●"/>
              <a:defRPr>
                <a:latin typeface="Alegreya"/>
                <a:ea typeface="Alegreya"/>
                <a:cs typeface="Alegreya"/>
                <a:sym typeface="Alegreya"/>
              </a:defRPr>
            </a:lvl4pPr>
            <a:lvl5pPr marL="2286000" lvl="4" indent="-298450">
              <a:spcBef>
                <a:spcPts val="1600"/>
              </a:spcBef>
              <a:spcAft>
                <a:spcPts val="0"/>
              </a:spcAft>
              <a:buSzPts val="1100"/>
              <a:buFont typeface="Alegreya"/>
              <a:buChar char="○"/>
              <a:defRPr>
                <a:latin typeface="Alegreya"/>
                <a:ea typeface="Alegreya"/>
                <a:cs typeface="Alegreya"/>
                <a:sym typeface="Alegreya"/>
              </a:defRPr>
            </a:lvl5pPr>
            <a:lvl6pPr marL="2743200" lvl="5" indent="-298450">
              <a:spcBef>
                <a:spcPts val="1600"/>
              </a:spcBef>
              <a:spcAft>
                <a:spcPts val="0"/>
              </a:spcAft>
              <a:buSzPts val="1100"/>
              <a:buFont typeface="Alegreya"/>
              <a:buChar char="■"/>
              <a:defRPr>
                <a:latin typeface="Alegreya"/>
                <a:ea typeface="Alegreya"/>
                <a:cs typeface="Alegreya"/>
                <a:sym typeface="Alegreya"/>
              </a:defRPr>
            </a:lvl6pPr>
            <a:lvl7pPr marL="3200400" lvl="6" indent="-298450">
              <a:spcBef>
                <a:spcPts val="1600"/>
              </a:spcBef>
              <a:spcAft>
                <a:spcPts val="0"/>
              </a:spcAft>
              <a:buSzPts val="1100"/>
              <a:buFont typeface="Alegreya"/>
              <a:buChar char="●"/>
              <a:defRPr>
                <a:latin typeface="Alegreya"/>
                <a:ea typeface="Alegreya"/>
                <a:cs typeface="Alegreya"/>
                <a:sym typeface="Alegreya"/>
              </a:defRPr>
            </a:lvl7pPr>
            <a:lvl8pPr marL="3657600" lvl="7" indent="-298450">
              <a:spcBef>
                <a:spcPts val="1600"/>
              </a:spcBef>
              <a:spcAft>
                <a:spcPts val="0"/>
              </a:spcAft>
              <a:buSzPts val="1100"/>
              <a:buFont typeface="Alegreya"/>
              <a:buChar char="○"/>
              <a:defRPr>
                <a:latin typeface="Alegreya"/>
                <a:ea typeface="Alegreya"/>
                <a:cs typeface="Alegreya"/>
                <a:sym typeface="Alegreya"/>
              </a:defRPr>
            </a:lvl8pPr>
            <a:lvl9pPr marL="4114800" lvl="8" indent="-298450">
              <a:spcBef>
                <a:spcPts val="1600"/>
              </a:spcBef>
              <a:spcAft>
                <a:spcPts val="1600"/>
              </a:spcAft>
              <a:buSzPts val="1100"/>
              <a:buChar char="■"/>
              <a:defRPr/>
            </a:lvl9pPr>
          </a:lstStyle>
          <a:p>
            <a:endParaRPr/>
          </a:p>
        </p:txBody>
      </p:sp>
      <p:sp>
        <p:nvSpPr>
          <p:cNvPr id="45" name="Google Shape;45;p4"/>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rgbClr val="000000"/>
        </a:solidFill>
        <a:effectLst/>
      </p:bgPr>
    </p:bg>
    <p:spTree>
      <p:nvGrpSpPr>
        <p:cNvPr id="1" name="Shape 46"/>
        <p:cNvGrpSpPr/>
        <p:nvPr/>
      </p:nvGrpSpPr>
      <p:grpSpPr>
        <a:xfrm>
          <a:off x="0" y="0"/>
          <a:ext cx="0" cy="0"/>
          <a:chOff x="0" y="0"/>
          <a:chExt cx="0" cy="0"/>
        </a:xfrm>
      </p:grpSpPr>
      <p:sp>
        <p:nvSpPr>
          <p:cNvPr id="47" name="Google Shape;47;p5"/>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5"/>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5"/>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5"/>
          <p:cNvSpPr txBox="1">
            <a:spLocks noGrp="1"/>
          </p:cNvSpPr>
          <p:nvPr>
            <p:ph type="title"/>
          </p:nvPr>
        </p:nvSpPr>
        <p:spPr>
          <a:xfrm>
            <a:off x="458475" y="596100"/>
            <a:ext cx="7505700" cy="954600"/>
          </a:xfrm>
          <a:prstGeom prst="rect">
            <a:avLst/>
          </a:prstGeom>
        </p:spPr>
        <p:txBody>
          <a:bodyPr spcFirstLastPara="1" wrap="square" lIns="91425" tIns="91425" rIns="91425" bIns="91425" anchor="t" anchorCtr="0">
            <a:noAutofit/>
          </a:bodyPr>
          <a:lstStyle>
            <a:lvl1pPr lvl="0">
              <a:spcBef>
                <a:spcPts val="0"/>
              </a:spcBef>
              <a:spcAft>
                <a:spcPts val="0"/>
              </a:spcAft>
              <a:buSzPts val="3000"/>
              <a:buFont typeface="PT Sans Narrow"/>
              <a:buNone/>
              <a:defRPr sz="3000" b="1">
                <a:latin typeface="PT Sans Narrow"/>
                <a:ea typeface="PT Sans Narrow"/>
                <a:cs typeface="PT Sans Narrow"/>
                <a:sym typeface="PT Sans Narrow"/>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51" name="Google Shape;51;p5"/>
          <p:cNvSpPr txBox="1">
            <a:spLocks noGrp="1"/>
          </p:cNvSpPr>
          <p:nvPr>
            <p:ph type="body" idx="1"/>
          </p:nvPr>
        </p:nvSpPr>
        <p:spPr>
          <a:xfrm>
            <a:off x="819150" y="1990725"/>
            <a:ext cx="3686100" cy="24480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Font typeface="Alegreya"/>
              <a:buChar char="●"/>
              <a:defRPr>
                <a:latin typeface="Alegreya"/>
                <a:ea typeface="Alegreya"/>
                <a:cs typeface="Alegreya"/>
                <a:sym typeface="Alegreya"/>
              </a:defRPr>
            </a:lvl1pPr>
            <a:lvl2pPr marL="914400" lvl="1" indent="-298450">
              <a:spcBef>
                <a:spcPts val="1600"/>
              </a:spcBef>
              <a:spcAft>
                <a:spcPts val="0"/>
              </a:spcAft>
              <a:buSzPts val="1100"/>
              <a:buFont typeface="Alegreya"/>
              <a:buChar char="○"/>
              <a:defRPr>
                <a:latin typeface="Alegreya"/>
                <a:ea typeface="Alegreya"/>
                <a:cs typeface="Alegreya"/>
                <a:sym typeface="Alegreya"/>
              </a:defRPr>
            </a:lvl2pPr>
            <a:lvl3pPr marL="1371600" lvl="2" indent="-298450">
              <a:spcBef>
                <a:spcPts val="1600"/>
              </a:spcBef>
              <a:spcAft>
                <a:spcPts val="0"/>
              </a:spcAft>
              <a:buSzPts val="1100"/>
              <a:buFont typeface="Alegreya"/>
              <a:buChar char="■"/>
              <a:defRPr>
                <a:latin typeface="Alegreya"/>
                <a:ea typeface="Alegreya"/>
                <a:cs typeface="Alegreya"/>
                <a:sym typeface="Alegreya"/>
              </a:defRPr>
            </a:lvl3pPr>
            <a:lvl4pPr marL="1828800" lvl="3" indent="-298450">
              <a:spcBef>
                <a:spcPts val="1600"/>
              </a:spcBef>
              <a:spcAft>
                <a:spcPts val="0"/>
              </a:spcAft>
              <a:buSzPts val="1100"/>
              <a:buFont typeface="Alegreya"/>
              <a:buChar char="●"/>
              <a:defRPr>
                <a:latin typeface="Alegreya"/>
                <a:ea typeface="Alegreya"/>
                <a:cs typeface="Alegreya"/>
                <a:sym typeface="Alegreya"/>
              </a:defRPr>
            </a:lvl4pPr>
            <a:lvl5pPr marL="2286000" lvl="4" indent="-298450">
              <a:spcBef>
                <a:spcPts val="1600"/>
              </a:spcBef>
              <a:spcAft>
                <a:spcPts val="0"/>
              </a:spcAft>
              <a:buSzPts val="1100"/>
              <a:buFont typeface="Alegreya"/>
              <a:buChar char="○"/>
              <a:defRPr>
                <a:latin typeface="Alegreya"/>
                <a:ea typeface="Alegreya"/>
                <a:cs typeface="Alegreya"/>
                <a:sym typeface="Alegreya"/>
              </a:defRPr>
            </a:lvl5pPr>
            <a:lvl6pPr marL="2743200" lvl="5" indent="-298450">
              <a:spcBef>
                <a:spcPts val="1600"/>
              </a:spcBef>
              <a:spcAft>
                <a:spcPts val="0"/>
              </a:spcAft>
              <a:buSzPts val="1100"/>
              <a:buFont typeface="Alegreya"/>
              <a:buChar char="■"/>
              <a:defRPr>
                <a:latin typeface="Alegreya"/>
                <a:ea typeface="Alegreya"/>
                <a:cs typeface="Alegreya"/>
                <a:sym typeface="Alegreya"/>
              </a:defRPr>
            </a:lvl6pPr>
            <a:lvl7pPr marL="3200400" lvl="6" indent="-298450">
              <a:spcBef>
                <a:spcPts val="1600"/>
              </a:spcBef>
              <a:spcAft>
                <a:spcPts val="0"/>
              </a:spcAft>
              <a:buSzPts val="1100"/>
              <a:buFont typeface="Alegreya"/>
              <a:buChar char="●"/>
              <a:defRPr>
                <a:latin typeface="Alegreya"/>
                <a:ea typeface="Alegreya"/>
                <a:cs typeface="Alegreya"/>
                <a:sym typeface="Alegreya"/>
              </a:defRPr>
            </a:lvl7pPr>
            <a:lvl8pPr marL="3657600" lvl="7" indent="-298450">
              <a:spcBef>
                <a:spcPts val="1600"/>
              </a:spcBef>
              <a:spcAft>
                <a:spcPts val="0"/>
              </a:spcAft>
              <a:buSzPts val="1100"/>
              <a:buFont typeface="Alegreya"/>
              <a:buChar char="○"/>
              <a:defRPr>
                <a:latin typeface="Alegreya"/>
                <a:ea typeface="Alegreya"/>
                <a:cs typeface="Alegreya"/>
                <a:sym typeface="Alegreya"/>
              </a:defRPr>
            </a:lvl8pPr>
            <a:lvl9pPr marL="4114800" lvl="8" indent="-298450">
              <a:spcBef>
                <a:spcPts val="1600"/>
              </a:spcBef>
              <a:spcAft>
                <a:spcPts val="1600"/>
              </a:spcAft>
              <a:buSzPts val="1100"/>
              <a:buChar char="■"/>
              <a:defRPr/>
            </a:lvl9pPr>
          </a:lstStyle>
          <a:p>
            <a:endParaRPr/>
          </a:p>
        </p:txBody>
      </p:sp>
      <p:sp>
        <p:nvSpPr>
          <p:cNvPr id="52" name="Google Shape;52;p5"/>
          <p:cNvSpPr txBox="1">
            <a:spLocks noGrp="1"/>
          </p:cNvSpPr>
          <p:nvPr>
            <p:ph type="body" idx="2"/>
          </p:nvPr>
        </p:nvSpPr>
        <p:spPr>
          <a:xfrm>
            <a:off x="4638675" y="1990725"/>
            <a:ext cx="3686100" cy="24480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Font typeface="Alegreya"/>
              <a:buChar char="●"/>
              <a:defRPr>
                <a:latin typeface="Alegreya"/>
                <a:ea typeface="Alegreya"/>
                <a:cs typeface="Alegreya"/>
                <a:sym typeface="Alegreya"/>
              </a:defRPr>
            </a:lvl1pPr>
            <a:lvl2pPr marL="914400" lvl="1" indent="-298450">
              <a:spcBef>
                <a:spcPts val="1600"/>
              </a:spcBef>
              <a:spcAft>
                <a:spcPts val="0"/>
              </a:spcAft>
              <a:buSzPts val="1100"/>
              <a:buFont typeface="Alegreya"/>
              <a:buChar char="○"/>
              <a:defRPr>
                <a:latin typeface="Alegreya"/>
                <a:ea typeface="Alegreya"/>
                <a:cs typeface="Alegreya"/>
                <a:sym typeface="Alegreya"/>
              </a:defRPr>
            </a:lvl2pPr>
            <a:lvl3pPr marL="1371600" lvl="2" indent="-298450">
              <a:spcBef>
                <a:spcPts val="1600"/>
              </a:spcBef>
              <a:spcAft>
                <a:spcPts val="0"/>
              </a:spcAft>
              <a:buSzPts val="1100"/>
              <a:buFont typeface="Alegreya"/>
              <a:buChar char="■"/>
              <a:defRPr>
                <a:latin typeface="Alegreya"/>
                <a:ea typeface="Alegreya"/>
                <a:cs typeface="Alegreya"/>
                <a:sym typeface="Alegreya"/>
              </a:defRPr>
            </a:lvl3pPr>
            <a:lvl4pPr marL="1828800" lvl="3" indent="-298450">
              <a:spcBef>
                <a:spcPts val="1600"/>
              </a:spcBef>
              <a:spcAft>
                <a:spcPts val="0"/>
              </a:spcAft>
              <a:buSzPts val="1100"/>
              <a:buFont typeface="Alegreya"/>
              <a:buChar char="●"/>
              <a:defRPr>
                <a:latin typeface="Alegreya"/>
                <a:ea typeface="Alegreya"/>
                <a:cs typeface="Alegreya"/>
                <a:sym typeface="Alegreya"/>
              </a:defRPr>
            </a:lvl4pPr>
            <a:lvl5pPr marL="2286000" lvl="4" indent="-298450">
              <a:spcBef>
                <a:spcPts val="1600"/>
              </a:spcBef>
              <a:spcAft>
                <a:spcPts val="0"/>
              </a:spcAft>
              <a:buSzPts val="1100"/>
              <a:buFont typeface="Alegreya"/>
              <a:buChar char="○"/>
              <a:defRPr>
                <a:latin typeface="Alegreya"/>
                <a:ea typeface="Alegreya"/>
                <a:cs typeface="Alegreya"/>
                <a:sym typeface="Alegreya"/>
              </a:defRPr>
            </a:lvl5pPr>
            <a:lvl6pPr marL="2743200" lvl="5" indent="-298450">
              <a:spcBef>
                <a:spcPts val="1600"/>
              </a:spcBef>
              <a:spcAft>
                <a:spcPts val="0"/>
              </a:spcAft>
              <a:buSzPts val="1100"/>
              <a:buFont typeface="Alegreya"/>
              <a:buChar char="■"/>
              <a:defRPr>
                <a:latin typeface="Alegreya"/>
                <a:ea typeface="Alegreya"/>
                <a:cs typeface="Alegreya"/>
                <a:sym typeface="Alegreya"/>
              </a:defRPr>
            </a:lvl6pPr>
            <a:lvl7pPr marL="3200400" lvl="6" indent="-298450">
              <a:spcBef>
                <a:spcPts val="1600"/>
              </a:spcBef>
              <a:spcAft>
                <a:spcPts val="0"/>
              </a:spcAft>
              <a:buSzPts val="1100"/>
              <a:buFont typeface="Alegreya"/>
              <a:buChar char="●"/>
              <a:defRPr>
                <a:latin typeface="Alegreya"/>
                <a:ea typeface="Alegreya"/>
                <a:cs typeface="Alegreya"/>
                <a:sym typeface="Alegreya"/>
              </a:defRPr>
            </a:lvl7pPr>
            <a:lvl8pPr marL="3657600" lvl="7" indent="-298450">
              <a:spcBef>
                <a:spcPts val="1600"/>
              </a:spcBef>
              <a:spcAft>
                <a:spcPts val="0"/>
              </a:spcAft>
              <a:buSzPts val="1100"/>
              <a:buFont typeface="Alegreya"/>
              <a:buChar char="○"/>
              <a:defRPr>
                <a:latin typeface="Alegreya"/>
                <a:ea typeface="Alegreya"/>
                <a:cs typeface="Alegreya"/>
                <a:sym typeface="Alegreya"/>
              </a:defRPr>
            </a:lvl8pPr>
            <a:lvl9pPr marL="4114800" lvl="8" indent="-298450">
              <a:spcBef>
                <a:spcPts val="1600"/>
              </a:spcBef>
              <a:spcAft>
                <a:spcPts val="1600"/>
              </a:spcAft>
              <a:buSzPts val="1100"/>
              <a:buChar char="■"/>
              <a:defRPr/>
            </a:lvl9pPr>
          </a:lstStyle>
          <a:p>
            <a:endParaRPr/>
          </a:p>
        </p:txBody>
      </p:sp>
      <p:sp>
        <p:nvSpPr>
          <p:cNvPr id="53" name="Google Shape;53;p5"/>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rgbClr val="000000"/>
        </a:solidFill>
        <a:effectLst/>
      </p:bgPr>
    </p:bg>
    <p:spTree>
      <p:nvGrpSpPr>
        <p:cNvPr id="1" name="Shape 54"/>
        <p:cNvGrpSpPr/>
        <p:nvPr/>
      </p:nvGrpSpPr>
      <p:grpSpPr>
        <a:xfrm>
          <a:off x="0" y="0"/>
          <a:ext cx="0" cy="0"/>
          <a:chOff x="0" y="0"/>
          <a:chExt cx="0" cy="0"/>
        </a:xfrm>
      </p:grpSpPr>
      <p:sp>
        <p:nvSpPr>
          <p:cNvPr id="55" name="Google Shape;55;p6"/>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6"/>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6"/>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6"/>
          <p:cNvSpPr txBox="1">
            <a:spLocks noGrp="1"/>
          </p:cNvSpPr>
          <p:nvPr>
            <p:ph type="title"/>
          </p:nvPr>
        </p:nvSpPr>
        <p:spPr>
          <a:xfrm>
            <a:off x="458475" y="686475"/>
            <a:ext cx="7505700" cy="954600"/>
          </a:xfrm>
          <a:prstGeom prst="rect">
            <a:avLst/>
          </a:prstGeom>
        </p:spPr>
        <p:txBody>
          <a:bodyPr spcFirstLastPara="1" wrap="square" lIns="91425" tIns="91425" rIns="91425" bIns="91425" anchor="t" anchorCtr="0">
            <a:noAutofit/>
          </a:bodyPr>
          <a:lstStyle>
            <a:lvl1pPr lvl="0">
              <a:spcBef>
                <a:spcPts val="0"/>
              </a:spcBef>
              <a:spcAft>
                <a:spcPts val="0"/>
              </a:spcAft>
              <a:buSzPts val="3000"/>
              <a:buFont typeface="PT Sans Narrow"/>
              <a:buNone/>
              <a:defRPr sz="3000" b="1">
                <a:latin typeface="PT Sans Narrow"/>
                <a:ea typeface="PT Sans Narrow"/>
                <a:cs typeface="PT Sans Narrow"/>
                <a:sym typeface="PT Sans Narrow"/>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59" name="Google Shape;59;p6"/>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accent3"/>
        </a:solidFill>
        <a:effectLst/>
      </p:bgPr>
    </p:bg>
    <p:spTree>
      <p:nvGrpSpPr>
        <p:cNvPr id="1" name="Shape 60"/>
        <p:cNvGrpSpPr/>
        <p:nvPr/>
      </p:nvGrpSpPr>
      <p:grpSpPr>
        <a:xfrm>
          <a:off x="0" y="0"/>
          <a:ext cx="0" cy="0"/>
          <a:chOff x="0" y="0"/>
          <a:chExt cx="0" cy="0"/>
        </a:xfrm>
      </p:grpSpPr>
      <p:sp>
        <p:nvSpPr>
          <p:cNvPr id="61" name="Google Shape;61;p7"/>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7"/>
          <p:cNvSpPr/>
          <p:nvPr/>
        </p:nvSpPr>
        <p:spPr>
          <a:xfrm>
            <a:off x="31" y="2824500"/>
            <a:ext cx="7370400" cy="2319000"/>
          </a:xfrm>
          <a:prstGeom prst="rtTriangle">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7"/>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7"/>
          <p:cNvSpPr txBox="1">
            <a:spLocks noGrp="1"/>
          </p:cNvSpPr>
          <p:nvPr>
            <p:ph type="title"/>
          </p:nvPr>
        </p:nvSpPr>
        <p:spPr>
          <a:xfrm>
            <a:off x="458500" y="601600"/>
            <a:ext cx="3709200" cy="1383000"/>
          </a:xfrm>
          <a:prstGeom prst="rect">
            <a:avLst/>
          </a:prstGeom>
        </p:spPr>
        <p:txBody>
          <a:bodyPr spcFirstLastPara="1" wrap="square" lIns="91425" tIns="91425" rIns="91425" bIns="91425" anchor="t" anchorCtr="0">
            <a:noAutofit/>
          </a:bodyPr>
          <a:lstStyle>
            <a:lvl1pPr lvl="0">
              <a:spcBef>
                <a:spcPts val="0"/>
              </a:spcBef>
              <a:spcAft>
                <a:spcPts val="0"/>
              </a:spcAft>
              <a:buSzPts val="3000"/>
              <a:buFont typeface="PT Sans Narrow"/>
              <a:buNone/>
              <a:defRPr sz="3000" b="1">
                <a:latin typeface="PT Sans Narrow"/>
                <a:ea typeface="PT Sans Narrow"/>
                <a:cs typeface="PT Sans Narrow"/>
                <a:sym typeface="PT Sans Narrow"/>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5" name="Google Shape;65;p7"/>
          <p:cNvSpPr txBox="1">
            <a:spLocks noGrp="1"/>
          </p:cNvSpPr>
          <p:nvPr>
            <p:ph type="body" idx="1"/>
          </p:nvPr>
        </p:nvSpPr>
        <p:spPr>
          <a:xfrm>
            <a:off x="830700" y="2319050"/>
            <a:ext cx="3709200" cy="21198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Font typeface="Alegreya"/>
              <a:buChar char="●"/>
              <a:defRPr>
                <a:latin typeface="Alegreya"/>
                <a:ea typeface="Alegreya"/>
                <a:cs typeface="Alegreya"/>
                <a:sym typeface="Alegreya"/>
              </a:defRPr>
            </a:lvl1pPr>
            <a:lvl2pPr marL="914400" lvl="1" indent="-298450">
              <a:spcBef>
                <a:spcPts val="1600"/>
              </a:spcBef>
              <a:spcAft>
                <a:spcPts val="0"/>
              </a:spcAft>
              <a:buSzPts val="1100"/>
              <a:buFont typeface="Alegreya"/>
              <a:buChar char="○"/>
              <a:defRPr>
                <a:latin typeface="Alegreya"/>
                <a:ea typeface="Alegreya"/>
                <a:cs typeface="Alegreya"/>
                <a:sym typeface="Alegreya"/>
              </a:defRPr>
            </a:lvl2pPr>
            <a:lvl3pPr marL="1371600" lvl="2" indent="-298450">
              <a:spcBef>
                <a:spcPts val="1600"/>
              </a:spcBef>
              <a:spcAft>
                <a:spcPts val="0"/>
              </a:spcAft>
              <a:buSzPts val="1100"/>
              <a:buFont typeface="Alegreya"/>
              <a:buChar char="■"/>
              <a:defRPr>
                <a:latin typeface="Alegreya"/>
                <a:ea typeface="Alegreya"/>
                <a:cs typeface="Alegreya"/>
                <a:sym typeface="Alegreya"/>
              </a:defRPr>
            </a:lvl3pPr>
            <a:lvl4pPr marL="1828800" lvl="3" indent="-298450">
              <a:spcBef>
                <a:spcPts val="1600"/>
              </a:spcBef>
              <a:spcAft>
                <a:spcPts val="0"/>
              </a:spcAft>
              <a:buSzPts val="1100"/>
              <a:buFont typeface="Alegreya"/>
              <a:buChar char="●"/>
              <a:defRPr>
                <a:latin typeface="Alegreya"/>
                <a:ea typeface="Alegreya"/>
                <a:cs typeface="Alegreya"/>
                <a:sym typeface="Alegreya"/>
              </a:defRPr>
            </a:lvl4pPr>
            <a:lvl5pPr marL="2286000" lvl="4" indent="-298450">
              <a:spcBef>
                <a:spcPts val="1600"/>
              </a:spcBef>
              <a:spcAft>
                <a:spcPts val="0"/>
              </a:spcAft>
              <a:buSzPts val="1100"/>
              <a:buFont typeface="Alegreya"/>
              <a:buChar char="○"/>
              <a:defRPr>
                <a:latin typeface="Alegreya"/>
                <a:ea typeface="Alegreya"/>
                <a:cs typeface="Alegreya"/>
                <a:sym typeface="Alegreya"/>
              </a:defRPr>
            </a:lvl5pPr>
            <a:lvl6pPr marL="2743200" lvl="5" indent="-298450">
              <a:spcBef>
                <a:spcPts val="1600"/>
              </a:spcBef>
              <a:spcAft>
                <a:spcPts val="0"/>
              </a:spcAft>
              <a:buSzPts val="1100"/>
              <a:buFont typeface="Alegreya"/>
              <a:buChar char="■"/>
              <a:defRPr>
                <a:latin typeface="Alegreya"/>
                <a:ea typeface="Alegreya"/>
                <a:cs typeface="Alegreya"/>
                <a:sym typeface="Alegreya"/>
              </a:defRPr>
            </a:lvl6pPr>
            <a:lvl7pPr marL="3200400" lvl="6" indent="-298450">
              <a:spcBef>
                <a:spcPts val="1600"/>
              </a:spcBef>
              <a:spcAft>
                <a:spcPts val="0"/>
              </a:spcAft>
              <a:buSzPts val="1100"/>
              <a:buFont typeface="Alegreya"/>
              <a:buChar char="●"/>
              <a:defRPr>
                <a:latin typeface="Alegreya"/>
                <a:ea typeface="Alegreya"/>
                <a:cs typeface="Alegreya"/>
                <a:sym typeface="Alegreya"/>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6" name="Google Shape;66;p7"/>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losing Slide">
  <p:cSld name="SECTION_TITLE_AND_DESCRIPTION">
    <p:bg>
      <p:bgPr>
        <a:solidFill>
          <a:srgbClr val="000000"/>
        </a:solidFill>
        <a:effectLst/>
      </p:bgPr>
    </p:bg>
    <p:spTree>
      <p:nvGrpSpPr>
        <p:cNvPr id="1" name="Shape 67"/>
        <p:cNvGrpSpPr/>
        <p:nvPr/>
      </p:nvGrpSpPr>
      <p:grpSpPr>
        <a:xfrm>
          <a:off x="0" y="0"/>
          <a:ext cx="0" cy="0"/>
          <a:chOff x="0" y="0"/>
          <a:chExt cx="0" cy="0"/>
        </a:xfrm>
      </p:grpSpPr>
      <p:sp>
        <p:nvSpPr>
          <p:cNvPr id="68" name="Google Shape;68;p8"/>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8"/>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8"/>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8"/>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72" name="Google Shape;72;p8"/>
          <p:cNvSpPr txBox="1"/>
          <p:nvPr/>
        </p:nvSpPr>
        <p:spPr>
          <a:xfrm>
            <a:off x="203225" y="206250"/>
            <a:ext cx="6184800" cy="300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b="1">
                <a:solidFill>
                  <a:schemeClr val="lt1"/>
                </a:solidFill>
                <a:latin typeface="PT Sans Narrow"/>
                <a:ea typeface="PT Sans Narrow"/>
                <a:cs typeface="PT Sans Narrow"/>
                <a:sym typeface="PT Sans Narrow"/>
              </a:rPr>
              <a:t>If you need more help… </a:t>
            </a:r>
            <a:endParaRPr sz="3000" b="1">
              <a:solidFill>
                <a:schemeClr val="lt1"/>
              </a:solidFill>
              <a:latin typeface="PT Sans Narrow"/>
              <a:ea typeface="PT Sans Narrow"/>
              <a:cs typeface="PT Sans Narrow"/>
              <a:sym typeface="PT Sans Narrow"/>
            </a:endParaRPr>
          </a:p>
          <a:p>
            <a:pPr marL="0" lvl="0" indent="0" algn="l" rtl="0">
              <a:spcBef>
                <a:spcPts val="0"/>
              </a:spcBef>
              <a:spcAft>
                <a:spcPts val="0"/>
              </a:spcAft>
              <a:buNone/>
            </a:pPr>
            <a:r>
              <a:rPr lang="en" sz="3000" b="1">
                <a:solidFill>
                  <a:schemeClr val="lt1"/>
                </a:solidFill>
                <a:latin typeface="PT Sans Narrow"/>
                <a:ea typeface="PT Sans Narrow"/>
                <a:cs typeface="PT Sans Narrow"/>
                <a:sym typeface="PT Sans Narrow"/>
              </a:rPr>
              <a:t>Come visit us at the Writing Lab!</a:t>
            </a:r>
            <a:endParaRPr sz="3000" b="1">
              <a:solidFill>
                <a:schemeClr val="lt1"/>
              </a:solidFill>
              <a:latin typeface="PT Sans Narrow"/>
              <a:ea typeface="PT Sans Narrow"/>
              <a:cs typeface="PT Sans Narrow"/>
              <a:sym typeface="PT Sans Narrow"/>
            </a:endParaRPr>
          </a:p>
        </p:txBody>
      </p:sp>
      <p:pic>
        <p:nvPicPr>
          <p:cNvPr id="73" name="Google Shape;73;p8"/>
          <p:cNvPicPr preferRelativeResize="0"/>
          <p:nvPr/>
        </p:nvPicPr>
        <p:blipFill>
          <a:blip r:embed="rId2">
            <a:alphaModFix/>
          </a:blip>
          <a:stretch>
            <a:fillRect/>
          </a:stretch>
        </p:blipFill>
        <p:spPr>
          <a:xfrm>
            <a:off x="4986452" y="762050"/>
            <a:ext cx="3952975" cy="4189000"/>
          </a:xfrm>
          <a:prstGeom prst="rect">
            <a:avLst/>
          </a:prstGeom>
          <a:noFill/>
          <a:ln>
            <a:noFill/>
          </a:ln>
        </p:spPr>
      </p:pic>
      <p:sp>
        <p:nvSpPr>
          <p:cNvPr id="74" name="Google Shape;74;p8"/>
          <p:cNvSpPr txBox="1"/>
          <p:nvPr/>
        </p:nvSpPr>
        <p:spPr>
          <a:xfrm>
            <a:off x="804750" y="1643200"/>
            <a:ext cx="3953100" cy="2775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rgbClr val="000000"/>
              </a:buClr>
              <a:buSzPts val="1100"/>
              <a:buFont typeface="Arial"/>
              <a:buNone/>
            </a:pPr>
            <a:r>
              <a:rPr lang="en" sz="1800" b="1">
                <a:latin typeface="Alegreya"/>
                <a:ea typeface="Alegreya"/>
                <a:cs typeface="Alegreya"/>
                <a:sym typeface="Alegreya"/>
              </a:rPr>
              <a:t>Heavilon Hall Room 226</a:t>
            </a:r>
            <a:endParaRPr sz="1800" b="1">
              <a:latin typeface="Alegreya"/>
              <a:ea typeface="Alegreya"/>
              <a:cs typeface="Alegreya"/>
              <a:sym typeface="Alegreya"/>
            </a:endParaRPr>
          </a:p>
          <a:p>
            <a:pPr marL="0" lvl="0" indent="0" algn="l" rtl="0">
              <a:lnSpc>
                <a:spcPct val="115000"/>
              </a:lnSpc>
              <a:spcBef>
                <a:spcPts val="0"/>
              </a:spcBef>
              <a:spcAft>
                <a:spcPts val="0"/>
              </a:spcAft>
              <a:buClr>
                <a:srgbClr val="000000"/>
              </a:buClr>
              <a:buSzPts val="1100"/>
              <a:buFont typeface="Arial"/>
              <a:buNone/>
            </a:pPr>
            <a:r>
              <a:rPr lang="en" sz="1800" b="1">
                <a:latin typeface="Alegreya"/>
                <a:ea typeface="Alegreya"/>
                <a:cs typeface="Alegreya"/>
                <a:sym typeface="Alegreya"/>
              </a:rPr>
              <a:t>765-494-3723</a:t>
            </a:r>
            <a:endParaRPr sz="1800" b="1">
              <a:latin typeface="Alegreya"/>
              <a:ea typeface="Alegreya"/>
              <a:cs typeface="Alegreya"/>
              <a:sym typeface="Alegreya"/>
            </a:endParaRPr>
          </a:p>
          <a:p>
            <a:pPr marL="0" lvl="0" indent="0" algn="l" rtl="0">
              <a:lnSpc>
                <a:spcPct val="115000"/>
              </a:lnSpc>
              <a:spcBef>
                <a:spcPts val="0"/>
              </a:spcBef>
              <a:spcAft>
                <a:spcPts val="0"/>
              </a:spcAft>
              <a:buClr>
                <a:srgbClr val="000000"/>
              </a:buClr>
              <a:buSzPts val="1100"/>
              <a:buFont typeface="Arial"/>
              <a:buNone/>
            </a:pPr>
            <a:endParaRPr sz="1800" b="1">
              <a:latin typeface="Alegreya"/>
              <a:ea typeface="Alegreya"/>
              <a:cs typeface="Alegreya"/>
              <a:sym typeface="Alegreya"/>
            </a:endParaRPr>
          </a:p>
          <a:p>
            <a:pPr marL="0" lvl="0" indent="0" algn="l" rtl="0">
              <a:lnSpc>
                <a:spcPct val="115000"/>
              </a:lnSpc>
              <a:spcBef>
                <a:spcPts val="0"/>
              </a:spcBef>
              <a:spcAft>
                <a:spcPts val="0"/>
              </a:spcAft>
              <a:buClr>
                <a:srgbClr val="000000"/>
              </a:buClr>
              <a:buSzPts val="1100"/>
              <a:buFont typeface="Arial"/>
              <a:buNone/>
            </a:pPr>
            <a:r>
              <a:rPr lang="en" sz="1800" b="1">
                <a:latin typeface="Alegreya"/>
                <a:ea typeface="Alegreya"/>
                <a:cs typeface="Alegreya"/>
                <a:sym typeface="Alegreya"/>
              </a:rPr>
              <a:t>https://owl.purdue.edu/writinglab</a:t>
            </a:r>
            <a:endParaRPr sz="1800" b="1">
              <a:latin typeface="Alegreya"/>
              <a:ea typeface="Alegreya"/>
              <a:cs typeface="Alegreya"/>
              <a:sym typeface="Alegreya"/>
            </a:endParaRPr>
          </a:p>
          <a:p>
            <a:pPr marL="0" lvl="0" indent="0" algn="l" rtl="0">
              <a:lnSpc>
                <a:spcPct val="115000"/>
              </a:lnSpc>
              <a:spcBef>
                <a:spcPts val="0"/>
              </a:spcBef>
              <a:spcAft>
                <a:spcPts val="0"/>
              </a:spcAft>
              <a:buClr>
                <a:srgbClr val="000000"/>
              </a:buClr>
              <a:buSzPts val="1100"/>
              <a:buFont typeface="Arial"/>
              <a:buNone/>
            </a:pPr>
            <a:endParaRPr sz="1800" b="1">
              <a:latin typeface="Alegreya"/>
              <a:ea typeface="Alegreya"/>
              <a:cs typeface="Alegreya"/>
              <a:sym typeface="Alegreya"/>
            </a:endParaRPr>
          </a:p>
          <a:p>
            <a:pPr marL="0" lvl="0" indent="0" algn="l" rtl="0">
              <a:lnSpc>
                <a:spcPct val="115000"/>
              </a:lnSpc>
              <a:spcBef>
                <a:spcPts val="0"/>
              </a:spcBef>
              <a:spcAft>
                <a:spcPts val="0"/>
              </a:spcAft>
              <a:buClr>
                <a:srgbClr val="000000"/>
              </a:buClr>
              <a:buSzPts val="1100"/>
              <a:buFont typeface="Arial"/>
              <a:buNone/>
            </a:pPr>
            <a:r>
              <a:rPr lang="en" sz="1800" b="1">
                <a:latin typeface="Alegreya"/>
                <a:ea typeface="Alegreya"/>
                <a:cs typeface="Alegreya"/>
                <a:sym typeface="Alegreya"/>
              </a:rPr>
              <a:t>Schedule appointments using </a:t>
            </a:r>
            <a:endParaRPr sz="1800" b="1">
              <a:latin typeface="Alegreya"/>
              <a:ea typeface="Alegreya"/>
              <a:cs typeface="Alegreya"/>
              <a:sym typeface="Alegreya"/>
            </a:endParaRPr>
          </a:p>
          <a:p>
            <a:pPr marL="0" lvl="0" indent="0" algn="l" rtl="0">
              <a:lnSpc>
                <a:spcPct val="115000"/>
              </a:lnSpc>
              <a:spcBef>
                <a:spcPts val="0"/>
              </a:spcBef>
              <a:spcAft>
                <a:spcPts val="0"/>
              </a:spcAft>
              <a:buClr>
                <a:srgbClr val="000000"/>
              </a:buClr>
              <a:buSzPts val="1100"/>
              <a:buFont typeface="Arial"/>
              <a:buNone/>
            </a:pPr>
            <a:r>
              <a:rPr lang="en" sz="1800" b="1">
                <a:latin typeface="Alegreya"/>
                <a:ea typeface="Alegreya"/>
                <a:cs typeface="Alegreya"/>
                <a:sym typeface="Alegreya"/>
              </a:rPr>
              <a:t>the online schedule system.</a:t>
            </a:r>
            <a:endParaRPr b="1">
              <a:latin typeface="Alegreya"/>
              <a:ea typeface="Alegreya"/>
              <a:cs typeface="Alegreya"/>
              <a:sym typeface="Alegreya"/>
            </a:endParaRPr>
          </a:p>
          <a:p>
            <a:pPr marL="0" lvl="0" indent="0" algn="l" rtl="0">
              <a:spcBef>
                <a:spcPts val="0"/>
              </a:spcBef>
              <a:spcAft>
                <a:spcPts val="0"/>
              </a:spcAft>
              <a:buNone/>
            </a:pPr>
            <a:endParaRPr>
              <a:latin typeface="Calibri"/>
              <a:ea typeface="Calibri"/>
              <a:cs typeface="Calibri"/>
              <a:sym typeface="Calibri"/>
            </a:endParaRPr>
          </a:p>
        </p:txBody>
      </p:sp>
      <p:pic>
        <p:nvPicPr>
          <p:cNvPr id="75" name="Google Shape;75;p8"/>
          <p:cNvPicPr preferRelativeResize="0"/>
          <p:nvPr/>
        </p:nvPicPr>
        <p:blipFill rotWithShape="1">
          <a:blip r:embed="rId3">
            <a:alphaModFix/>
          </a:blip>
          <a:srcRect r="80806"/>
          <a:stretch/>
        </p:blipFill>
        <p:spPr>
          <a:xfrm>
            <a:off x="-95528" y="1408838"/>
            <a:ext cx="1049870" cy="3876511"/>
          </a:xfrm>
          <a:prstGeom prst="rect">
            <a:avLst/>
          </a:prstGeom>
          <a:noFill/>
          <a:ln>
            <a:noFill/>
          </a:ln>
          <a:effectLst>
            <a:outerShdw blurRad="57150" dist="19050" dir="5400000" algn="bl" rotWithShape="0">
              <a:srgbClr val="000000">
                <a:alpha val="50000"/>
              </a:srgbClr>
            </a:outerShdw>
          </a:effec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76"/>
        <p:cNvGrpSpPr/>
        <p:nvPr/>
      </p:nvGrpSpPr>
      <p:grpSpPr>
        <a:xfrm>
          <a:off x="0" y="0"/>
          <a:ext cx="0" cy="0"/>
          <a:chOff x="0" y="0"/>
          <a:chExt cx="0" cy="0"/>
        </a:xfrm>
      </p:grpSpPr>
      <p:sp>
        <p:nvSpPr>
          <p:cNvPr id="77" name="Google Shape;77;p9"/>
          <p:cNvSpPr/>
          <p:nvPr/>
        </p:nvSpPr>
        <p:spPr>
          <a:xfrm flipH="1">
            <a:off x="5569200" y="2834075"/>
            <a:ext cx="3574800" cy="23094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 name="Google Shape;78;p9"/>
          <p:cNvGrpSpPr/>
          <p:nvPr/>
        </p:nvGrpSpPr>
        <p:grpSpPr>
          <a:xfrm>
            <a:off x="5959222" y="4119576"/>
            <a:ext cx="2520952" cy="1024165"/>
            <a:chOff x="6917201" y="0"/>
            <a:chExt cx="2227777" cy="863400"/>
          </a:xfrm>
        </p:grpSpPr>
        <p:sp>
          <p:nvSpPr>
            <p:cNvPr id="79" name="Google Shape;79;p9"/>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9"/>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9"/>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82;p9"/>
          <p:cNvGrpSpPr/>
          <p:nvPr/>
        </p:nvGrpSpPr>
        <p:grpSpPr>
          <a:xfrm>
            <a:off x="199149" y="2"/>
            <a:ext cx="2795414" cy="1083308"/>
            <a:chOff x="6917201" y="0"/>
            <a:chExt cx="2227777" cy="863400"/>
          </a:xfrm>
        </p:grpSpPr>
        <p:sp>
          <p:nvSpPr>
            <p:cNvPr id="83" name="Google Shape;83;p9"/>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9"/>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9"/>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 name="Google Shape;86;p9"/>
          <p:cNvSpPr txBox="1">
            <a:spLocks noGrp="1"/>
          </p:cNvSpPr>
          <p:nvPr>
            <p:ph type="title" hasCustomPrompt="1"/>
          </p:nvPr>
        </p:nvSpPr>
        <p:spPr>
          <a:xfrm>
            <a:off x="1385850" y="1383850"/>
            <a:ext cx="6372300" cy="1379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0000"/>
              </a:buClr>
              <a:buSzPts val="8600"/>
              <a:buFont typeface="PT Sans Narrow"/>
              <a:buNone/>
              <a:defRPr sz="8600" b="1">
                <a:solidFill>
                  <a:srgbClr val="000000"/>
                </a:solidFill>
                <a:latin typeface="PT Sans Narrow"/>
                <a:ea typeface="PT Sans Narrow"/>
                <a:cs typeface="PT Sans Narrow"/>
                <a:sym typeface="PT Sans Narrow"/>
              </a:defRPr>
            </a:lvl1pPr>
            <a:lvl2pPr lvl="1" algn="ctr" rtl="0">
              <a:spcBef>
                <a:spcPts val="0"/>
              </a:spcBef>
              <a:spcAft>
                <a:spcPts val="0"/>
              </a:spcAft>
              <a:buClr>
                <a:schemeClr val="dk2"/>
              </a:buClr>
              <a:buSzPts val="8600"/>
              <a:buNone/>
              <a:defRPr sz="8600">
                <a:solidFill>
                  <a:schemeClr val="dk2"/>
                </a:solidFill>
              </a:defRPr>
            </a:lvl2pPr>
            <a:lvl3pPr lvl="2" algn="ctr" rtl="0">
              <a:spcBef>
                <a:spcPts val="0"/>
              </a:spcBef>
              <a:spcAft>
                <a:spcPts val="0"/>
              </a:spcAft>
              <a:buClr>
                <a:schemeClr val="dk2"/>
              </a:buClr>
              <a:buSzPts val="8600"/>
              <a:buNone/>
              <a:defRPr sz="8600">
                <a:solidFill>
                  <a:schemeClr val="dk2"/>
                </a:solidFill>
              </a:defRPr>
            </a:lvl3pPr>
            <a:lvl4pPr lvl="3" algn="ctr" rtl="0">
              <a:spcBef>
                <a:spcPts val="0"/>
              </a:spcBef>
              <a:spcAft>
                <a:spcPts val="0"/>
              </a:spcAft>
              <a:buClr>
                <a:schemeClr val="dk2"/>
              </a:buClr>
              <a:buSzPts val="8600"/>
              <a:buNone/>
              <a:defRPr sz="8600">
                <a:solidFill>
                  <a:schemeClr val="dk2"/>
                </a:solidFill>
              </a:defRPr>
            </a:lvl4pPr>
            <a:lvl5pPr lvl="4" algn="ctr" rtl="0">
              <a:spcBef>
                <a:spcPts val="0"/>
              </a:spcBef>
              <a:spcAft>
                <a:spcPts val="0"/>
              </a:spcAft>
              <a:buClr>
                <a:schemeClr val="dk2"/>
              </a:buClr>
              <a:buSzPts val="8600"/>
              <a:buNone/>
              <a:defRPr sz="8600">
                <a:solidFill>
                  <a:schemeClr val="dk2"/>
                </a:solidFill>
              </a:defRPr>
            </a:lvl5pPr>
            <a:lvl6pPr lvl="5" algn="ctr" rtl="0">
              <a:spcBef>
                <a:spcPts val="0"/>
              </a:spcBef>
              <a:spcAft>
                <a:spcPts val="0"/>
              </a:spcAft>
              <a:buClr>
                <a:schemeClr val="dk2"/>
              </a:buClr>
              <a:buSzPts val="8600"/>
              <a:buNone/>
              <a:defRPr sz="8600">
                <a:solidFill>
                  <a:schemeClr val="dk2"/>
                </a:solidFill>
              </a:defRPr>
            </a:lvl6pPr>
            <a:lvl7pPr lvl="6" algn="ctr" rtl="0">
              <a:spcBef>
                <a:spcPts val="0"/>
              </a:spcBef>
              <a:spcAft>
                <a:spcPts val="0"/>
              </a:spcAft>
              <a:buClr>
                <a:schemeClr val="dk2"/>
              </a:buClr>
              <a:buSzPts val="8600"/>
              <a:buNone/>
              <a:defRPr sz="8600">
                <a:solidFill>
                  <a:schemeClr val="dk2"/>
                </a:solidFill>
              </a:defRPr>
            </a:lvl7pPr>
            <a:lvl8pPr lvl="7" algn="ctr" rtl="0">
              <a:spcBef>
                <a:spcPts val="0"/>
              </a:spcBef>
              <a:spcAft>
                <a:spcPts val="0"/>
              </a:spcAft>
              <a:buClr>
                <a:schemeClr val="dk2"/>
              </a:buClr>
              <a:buSzPts val="8600"/>
              <a:buNone/>
              <a:defRPr sz="8600">
                <a:solidFill>
                  <a:schemeClr val="dk2"/>
                </a:solidFill>
              </a:defRPr>
            </a:lvl8pPr>
            <a:lvl9pPr lvl="8" algn="ctr" rtl="0">
              <a:spcBef>
                <a:spcPts val="0"/>
              </a:spcBef>
              <a:spcAft>
                <a:spcPts val="0"/>
              </a:spcAft>
              <a:buClr>
                <a:schemeClr val="dk2"/>
              </a:buClr>
              <a:buSzPts val="8600"/>
              <a:buNone/>
              <a:defRPr sz="8600">
                <a:solidFill>
                  <a:schemeClr val="dk2"/>
                </a:solidFill>
              </a:defRPr>
            </a:lvl9pPr>
          </a:lstStyle>
          <a:p>
            <a:r>
              <a:t>xx%</a:t>
            </a:r>
          </a:p>
        </p:txBody>
      </p:sp>
      <p:sp>
        <p:nvSpPr>
          <p:cNvPr id="87" name="Google Shape;87;p9"/>
          <p:cNvSpPr txBox="1">
            <a:spLocks noGrp="1"/>
          </p:cNvSpPr>
          <p:nvPr>
            <p:ph type="body" idx="1"/>
          </p:nvPr>
        </p:nvSpPr>
        <p:spPr>
          <a:xfrm>
            <a:off x="1411827" y="2863850"/>
            <a:ext cx="6372300" cy="641100"/>
          </a:xfrm>
          <a:prstGeom prst="rect">
            <a:avLst/>
          </a:prstGeom>
        </p:spPr>
        <p:txBody>
          <a:bodyPr spcFirstLastPara="1" wrap="square" lIns="91425" tIns="91425" rIns="91425" bIns="91425" anchor="t" anchorCtr="0">
            <a:noAutofit/>
          </a:bodyPr>
          <a:lstStyle>
            <a:lvl1pPr marL="457200" lvl="0" indent="-311150" algn="ctr" rtl="0">
              <a:spcBef>
                <a:spcPts val="0"/>
              </a:spcBef>
              <a:spcAft>
                <a:spcPts val="0"/>
              </a:spcAft>
              <a:buSzPts val="1300"/>
              <a:buFont typeface="Alegreya"/>
              <a:buChar char="●"/>
              <a:defRPr>
                <a:latin typeface="Alegreya"/>
                <a:ea typeface="Alegreya"/>
                <a:cs typeface="Alegreya"/>
                <a:sym typeface="Alegreya"/>
              </a:defRPr>
            </a:lvl1pPr>
            <a:lvl2pPr marL="914400" lvl="1" indent="-298450" algn="ctr" rtl="0">
              <a:spcBef>
                <a:spcPts val="1600"/>
              </a:spcBef>
              <a:spcAft>
                <a:spcPts val="0"/>
              </a:spcAft>
              <a:buSzPts val="1100"/>
              <a:buFont typeface="Alegreya"/>
              <a:buChar char="○"/>
              <a:defRPr>
                <a:latin typeface="Alegreya"/>
                <a:ea typeface="Alegreya"/>
                <a:cs typeface="Alegreya"/>
                <a:sym typeface="Alegreya"/>
              </a:defRPr>
            </a:lvl2pPr>
            <a:lvl3pPr marL="1371600" lvl="2" indent="-298450" algn="ctr" rtl="0">
              <a:spcBef>
                <a:spcPts val="1600"/>
              </a:spcBef>
              <a:spcAft>
                <a:spcPts val="0"/>
              </a:spcAft>
              <a:buSzPts val="1100"/>
              <a:buFont typeface="Alegreya"/>
              <a:buChar char="■"/>
              <a:defRPr>
                <a:latin typeface="Alegreya"/>
                <a:ea typeface="Alegreya"/>
                <a:cs typeface="Alegreya"/>
                <a:sym typeface="Alegreya"/>
              </a:defRPr>
            </a:lvl3pPr>
            <a:lvl4pPr marL="1828800" lvl="3" indent="-298450" algn="ctr" rtl="0">
              <a:spcBef>
                <a:spcPts val="1600"/>
              </a:spcBef>
              <a:spcAft>
                <a:spcPts val="0"/>
              </a:spcAft>
              <a:buSzPts val="1100"/>
              <a:buFont typeface="Alegreya"/>
              <a:buChar char="●"/>
              <a:defRPr>
                <a:latin typeface="Alegreya"/>
                <a:ea typeface="Alegreya"/>
                <a:cs typeface="Alegreya"/>
                <a:sym typeface="Alegreya"/>
              </a:defRPr>
            </a:lvl4pPr>
            <a:lvl5pPr marL="2286000" lvl="4" indent="-298450" algn="ctr" rtl="0">
              <a:spcBef>
                <a:spcPts val="1600"/>
              </a:spcBef>
              <a:spcAft>
                <a:spcPts val="0"/>
              </a:spcAft>
              <a:buSzPts val="1100"/>
              <a:buFont typeface="Alegreya"/>
              <a:buChar char="○"/>
              <a:defRPr>
                <a:latin typeface="Alegreya"/>
                <a:ea typeface="Alegreya"/>
                <a:cs typeface="Alegreya"/>
                <a:sym typeface="Alegreya"/>
              </a:defRPr>
            </a:lvl5pPr>
            <a:lvl6pPr marL="2743200" lvl="5" indent="-298450" algn="ctr" rtl="0">
              <a:spcBef>
                <a:spcPts val="1600"/>
              </a:spcBef>
              <a:spcAft>
                <a:spcPts val="0"/>
              </a:spcAft>
              <a:buSzPts val="1100"/>
              <a:buFont typeface="Alegreya"/>
              <a:buChar char="■"/>
              <a:defRPr>
                <a:latin typeface="Alegreya"/>
                <a:ea typeface="Alegreya"/>
                <a:cs typeface="Alegreya"/>
                <a:sym typeface="Alegreya"/>
              </a:defRPr>
            </a:lvl6pPr>
            <a:lvl7pPr marL="3200400" lvl="6" indent="-298450" algn="ctr" rtl="0">
              <a:spcBef>
                <a:spcPts val="1600"/>
              </a:spcBef>
              <a:spcAft>
                <a:spcPts val="0"/>
              </a:spcAft>
              <a:buSzPts val="1100"/>
              <a:buChar char="●"/>
              <a:defRPr/>
            </a:lvl7pPr>
            <a:lvl8pPr marL="3657600" lvl="7" indent="-298450" algn="ctr" rtl="0">
              <a:spcBef>
                <a:spcPts val="1600"/>
              </a:spcBef>
              <a:spcAft>
                <a:spcPts val="0"/>
              </a:spcAft>
              <a:buSzPts val="1100"/>
              <a:buChar char="○"/>
              <a:defRPr/>
            </a:lvl8pPr>
            <a:lvl9pPr marL="4114800" lvl="8" indent="-298450" algn="ctr" rtl="0">
              <a:spcBef>
                <a:spcPts val="1600"/>
              </a:spcBef>
              <a:spcAft>
                <a:spcPts val="1600"/>
              </a:spcAft>
              <a:buSzPts val="1100"/>
              <a:buChar char="■"/>
              <a:defRPr/>
            </a:lvl9pPr>
          </a:lstStyle>
          <a:p>
            <a:endParaRPr/>
          </a:p>
        </p:txBody>
      </p:sp>
      <p:sp>
        <p:nvSpPr>
          <p:cNvPr id="88" name="Google Shape;88;p9"/>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ransition Header" type="blank">
  <p:cSld name="BLANK">
    <p:bg>
      <p:bgPr>
        <a:gradFill>
          <a:gsLst>
            <a:gs pos="0">
              <a:srgbClr val="696969"/>
            </a:gs>
            <a:gs pos="100000">
              <a:srgbClr val="1D1D1D"/>
            </a:gs>
          </a:gsLst>
          <a:lin ang="5400012" scaled="0"/>
        </a:gradFill>
        <a:effectLst/>
      </p:bgPr>
    </p:bg>
    <p:spTree>
      <p:nvGrpSpPr>
        <p:cNvPr id="1" name="Shape 89"/>
        <p:cNvGrpSpPr/>
        <p:nvPr/>
      </p:nvGrpSpPr>
      <p:grpSpPr>
        <a:xfrm>
          <a:off x="0" y="0"/>
          <a:ext cx="0" cy="0"/>
          <a:chOff x="0" y="0"/>
          <a:chExt cx="0" cy="0"/>
        </a:xfrm>
      </p:grpSpPr>
      <p:sp>
        <p:nvSpPr>
          <p:cNvPr id="90" name="Google Shape;90;p10"/>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91" name="Google Shape;91;p10"/>
          <p:cNvSpPr/>
          <p:nvPr/>
        </p:nvSpPr>
        <p:spPr>
          <a:xfrm flipH="1">
            <a:off x="3582600" y="2824500"/>
            <a:ext cx="5561400" cy="2319000"/>
          </a:xfrm>
          <a:prstGeom prst="rtTriangle">
            <a:avLst/>
          </a:prstGeom>
          <a:gradFill>
            <a:gsLst>
              <a:gs pos="0">
                <a:srgbClr val="FFFFFF"/>
              </a:gs>
              <a:gs pos="100000">
                <a:srgbClr val="B3B3B3"/>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0"/>
          <p:cNvSpPr/>
          <p:nvPr/>
        </p:nvSpPr>
        <p:spPr>
          <a:xfrm>
            <a:off x="31" y="2824500"/>
            <a:ext cx="7370400" cy="2319000"/>
          </a:xfrm>
          <a:prstGeom prst="rtTriangle">
            <a:avLst/>
          </a:prstGeom>
          <a:gradFill>
            <a:gsLst>
              <a:gs pos="0">
                <a:srgbClr val="D5BD8B"/>
              </a:gs>
              <a:gs pos="100000">
                <a:srgbClr val="9C7E42"/>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0"/>
          <p:cNvSpPr txBox="1">
            <a:spLocks noGrp="1"/>
          </p:cNvSpPr>
          <p:nvPr>
            <p:ph type="title"/>
          </p:nvPr>
        </p:nvSpPr>
        <p:spPr>
          <a:xfrm>
            <a:off x="898050" y="2120000"/>
            <a:ext cx="7347900" cy="493800"/>
          </a:xfrm>
          <a:prstGeom prst="rect">
            <a:avLst/>
          </a:prstGeom>
          <a:effectLst>
            <a:outerShdw blurRad="57150" dist="47625" dir="5400000" algn="bl" rotWithShape="0">
              <a:srgbClr val="000000">
                <a:alpha val="50000"/>
              </a:srgbClr>
            </a:outerShdw>
          </a:effectLst>
        </p:spPr>
        <p:txBody>
          <a:bodyPr spcFirstLastPara="1" wrap="square" lIns="91425" tIns="91425" rIns="91425" bIns="91425" anchor="t" anchorCtr="0">
            <a:noAutofit/>
          </a:bodyPr>
          <a:lstStyle>
            <a:lvl1pPr lvl="0" algn="ctr">
              <a:spcBef>
                <a:spcPts val="0"/>
              </a:spcBef>
              <a:spcAft>
                <a:spcPts val="0"/>
              </a:spcAft>
              <a:buNone/>
              <a:defRPr sz="4800" b="1">
                <a:solidFill>
                  <a:schemeClr val="accent3"/>
                </a:solidFill>
                <a:latin typeface="PT Sans Narrow"/>
                <a:ea typeface="PT Sans Narrow"/>
                <a:cs typeface="PT Sans Narrow"/>
                <a:sym typeface="PT Sans Narrow"/>
              </a:defRPr>
            </a:lvl1pPr>
            <a:lvl2pPr lvl="1">
              <a:spcBef>
                <a:spcPts val="0"/>
              </a:spcBef>
              <a:spcAft>
                <a:spcPts val="0"/>
              </a:spcAft>
              <a:buNone/>
              <a:defRPr>
                <a:latin typeface="Calibri"/>
                <a:ea typeface="Calibri"/>
                <a:cs typeface="Calibri"/>
                <a:sym typeface="Calibri"/>
              </a:defRPr>
            </a:lvl2pPr>
            <a:lvl3pPr lvl="2">
              <a:spcBef>
                <a:spcPts val="0"/>
              </a:spcBef>
              <a:spcAft>
                <a:spcPts val="0"/>
              </a:spcAft>
              <a:buNone/>
              <a:defRPr>
                <a:latin typeface="Calibri"/>
                <a:ea typeface="Calibri"/>
                <a:cs typeface="Calibri"/>
                <a:sym typeface="Calibri"/>
              </a:defRPr>
            </a:lvl3pPr>
            <a:lvl4pPr lvl="3">
              <a:spcBef>
                <a:spcPts val="0"/>
              </a:spcBef>
              <a:spcAft>
                <a:spcPts val="0"/>
              </a:spcAft>
              <a:buNone/>
              <a:defRPr>
                <a:latin typeface="Calibri"/>
                <a:ea typeface="Calibri"/>
                <a:cs typeface="Calibri"/>
                <a:sym typeface="Calibri"/>
              </a:defRPr>
            </a:lvl4pPr>
            <a:lvl5pPr lvl="4">
              <a:spcBef>
                <a:spcPts val="0"/>
              </a:spcBef>
              <a:spcAft>
                <a:spcPts val="0"/>
              </a:spcAft>
              <a:buNone/>
              <a:defRPr>
                <a:latin typeface="Calibri"/>
                <a:ea typeface="Calibri"/>
                <a:cs typeface="Calibri"/>
                <a:sym typeface="Calibri"/>
              </a:defRPr>
            </a:lvl5pPr>
            <a:lvl6pPr lvl="5">
              <a:spcBef>
                <a:spcPts val="0"/>
              </a:spcBef>
              <a:spcAft>
                <a:spcPts val="0"/>
              </a:spcAft>
              <a:buNone/>
              <a:defRPr>
                <a:latin typeface="Calibri"/>
                <a:ea typeface="Calibri"/>
                <a:cs typeface="Calibri"/>
                <a:sym typeface="Calibri"/>
              </a:defRPr>
            </a:lvl6pPr>
            <a:lvl7pPr lvl="6">
              <a:spcBef>
                <a:spcPts val="0"/>
              </a:spcBef>
              <a:spcAft>
                <a:spcPts val="0"/>
              </a:spcAft>
              <a:buNone/>
              <a:defRPr>
                <a:latin typeface="Calibri"/>
                <a:ea typeface="Calibri"/>
                <a:cs typeface="Calibri"/>
                <a:sym typeface="Calibri"/>
              </a:defRPr>
            </a:lvl7pPr>
            <a:lvl8pPr lvl="7">
              <a:spcBef>
                <a:spcPts val="0"/>
              </a:spcBef>
              <a:spcAft>
                <a:spcPts val="0"/>
              </a:spcAft>
              <a:buNone/>
              <a:defRPr>
                <a:latin typeface="Calibri"/>
                <a:ea typeface="Calibri"/>
                <a:cs typeface="Calibri"/>
                <a:sym typeface="Calibri"/>
              </a:defRPr>
            </a:lvl8pPr>
            <a:lvl9pPr lvl="8">
              <a:spcBef>
                <a:spcPts val="0"/>
              </a:spcBef>
              <a:spcAft>
                <a:spcPts val="0"/>
              </a:spcAft>
              <a:buNone/>
              <a:defRPr>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hift">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a:endParaRPr/>
          </a:p>
        </p:txBody>
      </p:sp>
      <p:sp>
        <p:nvSpPr>
          <p:cNvPr id="7" name="Google Shape;7;p1"/>
          <p:cNvSpPr txBox="1">
            <a:spLocks noGrp="1"/>
          </p:cNvSpPr>
          <p:nvPr>
            <p:ph type="body" idx="1"/>
          </p:nvPr>
        </p:nvSpPr>
        <p:spPr>
          <a:xfrm>
            <a:off x="311700" y="1152475"/>
            <a:ext cx="8520600" cy="33912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marL="914400" lvl="1"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marL="1371600" lvl="2"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marL="1828800" lvl="3"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marL="2286000" lvl="4"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marL="2743200" lvl="5"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marL="3200400" lvl="6"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marL="3657600" lvl="7"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marL="4114800" lvl="8" indent="-298450">
              <a:lnSpc>
                <a:spcPct val="115000"/>
              </a:lnSpc>
              <a:spcBef>
                <a:spcPts val="1600"/>
              </a:spcBef>
              <a:spcAft>
                <a:spcPts val="1600"/>
              </a:spcAft>
              <a:buClr>
                <a:schemeClr val="dk2"/>
              </a:buClr>
              <a:buSzPts val="1100"/>
              <a:buFont typeface="Calibri"/>
              <a:buChar char="■"/>
              <a:defRPr sz="1100">
                <a:solidFill>
                  <a:schemeClr val="dk2"/>
                </a:solidFill>
                <a:latin typeface="Calibri"/>
                <a:ea typeface="Calibri"/>
                <a:cs typeface="Calibri"/>
                <a:sym typeface="Calibri"/>
              </a:defRPr>
            </a:lvl9pPr>
          </a:lstStyle>
          <a:p>
            <a:endParaRPr/>
          </a:p>
        </p:txBody>
      </p:sp>
      <p:sp>
        <p:nvSpPr>
          <p:cNvPr id="8" name="Google Shape;8;p1"/>
          <p:cNvSpPr txBox="1">
            <a:spLocks noGrp="1"/>
          </p:cNvSpPr>
          <p:nvPr>
            <p:ph type="sldNum" idx="12"/>
          </p:nvPr>
        </p:nvSpPr>
        <p:spPr>
          <a:xfrm>
            <a:off x="8390734" y="4543668"/>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3"/>
          <p:cNvSpPr txBox="1">
            <a:spLocks noGrp="1"/>
          </p:cNvSpPr>
          <p:nvPr>
            <p:ph type="ctrTitle"/>
          </p:nvPr>
        </p:nvSpPr>
        <p:spPr>
          <a:xfrm>
            <a:off x="1858700" y="1550700"/>
            <a:ext cx="6299400" cy="1448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Statement of Teaching Philosophy </a:t>
            </a:r>
            <a:endParaRPr/>
          </a:p>
        </p:txBody>
      </p:sp>
      <p:sp>
        <p:nvSpPr>
          <p:cNvPr id="103" name="Google Shape;103;p13"/>
          <p:cNvSpPr txBox="1">
            <a:spLocks noGrp="1"/>
          </p:cNvSpPr>
          <p:nvPr>
            <p:ph type="subTitle" idx="1"/>
          </p:nvPr>
        </p:nvSpPr>
        <p:spPr>
          <a:xfrm>
            <a:off x="2128750" y="2709875"/>
            <a:ext cx="5776200" cy="52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a:t>Spring 2019 </a:t>
            </a:r>
            <a:endParaRPr b="1"/>
          </a:p>
          <a:p>
            <a:pPr marL="0" lvl="0" indent="0" algn="ctr" rtl="0">
              <a:spcBef>
                <a:spcPts val="0"/>
              </a:spcBef>
              <a:spcAft>
                <a:spcPts val="0"/>
              </a:spcAft>
              <a:buNone/>
            </a:pPr>
            <a:r>
              <a:rPr lang="en" b="1"/>
              <a:t>Eugie Ruiz &amp; Elizabeth Geib</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2"/>
          <p:cNvSpPr txBox="1">
            <a:spLocks noGrp="1"/>
          </p:cNvSpPr>
          <p:nvPr>
            <p:ph type="title"/>
          </p:nvPr>
        </p:nvSpPr>
        <p:spPr>
          <a:xfrm>
            <a:off x="458500" y="697075"/>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3"/>
                </a:solidFill>
              </a:rPr>
              <a:t>What is included in a teaching philosophy? (Cont.)</a:t>
            </a:r>
            <a:endParaRPr b="0">
              <a:solidFill>
                <a:schemeClr val="accent3"/>
              </a:solidFill>
            </a:endParaRPr>
          </a:p>
          <a:p>
            <a:pPr marL="0" lvl="0" indent="0" algn="l" rtl="0">
              <a:spcBef>
                <a:spcPts val="0"/>
              </a:spcBef>
              <a:spcAft>
                <a:spcPts val="0"/>
              </a:spcAft>
              <a:buNone/>
            </a:pPr>
            <a:endParaRPr/>
          </a:p>
        </p:txBody>
      </p:sp>
      <p:sp>
        <p:nvSpPr>
          <p:cNvPr id="155" name="Google Shape;155;p22"/>
          <p:cNvSpPr txBox="1">
            <a:spLocks noGrp="1"/>
          </p:cNvSpPr>
          <p:nvPr>
            <p:ph type="body" idx="1"/>
          </p:nvPr>
        </p:nvSpPr>
        <p:spPr>
          <a:xfrm>
            <a:off x="591800" y="1347750"/>
            <a:ext cx="7505700" cy="2448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Playfair Display"/>
              <a:buChar char="●"/>
            </a:pPr>
            <a:r>
              <a:rPr lang="en" sz="1800" b="1" u="sng">
                <a:solidFill>
                  <a:srgbClr val="000000"/>
                </a:solidFill>
              </a:rPr>
              <a:t>Implementation of the philosophy. </a:t>
            </a:r>
            <a:endParaRPr sz="1800" b="1" u="sng">
              <a:solidFill>
                <a:srgbClr val="000000"/>
              </a:solidFill>
            </a:endParaRPr>
          </a:p>
          <a:p>
            <a:pPr marL="914400" lvl="1" indent="-330200" algn="l" rtl="0">
              <a:spcBef>
                <a:spcPts val="0"/>
              </a:spcBef>
              <a:spcAft>
                <a:spcPts val="0"/>
              </a:spcAft>
              <a:buClr>
                <a:srgbClr val="000000"/>
              </a:buClr>
              <a:buSzPts val="1600"/>
              <a:buFont typeface="Alegreya"/>
              <a:buChar char="○"/>
            </a:pPr>
            <a:r>
              <a:rPr lang="en" sz="1600">
                <a:solidFill>
                  <a:srgbClr val="000000"/>
                </a:solidFill>
              </a:rPr>
              <a:t>Include a description of how one’s beliefs about teaching are translated into action.</a:t>
            </a:r>
            <a:endParaRPr sz="1600">
              <a:solidFill>
                <a:srgbClr val="000000"/>
              </a:solidFill>
            </a:endParaRPr>
          </a:p>
          <a:p>
            <a:pPr marL="914400" lvl="1" indent="-330200" algn="l" rtl="0">
              <a:spcBef>
                <a:spcPts val="1000"/>
              </a:spcBef>
              <a:spcAft>
                <a:spcPts val="0"/>
              </a:spcAft>
              <a:buClr>
                <a:srgbClr val="000000"/>
              </a:buClr>
              <a:buSzPts val="1600"/>
              <a:buFont typeface="Alegreya"/>
              <a:buChar char="○"/>
            </a:pPr>
            <a:r>
              <a:rPr lang="en" sz="1600">
                <a:solidFill>
                  <a:srgbClr val="000000"/>
                </a:solidFill>
              </a:rPr>
              <a:t>Without showing your philosophy in action or details of how you translate that philosophy into classroom activities, your statements could be perceived as empty.</a:t>
            </a:r>
            <a:endParaRPr sz="1600">
              <a:solidFill>
                <a:srgbClr val="000000"/>
              </a:solidFill>
            </a:endParaRPr>
          </a:p>
          <a:p>
            <a:pPr marL="914400" lvl="1" indent="-330200" algn="l" rtl="0">
              <a:spcBef>
                <a:spcPts val="1000"/>
              </a:spcBef>
              <a:spcAft>
                <a:spcPts val="1000"/>
              </a:spcAft>
              <a:buClr>
                <a:srgbClr val="000000"/>
              </a:buClr>
              <a:buSzPts val="1600"/>
              <a:buFont typeface="Alegreya"/>
              <a:buChar char="○"/>
            </a:pPr>
            <a:r>
              <a:rPr lang="en" sz="1600">
                <a:solidFill>
                  <a:srgbClr val="000000"/>
                </a:solidFill>
              </a:rPr>
              <a:t> It is worth keeping in mind that the details and examples you provide are what will create that “vivid picture” of your teaching for those who don’t know you, and should provide insight into what happens in your classroom on a day-to-day basis rather than flashy, one-time activities that are interesting but not truly representative of your daily teaching. </a:t>
            </a:r>
            <a:endParaRPr sz="16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3"/>
          <p:cNvSpPr txBox="1">
            <a:spLocks noGrp="1"/>
          </p:cNvSpPr>
          <p:nvPr>
            <p:ph type="title"/>
          </p:nvPr>
        </p:nvSpPr>
        <p:spPr>
          <a:xfrm>
            <a:off x="458500" y="697075"/>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3"/>
                </a:solidFill>
              </a:rPr>
              <a:t>What is included in a teaching philosophy? (Cont.)</a:t>
            </a:r>
            <a:endParaRPr b="0">
              <a:solidFill>
                <a:schemeClr val="accent3"/>
              </a:solidFill>
            </a:endParaRPr>
          </a:p>
          <a:p>
            <a:pPr marL="0" lvl="0" indent="0" algn="l" rtl="0">
              <a:spcBef>
                <a:spcPts val="0"/>
              </a:spcBef>
              <a:spcAft>
                <a:spcPts val="0"/>
              </a:spcAft>
              <a:buNone/>
            </a:pPr>
            <a:endParaRPr/>
          </a:p>
        </p:txBody>
      </p:sp>
      <p:sp>
        <p:nvSpPr>
          <p:cNvPr id="161" name="Google Shape;161;p23"/>
          <p:cNvSpPr txBox="1">
            <a:spLocks noGrp="1"/>
          </p:cNvSpPr>
          <p:nvPr>
            <p:ph type="body" idx="1"/>
          </p:nvPr>
        </p:nvSpPr>
        <p:spPr>
          <a:xfrm>
            <a:off x="591800" y="1347750"/>
            <a:ext cx="7505700" cy="2448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legreya"/>
              <a:buChar char="●"/>
            </a:pPr>
            <a:r>
              <a:rPr lang="en" sz="1800" b="1" u="sng" dirty="0">
                <a:solidFill>
                  <a:srgbClr val="000000"/>
                </a:solidFill>
              </a:rPr>
              <a:t>Evaluation or assessment of goals.</a:t>
            </a:r>
            <a:endParaRPr sz="1800" b="1" u="sng" dirty="0">
              <a:solidFill>
                <a:srgbClr val="000000"/>
              </a:solidFill>
            </a:endParaRPr>
          </a:p>
          <a:p>
            <a:pPr marL="914400" lvl="1" indent="-342900" algn="l" rtl="0">
              <a:spcBef>
                <a:spcPts val="0"/>
              </a:spcBef>
              <a:spcAft>
                <a:spcPts val="0"/>
              </a:spcAft>
              <a:buClr>
                <a:srgbClr val="000000"/>
              </a:buClr>
              <a:buSzPts val="1800"/>
              <a:buFont typeface="Alegreya"/>
              <a:buChar char="○"/>
            </a:pPr>
            <a:r>
              <a:rPr lang="en" sz="1800" dirty="0">
                <a:solidFill>
                  <a:srgbClr val="000000"/>
                </a:solidFill>
              </a:rPr>
              <a:t>A discussion of assessment in teaching statements helps show alignment with goals and teaching methods. </a:t>
            </a:r>
            <a:endParaRPr sz="1800" dirty="0">
              <a:solidFill>
                <a:srgbClr val="000000"/>
              </a:solidFill>
            </a:endParaRPr>
          </a:p>
          <a:p>
            <a:pPr marL="914400" lvl="1" indent="-342900" algn="l" rtl="0">
              <a:spcBef>
                <a:spcPts val="1000"/>
              </a:spcBef>
              <a:spcAft>
                <a:spcPts val="0"/>
              </a:spcAft>
              <a:buClr>
                <a:srgbClr val="000000"/>
              </a:buClr>
              <a:buSzPts val="1800"/>
              <a:buFont typeface="Alegreya"/>
              <a:buChar char="○"/>
            </a:pPr>
            <a:r>
              <a:rPr lang="en" sz="1800" dirty="0">
                <a:solidFill>
                  <a:srgbClr val="000000"/>
                </a:solidFill>
              </a:rPr>
              <a:t>Ultimately, you simply need to address how you know students are meeting the goals that you set forth. </a:t>
            </a:r>
            <a:endParaRPr sz="1800" dirty="0">
              <a:solidFill>
                <a:srgbClr val="000000"/>
              </a:solidFill>
            </a:endParaRPr>
          </a:p>
          <a:p>
            <a:pPr marL="1371600" lvl="2" indent="-342900" algn="l" rtl="0">
              <a:spcBef>
                <a:spcPts val="1000"/>
              </a:spcBef>
              <a:spcAft>
                <a:spcPts val="1000"/>
              </a:spcAft>
              <a:buClr>
                <a:srgbClr val="000000"/>
              </a:buClr>
              <a:buSzPts val="1800"/>
              <a:buFont typeface="Alegreya"/>
              <a:buChar char="■"/>
            </a:pPr>
            <a:r>
              <a:rPr lang="en" sz="1800" dirty="0">
                <a:solidFill>
                  <a:srgbClr val="000000"/>
                </a:solidFill>
              </a:rPr>
              <a:t>You could discuss both formal and informal assessment methods, such as how you design tests or why you assign certain essays, or even ungraded, in-class activities, etc.</a:t>
            </a:r>
            <a:endParaRPr sz="1800"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4"/>
          <p:cNvSpPr txBox="1">
            <a:spLocks noGrp="1"/>
          </p:cNvSpPr>
          <p:nvPr>
            <p:ph type="title"/>
          </p:nvPr>
        </p:nvSpPr>
        <p:spPr>
          <a:xfrm>
            <a:off x="458500" y="697075"/>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3"/>
                </a:solidFill>
              </a:rPr>
              <a:t>What is included in a teaching philosophy? (Cont.)</a:t>
            </a:r>
            <a:endParaRPr b="0">
              <a:solidFill>
                <a:schemeClr val="accent3"/>
              </a:solidFill>
            </a:endParaRPr>
          </a:p>
          <a:p>
            <a:pPr marL="0" lvl="0" indent="0" algn="l" rtl="0">
              <a:spcBef>
                <a:spcPts val="0"/>
              </a:spcBef>
              <a:spcAft>
                <a:spcPts val="0"/>
              </a:spcAft>
              <a:buNone/>
            </a:pPr>
            <a:endParaRPr/>
          </a:p>
        </p:txBody>
      </p:sp>
      <p:sp>
        <p:nvSpPr>
          <p:cNvPr id="167" name="Google Shape;167;p24"/>
          <p:cNvSpPr txBox="1">
            <a:spLocks noGrp="1"/>
          </p:cNvSpPr>
          <p:nvPr>
            <p:ph type="body" idx="1"/>
          </p:nvPr>
        </p:nvSpPr>
        <p:spPr>
          <a:xfrm>
            <a:off x="591800" y="1347750"/>
            <a:ext cx="7505700" cy="2448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legreya"/>
              <a:buChar char="●"/>
            </a:pPr>
            <a:r>
              <a:rPr lang="en" sz="1800" b="1" u="sng">
                <a:solidFill>
                  <a:srgbClr val="000000"/>
                </a:solidFill>
              </a:rPr>
              <a:t>Inclusive learning. </a:t>
            </a:r>
            <a:endParaRPr sz="1800" b="1" u="sng">
              <a:solidFill>
                <a:srgbClr val="000000"/>
              </a:solidFill>
            </a:endParaRPr>
          </a:p>
          <a:p>
            <a:pPr marL="914400" lvl="1" indent="-342900" algn="l" rtl="0">
              <a:spcBef>
                <a:spcPts val="0"/>
              </a:spcBef>
              <a:spcAft>
                <a:spcPts val="0"/>
              </a:spcAft>
              <a:buClr>
                <a:srgbClr val="000000"/>
              </a:buClr>
              <a:buSzPts val="1800"/>
              <a:buFont typeface="Alegreya"/>
              <a:buChar char="○"/>
            </a:pPr>
            <a:r>
              <a:rPr lang="en" sz="1800">
                <a:solidFill>
                  <a:srgbClr val="000000"/>
                </a:solidFill>
              </a:rPr>
              <a:t>Mentioning your efforts toward creating an inclusive learning environment or accounting for diversity in the classroom demonstrates a sense of student-centeredness; this describes you as an instructor that is attuned to differences in student ability, learning styles, or level. </a:t>
            </a:r>
            <a:endParaRPr sz="1800">
              <a:solidFill>
                <a:srgbClr val="000000"/>
              </a:solidFill>
            </a:endParaRPr>
          </a:p>
          <a:p>
            <a:pPr marL="914400" lvl="1" indent="-342900" algn="l" rtl="0">
              <a:spcBef>
                <a:spcPts val="1000"/>
              </a:spcBef>
              <a:spcAft>
                <a:spcPts val="1000"/>
              </a:spcAft>
              <a:buClr>
                <a:srgbClr val="000000"/>
              </a:buClr>
              <a:buSzPts val="1800"/>
              <a:buFont typeface="Alegreya"/>
              <a:buChar char="○"/>
            </a:pPr>
            <a:r>
              <a:rPr lang="en" sz="1800">
                <a:solidFill>
                  <a:srgbClr val="000000"/>
                </a:solidFill>
              </a:rPr>
              <a:t>To accomplish this, you might consider the different ways you might teach majors vs. non-majors, traditional vs. non-traditional students, or even introverts and extroverts -- to name a few. </a:t>
            </a:r>
            <a:endParaRPr sz="180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898050" y="2120000"/>
            <a:ext cx="7347900" cy="493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Guidelines </a:t>
            </a:r>
            <a:endParaRPr/>
          </a:p>
          <a:p>
            <a:pPr marL="0" lvl="0" indent="0" algn="ctr" rtl="0">
              <a:spcBef>
                <a:spcPts val="0"/>
              </a:spcBef>
              <a:spcAft>
                <a:spcPts val="0"/>
              </a:spcAft>
              <a:buNone/>
            </a:pPr>
            <a:endParaRPr/>
          </a:p>
          <a:p>
            <a:pPr marL="0" lvl="0" indent="0" algn="ctr" rtl="0">
              <a:spcBef>
                <a:spcPts val="0"/>
              </a:spcBef>
              <a:spcAft>
                <a:spcPts val="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6"/>
          <p:cNvSpPr txBox="1">
            <a:spLocks noGrp="1"/>
          </p:cNvSpPr>
          <p:nvPr>
            <p:ph type="title"/>
          </p:nvPr>
        </p:nvSpPr>
        <p:spPr>
          <a:xfrm>
            <a:off x="458475" y="596100"/>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Guidelines </a:t>
            </a:r>
            <a:endParaRPr/>
          </a:p>
        </p:txBody>
      </p:sp>
      <p:sp>
        <p:nvSpPr>
          <p:cNvPr id="178" name="Google Shape;178;p26"/>
          <p:cNvSpPr txBox="1">
            <a:spLocks noGrp="1"/>
          </p:cNvSpPr>
          <p:nvPr>
            <p:ph type="body" idx="1"/>
          </p:nvPr>
        </p:nvSpPr>
        <p:spPr>
          <a:xfrm>
            <a:off x="458475" y="2043125"/>
            <a:ext cx="2491800" cy="2880300"/>
          </a:xfrm>
          <a:prstGeom prst="rect">
            <a:avLst/>
          </a:prstGeom>
        </p:spPr>
        <p:txBody>
          <a:bodyPr spcFirstLastPara="1" wrap="square" lIns="91425" tIns="91425" rIns="91425" bIns="91425" anchor="t" anchorCtr="0">
            <a:noAutofit/>
          </a:bodyPr>
          <a:lstStyle/>
          <a:p>
            <a:pPr marL="228600" lvl="0" indent="-203200" algn="l" rtl="0">
              <a:spcBef>
                <a:spcPts val="0"/>
              </a:spcBef>
              <a:spcAft>
                <a:spcPts val="0"/>
              </a:spcAft>
              <a:buClr>
                <a:srgbClr val="000000"/>
              </a:buClr>
              <a:buSzPts val="1400"/>
              <a:buFont typeface="Alegreya"/>
              <a:buChar char="●"/>
            </a:pPr>
            <a:r>
              <a:rPr lang="en" sz="1400">
                <a:solidFill>
                  <a:srgbClr val="000000"/>
                </a:solidFill>
              </a:rPr>
              <a:t>Ground it in your discipline, but use language that can be broadly appreciated.</a:t>
            </a:r>
            <a:endParaRPr sz="1400">
              <a:solidFill>
                <a:srgbClr val="000000"/>
              </a:solidFill>
            </a:endParaRPr>
          </a:p>
          <a:p>
            <a:pPr marL="228600" lvl="0" indent="-203200" algn="l" rtl="0">
              <a:spcBef>
                <a:spcPts val="1000"/>
              </a:spcBef>
              <a:spcAft>
                <a:spcPts val="0"/>
              </a:spcAft>
              <a:buClr>
                <a:srgbClr val="000000"/>
              </a:buClr>
              <a:buSzPts val="1400"/>
              <a:buFont typeface="Playfair Display"/>
              <a:buChar char="●"/>
            </a:pPr>
            <a:r>
              <a:rPr lang="en" sz="1400">
                <a:solidFill>
                  <a:srgbClr val="000000"/>
                </a:solidFill>
              </a:rPr>
              <a:t>Make sure it is well written.</a:t>
            </a:r>
            <a:endParaRPr sz="1400">
              <a:solidFill>
                <a:srgbClr val="000000"/>
              </a:solidFill>
            </a:endParaRPr>
          </a:p>
          <a:p>
            <a:pPr marL="228600" lvl="0" indent="-203200" algn="l" rtl="0">
              <a:spcBef>
                <a:spcPts val="1000"/>
              </a:spcBef>
              <a:spcAft>
                <a:spcPts val="0"/>
              </a:spcAft>
              <a:buClr>
                <a:srgbClr val="000000"/>
              </a:buClr>
              <a:buSzPts val="1400"/>
              <a:buFont typeface="Playfair Display"/>
              <a:buChar char="●"/>
            </a:pPr>
            <a:r>
              <a:rPr lang="en" sz="1400">
                <a:solidFill>
                  <a:srgbClr val="000000"/>
                </a:solidFill>
              </a:rPr>
              <a:t>“Own” your statements </a:t>
            </a:r>
            <a:endParaRPr sz="1400">
              <a:solidFill>
                <a:srgbClr val="000000"/>
              </a:solidFill>
            </a:endParaRPr>
          </a:p>
          <a:p>
            <a:pPr marL="228600" lvl="0" indent="0" algn="l" rtl="0">
              <a:spcBef>
                <a:spcPts val="0"/>
              </a:spcBef>
              <a:spcAft>
                <a:spcPts val="1600"/>
              </a:spcAft>
              <a:buClr>
                <a:srgbClr val="000000"/>
              </a:buClr>
              <a:buSzPts val="1100"/>
              <a:buFont typeface="Arial"/>
              <a:buNone/>
            </a:pPr>
            <a:r>
              <a:rPr lang="en" sz="1400">
                <a:solidFill>
                  <a:srgbClr val="000000"/>
                </a:solidFill>
              </a:rPr>
              <a:t>(i.e., avoid writing about what “all teachers should do”).</a:t>
            </a:r>
            <a:endParaRPr sz="1400">
              <a:solidFill>
                <a:srgbClr val="000000"/>
              </a:solidFill>
            </a:endParaRPr>
          </a:p>
        </p:txBody>
      </p:sp>
      <p:sp>
        <p:nvSpPr>
          <p:cNvPr id="179" name="Google Shape;179;p26"/>
          <p:cNvSpPr txBox="1">
            <a:spLocks noGrp="1"/>
          </p:cNvSpPr>
          <p:nvPr>
            <p:ph type="body" idx="2"/>
          </p:nvPr>
        </p:nvSpPr>
        <p:spPr>
          <a:xfrm>
            <a:off x="3193693" y="2043125"/>
            <a:ext cx="2491800" cy="2880300"/>
          </a:xfrm>
          <a:prstGeom prst="rect">
            <a:avLst/>
          </a:prstGeom>
        </p:spPr>
        <p:txBody>
          <a:bodyPr spcFirstLastPara="1" wrap="square" lIns="91425" tIns="91425" rIns="91425" bIns="91425" anchor="t" anchorCtr="0">
            <a:noAutofit/>
          </a:bodyPr>
          <a:lstStyle/>
          <a:p>
            <a:pPr marL="228600" lvl="0" indent="-203200" algn="l" rtl="0">
              <a:spcBef>
                <a:spcPts val="0"/>
              </a:spcBef>
              <a:spcAft>
                <a:spcPts val="0"/>
              </a:spcAft>
              <a:buClr>
                <a:srgbClr val="000000"/>
              </a:buClr>
              <a:buSzPts val="1400"/>
              <a:buFont typeface="Alegreya"/>
              <a:buChar char="●"/>
            </a:pPr>
            <a:r>
              <a:rPr lang="en" sz="1400">
                <a:solidFill>
                  <a:srgbClr val="000000"/>
                </a:solidFill>
              </a:rPr>
              <a:t>Use present tense (e.g., “I”). </a:t>
            </a:r>
            <a:endParaRPr sz="1400">
              <a:solidFill>
                <a:srgbClr val="000000"/>
              </a:solidFill>
            </a:endParaRPr>
          </a:p>
          <a:p>
            <a:pPr marL="228600" lvl="0" indent="-203200" algn="l" rtl="0">
              <a:lnSpc>
                <a:spcPct val="100000"/>
              </a:lnSpc>
              <a:spcBef>
                <a:spcPts val="1000"/>
              </a:spcBef>
              <a:spcAft>
                <a:spcPts val="0"/>
              </a:spcAft>
              <a:buClr>
                <a:srgbClr val="000000"/>
              </a:buClr>
              <a:buSzPts val="1400"/>
              <a:buFont typeface="Alegreya"/>
              <a:buChar char="●"/>
            </a:pPr>
            <a:r>
              <a:rPr lang="en" sz="1400">
                <a:solidFill>
                  <a:srgbClr val="000000"/>
                </a:solidFill>
              </a:rPr>
              <a:t>Keep it brief </a:t>
            </a:r>
            <a:endParaRPr sz="1400">
              <a:solidFill>
                <a:srgbClr val="000000"/>
              </a:solidFill>
            </a:endParaRPr>
          </a:p>
          <a:p>
            <a:pPr marL="228600" lvl="0" indent="0" algn="l" rtl="0">
              <a:spcBef>
                <a:spcPts val="0"/>
              </a:spcBef>
              <a:spcAft>
                <a:spcPts val="0"/>
              </a:spcAft>
              <a:buNone/>
            </a:pPr>
            <a:r>
              <a:rPr lang="en" sz="1400">
                <a:solidFill>
                  <a:srgbClr val="000000"/>
                </a:solidFill>
              </a:rPr>
              <a:t>(one to two pages is the generally accepted length).</a:t>
            </a:r>
            <a:endParaRPr sz="1400">
              <a:solidFill>
                <a:srgbClr val="000000"/>
              </a:solidFill>
            </a:endParaRPr>
          </a:p>
          <a:p>
            <a:pPr marL="228600" lvl="0" indent="-203200" algn="l" rtl="0">
              <a:spcBef>
                <a:spcPts val="1000"/>
              </a:spcBef>
              <a:spcAft>
                <a:spcPts val="0"/>
              </a:spcAft>
              <a:buClr>
                <a:srgbClr val="000000"/>
              </a:buClr>
              <a:buSzPts val="1400"/>
              <a:buFont typeface="Alegreya"/>
              <a:buChar char="●"/>
            </a:pPr>
            <a:r>
              <a:rPr lang="en" sz="1400">
                <a:solidFill>
                  <a:srgbClr val="000000"/>
                </a:solidFill>
              </a:rPr>
              <a:t>Know your audience. </a:t>
            </a:r>
            <a:endParaRPr sz="1400">
              <a:solidFill>
                <a:srgbClr val="000000"/>
              </a:solidFill>
            </a:endParaRPr>
          </a:p>
          <a:p>
            <a:pPr marL="228600" lvl="0" indent="0" algn="l" rtl="0">
              <a:spcBef>
                <a:spcPts val="1000"/>
              </a:spcBef>
              <a:spcAft>
                <a:spcPts val="1600"/>
              </a:spcAft>
              <a:buNone/>
            </a:pPr>
            <a:endParaRPr sz="1400"/>
          </a:p>
        </p:txBody>
      </p:sp>
      <p:sp>
        <p:nvSpPr>
          <p:cNvPr id="180" name="Google Shape;180;p26"/>
          <p:cNvSpPr txBox="1">
            <a:spLocks noGrp="1"/>
          </p:cNvSpPr>
          <p:nvPr>
            <p:ph type="body" idx="2"/>
          </p:nvPr>
        </p:nvSpPr>
        <p:spPr>
          <a:xfrm>
            <a:off x="5928903" y="2043125"/>
            <a:ext cx="2491800" cy="2880300"/>
          </a:xfrm>
          <a:prstGeom prst="rect">
            <a:avLst/>
          </a:prstGeom>
        </p:spPr>
        <p:txBody>
          <a:bodyPr spcFirstLastPara="1" wrap="square" lIns="91425" tIns="91425" rIns="91425" bIns="91425" anchor="t" anchorCtr="0">
            <a:noAutofit/>
          </a:bodyPr>
          <a:lstStyle/>
          <a:p>
            <a:pPr marL="228600" lvl="0" indent="-203200" algn="l" rtl="0">
              <a:lnSpc>
                <a:spcPct val="100000"/>
              </a:lnSpc>
              <a:spcBef>
                <a:spcPts val="0"/>
              </a:spcBef>
              <a:spcAft>
                <a:spcPts val="0"/>
              </a:spcAft>
              <a:buClr>
                <a:srgbClr val="000000"/>
              </a:buClr>
              <a:buSzPts val="1400"/>
              <a:buFont typeface="Alegreya"/>
              <a:buChar char="●"/>
            </a:pPr>
            <a:r>
              <a:rPr lang="en" sz="1400">
                <a:solidFill>
                  <a:srgbClr val="000000"/>
                </a:solidFill>
              </a:rPr>
              <a:t>Do not make empty statements</a:t>
            </a:r>
            <a:endParaRPr sz="1400">
              <a:solidFill>
                <a:srgbClr val="000000"/>
              </a:solidFill>
            </a:endParaRPr>
          </a:p>
          <a:p>
            <a:pPr marL="228600" lvl="0" indent="0" algn="l" rtl="0">
              <a:lnSpc>
                <a:spcPct val="100000"/>
              </a:lnSpc>
              <a:spcBef>
                <a:spcPts val="0"/>
              </a:spcBef>
              <a:spcAft>
                <a:spcPts val="0"/>
              </a:spcAft>
              <a:buNone/>
            </a:pPr>
            <a:r>
              <a:rPr lang="en" sz="1400">
                <a:solidFill>
                  <a:srgbClr val="000000"/>
                </a:solidFill>
              </a:rPr>
              <a:t>(i.e., avoid overusing buzzwords)</a:t>
            </a:r>
            <a:endParaRPr sz="1400">
              <a:solidFill>
                <a:srgbClr val="000000"/>
              </a:solidFill>
            </a:endParaRPr>
          </a:p>
          <a:p>
            <a:pPr marL="228600" lvl="0" indent="-203200" algn="l" rtl="0">
              <a:spcBef>
                <a:spcPts val="1000"/>
              </a:spcBef>
              <a:spcAft>
                <a:spcPts val="0"/>
              </a:spcAft>
              <a:buClr>
                <a:srgbClr val="000000"/>
              </a:buClr>
              <a:buSzPts val="1400"/>
              <a:buFont typeface="Alegreya"/>
              <a:buChar char="●"/>
            </a:pPr>
            <a:r>
              <a:rPr lang="en" sz="1400">
                <a:solidFill>
                  <a:srgbClr val="000000"/>
                </a:solidFill>
              </a:rPr>
              <a:t>Do not rehash your vita.</a:t>
            </a:r>
            <a:endParaRPr sz="1400">
              <a:solidFill>
                <a:srgbClr val="000000"/>
              </a:solidFill>
            </a:endParaRPr>
          </a:p>
          <a:p>
            <a:pPr marL="228600" lvl="0" indent="-203200" algn="l" rtl="0">
              <a:spcBef>
                <a:spcPts val="1000"/>
              </a:spcBef>
              <a:spcAft>
                <a:spcPts val="0"/>
              </a:spcAft>
              <a:buClr>
                <a:srgbClr val="000000"/>
              </a:buClr>
              <a:buSzPts val="1400"/>
              <a:buFont typeface="Alegreya"/>
              <a:buChar char="●"/>
            </a:pPr>
            <a:r>
              <a:rPr lang="en" sz="1400">
                <a:solidFill>
                  <a:srgbClr val="000000"/>
                </a:solidFill>
              </a:rPr>
              <a:t>Do not be condescending towards your students.</a:t>
            </a:r>
            <a:endParaRPr sz="1400">
              <a:solidFill>
                <a:srgbClr val="000000"/>
              </a:solidFill>
            </a:endParaRPr>
          </a:p>
          <a:p>
            <a:pPr marL="457200" lvl="0" indent="0" algn="l" rtl="0">
              <a:spcBef>
                <a:spcPts val="1000"/>
              </a:spcBef>
              <a:spcAft>
                <a:spcPts val="0"/>
              </a:spcAft>
              <a:buNone/>
            </a:pPr>
            <a:endParaRPr sz="1800">
              <a:solidFill>
                <a:srgbClr val="000000"/>
              </a:solidFill>
            </a:endParaRPr>
          </a:p>
          <a:p>
            <a:pPr marL="0" lvl="0" indent="0" algn="l" rtl="0">
              <a:spcBef>
                <a:spcPts val="1600"/>
              </a:spcBef>
              <a:spcAft>
                <a:spcPts val="1600"/>
              </a:spcAft>
              <a:buNone/>
            </a:pPr>
            <a:endParaRPr/>
          </a:p>
        </p:txBody>
      </p:sp>
      <p:sp>
        <p:nvSpPr>
          <p:cNvPr id="181" name="Google Shape;181;p26"/>
          <p:cNvSpPr txBox="1">
            <a:spLocks noGrp="1"/>
          </p:cNvSpPr>
          <p:nvPr>
            <p:ph type="body" idx="1"/>
          </p:nvPr>
        </p:nvSpPr>
        <p:spPr>
          <a:xfrm>
            <a:off x="438488" y="1616613"/>
            <a:ext cx="2491800" cy="3606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sz="1800" b="1" u="sng"/>
              <a:t>General Suggestions: </a:t>
            </a:r>
            <a:endParaRPr sz="1800" b="1" u="sng"/>
          </a:p>
        </p:txBody>
      </p:sp>
      <p:sp>
        <p:nvSpPr>
          <p:cNvPr id="182" name="Google Shape;182;p26"/>
          <p:cNvSpPr txBox="1">
            <a:spLocks noGrp="1"/>
          </p:cNvSpPr>
          <p:nvPr>
            <p:ph type="body" idx="2"/>
          </p:nvPr>
        </p:nvSpPr>
        <p:spPr>
          <a:xfrm>
            <a:off x="3173704" y="1616613"/>
            <a:ext cx="2491800" cy="3606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sz="1800" b="1" u="sng"/>
              <a:t>Do’s:</a:t>
            </a:r>
            <a:endParaRPr sz="1800" b="1" u="sng"/>
          </a:p>
        </p:txBody>
      </p:sp>
      <p:sp>
        <p:nvSpPr>
          <p:cNvPr id="183" name="Google Shape;183;p26"/>
          <p:cNvSpPr txBox="1">
            <a:spLocks noGrp="1"/>
          </p:cNvSpPr>
          <p:nvPr>
            <p:ph type="body" idx="2"/>
          </p:nvPr>
        </p:nvSpPr>
        <p:spPr>
          <a:xfrm>
            <a:off x="5908913" y="1616613"/>
            <a:ext cx="2491800" cy="3606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sz="1800" b="1" u="sng"/>
              <a:t>Don’ts:</a:t>
            </a:r>
            <a:endParaRPr sz="1800" b="1" u="sng"/>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4"/>
          <p:cNvSpPr txBox="1">
            <a:spLocks noGrp="1"/>
          </p:cNvSpPr>
          <p:nvPr>
            <p:ph type="title"/>
          </p:nvPr>
        </p:nvSpPr>
        <p:spPr>
          <a:xfrm>
            <a:off x="898050" y="2120000"/>
            <a:ext cx="7347900" cy="493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Overview &amp; Purpose</a:t>
            </a:r>
            <a:endParaRPr/>
          </a:p>
          <a:p>
            <a:pPr marL="0" lvl="0" indent="0" algn="ctr" rtl="0">
              <a:spcBef>
                <a:spcPts val="0"/>
              </a:spcBef>
              <a:spcAft>
                <a:spcPts val="0"/>
              </a:spcAft>
              <a:buNone/>
            </a:pPr>
            <a:endParaRPr/>
          </a:p>
          <a:p>
            <a:pPr marL="0" lvl="0" indent="0" algn="ctr"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5"/>
          <p:cNvSpPr txBox="1">
            <a:spLocks noGrp="1"/>
          </p:cNvSpPr>
          <p:nvPr>
            <p:ph type="title"/>
          </p:nvPr>
        </p:nvSpPr>
        <p:spPr>
          <a:xfrm>
            <a:off x="458500" y="697075"/>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rgbClr val="000000"/>
              </a:buClr>
              <a:buSzPts val="1100"/>
              <a:buFont typeface="Arial"/>
              <a:buNone/>
            </a:pPr>
            <a:r>
              <a:rPr lang="en">
                <a:solidFill>
                  <a:schemeClr val="accent3"/>
                </a:solidFill>
              </a:rPr>
              <a:t>What is a Teaching Philosophy? </a:t>
            </a:r>
            <a:endParaRPr b="0">
              <a:solidFill>
                <a:schemeClr val="accent3"/>
              </a:solidFill>
            </a:endParaRPr>
          </a:p>
          <a:p>
            <a:pPr marL="0" lvl="0" indent="0" algn="l" rtl="0">
              <a:spcBef>
                <a:spcPts val="0"/>
              </a:spcBef>
              <a:spcAft>
                <a:spcPts val="0"/>
              </a:spcAft>
              <a:buNone/>
            </a:pPr>
            <a:endParaRPr/>
          </a:p>
        </p:txBody>
      </p:sp>
      <p:sp>
        <p:nvSpPr>
          <p:cNvPr id="114" name="Google Shape;114;p15"/>
          <p:cNvSpPr txBox="1">
            <a:spLocks noGrp="1"/>
          </p:cNvSpPr>
          <p:nvPr>
            <p:ph type="body" idx="1"/>
          </p:nvPr>
        </p:nvSpPr>
        <p:spPr>
          <a:xfrm>
            <a:off x="591800" y="1347750"/>
            <a:ext cx="7505700" cy="2448000"/>
          </a:xfrm>
          <a:prstGeom prst="rect">
            <a:avLst/>
          </a:prstGeom>
        </p:spPr>
        <p:txBody>
          <a:bodyPr spcFirstLastPara="1" wrap="square" lIns="91425" tIns="91425" rIns="91425" bIns="91425" anchor="t" anchorCtr="0">
            <a:noAutofit/>
          </a:bodyPr>
          <a:lstStyle/>
          <a:p>
            <a:pPr marL="457200" lvl="0" indent="-342900" algn="l" rtl="0">
              <a:spcBef>
                <a:spcPts val="1000"/>
              </a:spcBef>
              <a:spcAft>
                <a:spcPts val="0"/>
              </a:spcAft>
              <a:buClr>
                <a:srgbClr val="000000"/>
              </a:buClr>
              <a:buSzPts val="1800"/>
              <a:buFont typeface="Alegreya"/>
              <a:buChar char="●"/>
            </a:pPr>
            <a:r>
              <a:rPr lang="en" sz="1800">
                <a:solidFill>
                  <a:srgbClr val="000000"/>
                </a:solidFill>
              </a:rPr>
              <a:t>At its core, a teaching philosophy statement (sometimes simply called a teaching statement) is a brief, personal statement that offers insight into an instructor’s beliefs about teaching and actions in the classroom. </a:t>
            </a:r>
            <a:endParaRPr sz="1800">
              <a:solidFill>
                <a:srgbClr val="000000"/>
              </a:solidFill>
            </a:endParaRPr>
          </a:p>
          <a:p>
            <a:pPr marL="457200" lvl="0" indent="-342900" algn="l" rtl="0">
              <a:spcBef>
                <a:spcPts val="1000"/>
              </a:spcBef>
              <a:spcAft>
                <a:spcPts val="1000"/>
              </a:spcAft>
              <a:buClr>
                <a:srgbClr val="000000"/>
              </a:buClr>
              <a:buSzPts val="1800"/>
              <a:buFont typeface="Alegreya"/>
              <a:buChar char="●"/>
            </a:pPr>
            <a:r>
              <a:rPr lang="en" sz="1800">
                <a:solidFill>
                  <a:srgbClr val="000000"/>
                </a:solidFill>
              </a:rPr>
              <a:t>In essence, it is the “why, what, and how” of one’s teaching. It is often included as part of a more comprehensive teaching portfolio, but can also stand alone as a singular document.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6"/>
          <p:cNvSpPr txBox="1">
            <a:spLocks noGrp="1"/>
          </p:cNvSpPr>
          <p:nvPr>
            <p:ph type="title"/>
          </p:nvPr>
        </p:nvSpPr>
        <p:spPr>
          <a:xfrm>
            <a:off x="458500" y="697075"/>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3"/>
                </a:solidFill>
              </a:rPr>
              <a:t>What is the purpose of a teaching philosophy?</a:t>
            </a:r>
            <a:endParaRPr b="0">
              <a:solidFill>
                <a:schemeClr val="accent3"/>
              </a:solidFill>
            </a:endParaRPr>
          </a:p>
          <a:p>
            <a:pPr marL="0" lvl="0" indent="0" algn="l" rtl="0">
              <a:spcBef>
                <a:spcPts val="0"/>
              </a:spcBef>
              <a:spcAft>
                <a:spcPts val="0"/>
              </a:spcAft>
              <a:buNone/>
            </a:pPr>
            <a:endParaRPr/>
          </a:p>
        </p:txBody>
      </p:sp>
      <p:sp>
        <p:nvSpPr>
          <p:cNvPr id="120" name="Google Shape;120;p16"/>
          <p:cNvSpPr txBox="1">
            <a:spLocks noGrp="1"/>
          </p:cNvSpPr>
          <p:nvPr>
            <p:ph type="body" idx="1"/>
          </p:nvPr>
        </p:nvSpPr>
        <p:spPr>
          <a:xfrm>
            <a:off x="591800" y="1347750"/>
            <a:ext cx="7505700" cy="2448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legreya"/>
              <a:buChar char="●"/>
            </a:pPr>
            <a:r>
              <a:rPr lang="en" sz="1800">
                <a:solidFill>
                  <a:srgbClr val="000000"/>
                </a:solidFill>
              </a:rPr>
              <a:t>Nancy Chism (1998) writes, “What brings a teaching philosophy to life is the extent to which it creates a vivid portrait of how a person is intentional about teaching practices and committed to career.”					</a:t>
            </a:r>
            <a:endParaRPr sz="1800">
              <a:solidFill>
                <a:srgbClr val="000000"/>
              </a:solidFill>
            </a:endParaRPr>
          </a:p>
          <a:p>
            <a:pPr marL="457200" lvl="0" indent="-317500" algn="l" rtl="0">
              <a:spcBef>
                <a:spcPts val="1000"/>
              </a:spcBef>
              <a:spcAft>
                <a:spcPts val="1000"/>
              </a:spcAft>
              <a:buClr>
                <a:srgbClr val="000000"/>
              </a:buClr>
              <a:buSzPts val="1400"/>
              <a:buFont typeface="Playfair Display"/>
              <a:buChar char="●"/>
            </a:pPr>
            <a:r>
              <a:rPr lang="en" sz="1800">
                <a:solidFill>
                  <a:srgbClr val="000000"/>
                </a:solidFill>
              </a:rPr>
              <a:t>The teaching statement is essentially intended to help others visualize who you are as a teacher; it stands to reason that this is the main purpose for its inclusion in job applications and tenure dossiers as well as applications for teaching awards or fellowships.</a:t>
            </a:r>
            <a:r>
              <a:rPr lang="en" sz="1400">
                <a:solidFill>
                  <a:srgbClr val="000000"/>
                </a:solidFill>
                <a:latin typeface="Playfair Display"/>
                <a:ea typeface="Playfair Display"/>
                <a:cs typeface="Playfair Display"/>
                <a:sym typeface="Playfair Display"/>
              </a:rPr>
              <a:t> </a:t>
            </a:r>
            <a:endParaRPr sz="18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7"/>
          <p:cNvSpPr txBox="1">
            <a:spLocks noGrp="1"/>
          </p:cNvSpPr>
          <p:nvPr>
            <p:ph type="title"/>
          </p:nvPr>
        </p:nvSpPr>
        <p:spPr>
          <a:xfrm>
            <a:off x="898050" y="2120000"/>
            <a:ext cx="7347900" cy="493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Content</a:t>
            </a:r>
            <a:endParaRPr/>
          </a:p>
          <a:p>
            <a:pPr marL="0" lvl="0" indent="0" algn="ctr"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8"/>
          <p:cNvSpPr txBox="1">
            <a:spLocks noGrp="1"/>
          </p:cNvSpPr>
          <p:nvPr>
            <p:ph type="title"/>
          </p:nvPr>
        </p:nvSpPr>
        <p:spPr>
          <a:xfrm>
            <a:off x="458500" y="697075"/>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3"/>
                </a:solidFill>
              </a:rPr>
              <a:t>What is included in a teaching philosophy?</a:t>
            </a:r>
            <a:endParaRPr/>
          </a:p>
        </p:txBody>
      </p:sp>
      <p:sp>
        <p:nvSpPr>
          <p:cNvPr id="131" name="Google Shape;131;p18"/>
          <p:cNvSpPr txBox="1">
            <a:spLocks noGrp="1"/>
          </p:cNvSpPr>
          <p:nvPr>
            <p:ph type="body" idx="1"/>
          </p:nvPr>
        </p:nvSpPr>
        <p:spPr>
          <a:xfrm>
            <a:off x="458500" y="1347750"/>
            <a:ext cx="7505700" cy="2448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1800">
                <a:solidFill>
                  <a:srgbClr val="000000"/>
                </a:solidFill>
              </a:rPr>
              <a:t>Conceptualization of learning</a:t>
            </a:r>
            <a:endParaRPr sz="1800">
              <a:solidFill>
                <a:srgbClr val="000000"/>
              </a:solidFill>
            </a:endParaRPr>
          </a:p>
          <a:p>
            <a:pPr marL="457200" lvl="0" indent="-342900" algn="l" rtl="0">
              <a:spcBef>
                <a:spcPts val="1000"/>
              </a:spcBef>
              <a:spcAft>
                <a:spcPts val="0"/>
              </a:spcAft>
              <a:buClr>
                <a:srgbClr val="000000"/>
              </a:buClr>
              <a:buSzPts val="1800"/>
              <a:buChar char="❏"/>
            </a:pPr>
            <a:r>
              <a:rPr lang="en" sz="1800">
                <a:solidFill>
                  <a:srgbClr val="000000"/>
                </a:solidFill>
              </a:rPr>
              <a:t>Conceptualization of teaching</a:t>
            </a:r>
            <a:endParaRPr sz="1800">
              <a:solidFill>
                <a:srgbClr val="000000"/>
              </a:solidFill>
            </a:endParaRPr>
          </a:p>
          <a:p>
            <a:pPr marL="457200" lvl="0" indent="-342900" algn="l" rtl="0">
              <a:spcBef>
                <a:spcPts val="1000"/>
              </a:spcBef>
              <a:spcAft>
                <a:spcPts val="0"/>
              </a:spcAft>
              <a:buClr>
                <a:srgbClr val="000000"/>
              </a:buClr>
              <a:buSzPts val="1800"/>
              <a:buChar char="❏"/>
            </a:pPr>
            <a:r>
              <a:rPr lang="en" sz="1800">
                <a:solidFill>
                  <a:srgbClr val="000000"/>
                </a:solidFill>
              </a:rPr>
              <a:t>Goals for students</a:t>
            </a:r>
            <a:endParaRPr sz="1800">
              <a:solidFill>
                <a:srgbClr val="000000"/>
              </a:solidFill>
            </a:endParaRPr>
          </a:p>
          <a:p>
            <a:pPr marL="457200" lvl="0" indent="-342900" algn="l" rtl="0">
              <a:spcBef>
                <a:spcPts val="1000"/>
              </a:spcBef>
              <a:spcAft>
                <a:spcPts val="0"/>
              </a:spcAft>
              <a:buClr>
                <a:srgbClr val="000000"/>
              </a:buClr>
              <a:buSzPts val="1800"/>
              <a:buChar char="❏"/>
            </a:pPr>
            <a:r>
              <a:rPr lang="en" sz="1800">
                <a:solidFill>
                  <a:srgbClr val="000000"/>
                </a:solidFill>
              </a:rPr>
              <a:t>Implementation of the philosophy </a:t>
            </a:r>
            <a:endParaRPr sz="1800">
              <a:solidFill>
                <a:srgbClr val="000000"/>
              </a:solidFill>
            </a:endParaRPr>
          </a:p>
          <a:p>
            <a:pPr marL="457200" lvl="0" indent="-342900" algn="l" rtl="0">
              <a:spcBef>
                <a:spcPts val="1000"/>
              </a:spcBef>
              <a:spcAft>
                <a:spcPts val="0"/>
              </a:spcAft>
              <a:buClr>
                <a:srgbClr val="000000"/>
              </a:buClr>
              <a:buSzPts val="1800"/>
              <a:buChar char="❏"/>
            </a:pPr>
            <a:r>
              <a:rPr lang="en" sz="1800">
                <a:solidFill>
                  <a:srgbClr val="000000"/>
                </a:solidFill>
              </a:rPr>
              <a:t>Evaluation or assessment of goals </a:t>
            </a:r>
            <a:endParaRPr sz="1800">
              <a:solidFill>
                <a:srgbClr val="000000"/>
              </a:solidFill>
            </a:endParaRPr>
          </a:p>
          <a:p>
            <a:pPr marL="457200" lvl="0" indent="-342900" algn="l" rtl="0">
              <a:spcBef>
                <a:spcPts val="1000"/>
              </a:spcBef>
              <a:spcAft>
                <a:spcPts val="1000"/>
              </a:spcAft>
              <a:buClr>
                <a:srgbClr val="000000"/>
              </a:buClr>
              <a:buSzPts val="1800"/>
              <a:buChar char="❏"/>
            </a:pPr>
            <a:r>
              <a:rPr lang="en" sz="1800">
                <a:solidFill>
                  <a:srgbClr val="000000"/>
                </a:solidFill>
              </a:rPr>
              <a:t>A Nod to inclusive learning </a:t>
            </a:r>
            <a:endParaRPr sz="18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9"/>
          <p:cNvSpPr txBox="1">
            <a:spLocks noGrp="1"/>
          </p:cNvSpPr>
          <p:nvPr>
            <p:ph type="title"/>
          </p:nvPr>
        </p:nvSpPr>
        <p:spPr>
          <a:xfrm>
            <a:off x="458500" y="697075"/>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3"/>
                </a:solidFill>
              </a:rPr>
              <a:t>What is included in a teaching philosophy?</a:t>
            </a:r>
            <a:endParaRPr b="0">
              <a:solidFill>
                <a:schemeClr val="accent3"/>
              </a:solidFill>
            </a:endParaRPr>
          </a:p>
          <a:p>
            <a:pPr marL="0" lvl="0" indent="0" algn="l" rtl="0">
              <a:spcBef>
                <a:spcPts val="0"/>
              </a:spcBef>
              <a:spcAft>
                <a:spcPts val="0"/>
              </a:spcAft>
              <a:buNone/>
            </a:pPr>
            <a:endParaRPr/>
          </a:p>
        </p:txBody>
      </p:sp>
      <p:sp>
        <p:nvSpPr>
          <p:cNvPr id="137" name="Google Shape;137;p19"/>
          <p:cNvSpPr txBox="1">
            <a:spLocks noGrp="1"/>
          </p:cNvSpPr>
          <p:nvPr>
            <p:ph type="body" idx="1"/>
          </p:nvPr>
        </p:nvSpPr>
        <p:spPr>
          <a:xfrm>
            <a:off x="591800" y="1347750"/>
            <a:ext cx="7505700" cy="2448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legreya"/>
              <a:buChar char="●"/>
            </a:pPr>
            <a:r>
              <a:rPr lang="en" sz="1800" b="1" u="sng">
                <a:solidFill>
                  <a:srgbClr val="000000"/>
                </a:solidFill>
              </a:rPr>
              <a:t>Conceptualization of learning. </a:t>
            </a:r>
            <a:endParaRPr sz="1800" b="1" u="sng">
              <a:solidFill>
                <a:srgbClr val="000000"/>
              </a:solidFill>
            </a:endParaRPr>
          </a:p>
          <a:p>
            <a:pPr marL="914400" lvl="1" indent="-342900" algn="l" rtl="0">
              <a:spcBef>
                <a:spcPts val="0"/>
              </a:spcBef>
              <a:spcAft>
                <a:spcPts val="0"/>
              </a:spcAft>
              <a:buClr>
                <a:srgbClr val="000000"/>
              </a:buClr>
              <a:buSzPts val="1800"/>
              <a:buFont typeface="Alegreya"/>
              <a:buChar char="○"/>
            </a:pPr>
            <a:r>
              <a:rPr lang="en" sz="1800">
                <a:solidFill>
                  <a:srgbClr val="000000"/>
                </a:solidFill>
              </a:rPr>
              <a:t>You might consider addressing what learning means to you, or how you think learning happens. </a:t>
            </a:r>
            <a:endParaRPr sz="1800">
              <a:solidFill>
                <a:srgbClr val="000000"/>
              </a:solidFill>
            </a:endParaRPr>
          </a:p>
          <a:p>
            <a:pPr marL="914400" lvl="1" indent="-342900" algn="l" rtl="0">
              <a:spcBef>
                <a:spcPts val="1000"/>
              </a:spcBef>
              <a:spcAft>
                <a:spcPts val="0"/>
              </a:spcAft>
              <a:buClr>
                <a:srgbClr val="000000"/>
              </a:buClr>
              <a:buSzPts val="1800"/>
              <a:buFont typeface="Alegreya"/>
              <a:buChar char="○"/>
            </a:pPr>
            <a:r>
              <a:rPr lang="en" sz="1800">
                <a:solidFill>
                  <a:srgbClr val="000000"/>
                </a:solidFill>
              </a:rPr>
              <a:t>You might reflect on your own experiences in the classroom, or in particular situations, to help you clarify and articulate this conceptualization. </a:t>
            </a:r>
            <a:endParaRPr sz="1800">
              <a:solidFill>
                <a:srgbClr val="000000"/>
              </a:solidFill>
            </a:endParaRPr>
          </a:p>
          <a:p>
            <a:pPr marL="914400" lvl="1" indent="-342900" algn="l" rtl="0">
              <a:spcBef>
                <a:spcPts val="1000"/>
              </a:spcBef>
              <a:spcAft>
                <a:spcPts val="1000"/>
              </a:spcAft>
              <a:buClr>
                <a:srgbClr val="000000"/>
              </a:buClr>
              <a:buSzPts val="1800"/>
              <a:buFont typeface="Alegreya"/>
              <a:buChar char="○"/>
            </a:pPr>
            <a:r>
              <a:rPr lang="en" sz="1800">
                <a:solidFill>
                  <a:srgbClr val="000000"/>
                </a:solidFill>
              </a:rPr>
              <a:t>Perhaps the easiest way to approach this task is to think about how you would complete the following sentence: I believe students learn best by/when/who...</a:t>
            </a:r>
            <a:endParaRPr sz="180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0"/>
          <p:cNvSpPr txBox="1">
            <a:spLocks noGrp="1"/>
          </p:cNvSpPr>
          <p:nvPr>
            <p:ph type="title"/>
          </p:nvPr>
        </p:nvSpPr>
        <p:spPr>
          <a:xfrm>
            <a:off x="458500" y="697075"/>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3"/>
                </a:solidFill>
              </a:rPr>
              <a:t>What is included in a teaching philosophy? (Cont.)</a:t>
            </a:r>
            <a:endParaRPr b="0">
              <a:solidFill>
                <a:schemeClr val="accent3"/>
              </a:solidFill>
            </a:endParaRPr>
          </a:p>
          <a:p>
            <a:pPr marL="0" lvl="0" indent="0" algn="l" rtl="0">
              <a:spcBef>
                <a:spcPts val="0"/>
              </a:spcBef>
              <a:spcAft>
                <a:spcPts val="0"/>
              </a:spcAft>
              <a:buNone/>
            </a:pPr>
            <a:endParaRPr/>
          </a:p>
        </p:txBody>
      </p:sp>
      <p:sp>
        <p:nvSpPr>
          <p:cNvPr id="143" name="Google Shape;143;p20"/>
          <p:cNvSpPr txBox="1">
            <a:spLocks noGrp="1"/>
          </p:cNvSpPr>
          <p:nvPr>
            <p:ph type="body" idx="1"/>
          </p:nvPr>
        </p:nvSpPr>
        <p:spPr>
          <a:xfrm>
            <a:off x="591800" y="1347750"/>
            <a:ext cx="7505700" cy="2448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legreya"/>
              <a:buChar char="●"/>
            </a:pPr>
            <a:r>
              <a:rPr lang="en" sz="1800" b="1" u="sng">
                <a:solidFill>
                  <a:srgbClr val="000000"/>
                </a:solidFill>
              </a:rPr>
              <a:t>Conceptualization of teaching. </a:t>
            </a:r>
            <a:endParaRPr sz="1800" b="1" u="sng">
              <a:solidFill>
                <a:srgbClr val="000000"/>
              </a:solidFill>
            </a:endParaRPr>
          </a:p>
          <a:p>
            <a:pPr marL="914400" lvl="1" indent="-342900" algn="l" rtl="0">
              <a:spcBef>
                <a:spcPts val="0"/>
              </a:spcBef>
              <a:spcAft>
                <a:spcPts val="0"/>
              </a:spcAft>
              <a:buClr>
                <a:srgbClr val="000000"/>
              </a:buClr>
              <a:buSzPts val="1800"/>
              <a:buFont typeface="Alegreya"/>
              <a:buChar char="○"/>
            </a:pPr>
            <a:r>
              <a:rPr lang="en" sz="1800">
                <a:solidFill>
                  <a:srgbClr val="000000"/>
                </a:solidFill>
              </a:rPr>
              <a:t>You might also want to address how you conceptualize teaching – what do you think it means “to teach,” and how you believe you facilitate the learning process as a “teacher.” </a:t>
            </a:r>
            <a:endParaRPr sz="1800">
              <a:solidFill>
                <a:srgbClr val="000000"/>
              </a:solidFill>
            </a:endParaRPr>
          </a:p>
          <a:p>
            <a:pPr marL="914400" lvl="1" indent="-342900" algn="l" rtl="0">
              <a:spcBef>
                <a:spcPts val="1000"/>
              </a:spcBef>
              <a:spcAft>
                <a:spcPts val="0"/>
              </a:spcAft>
              <a:buClr>
                <a:srgbClr val="000000"/>
              </a:buClr>
              <a:buSzPts val="1800"/>
              <a:buFont typeface="Alegreya"/>
              <a:buChar char="○"/>
            </a:pPr>
            <a:r>
              <a:rPr lang="en" sz="1800">
                <a:solidFill>
                  <a:srgbClr val="000000"/>
                </a:solidFill>
              </a:rPr>
              <a:t>To help you determine your view on teaching, you might finish the statement, “I believe the role of the teacher is...” </a:t>
            </a:r>
            <a:endParaRPr sz="1800">
              <a:solidFill>
                <a:srgbClr val="000000"/>
              </a:solidFill>
            </a:endParaRPr>
          </a:p>
          <a:p>
            <a:pPr marL="1371600" lvl="2" indent="-342900" algn="l" rtl="0">
              <a:spcBef>
                <a:spcPts val="1000"/>
              </a:spcBef>
              <a:spcAft>
                <a:spcPts val="1000"/>
              </a:spcAft>
              <a:buClr>
                <a:srgbClr val="000000"/>
              </a:buClr>
              <a:buSzPts val="1800"/>
              <a:buFont typeface="Alegreya"/>
              <a:buChar char="■"/>
            </a:pPr>
            <a:r>
              <a:rPr lang="en" sz="1800">
                <a:solidFill>
                  <a:srgbClr val="000000"/>
                </a:solidFill>
              </a:rPr>
              <a:t>This could be metaphorical, or you might reflect on what you believe an instructor’s responsibility is towards his or her students in terms of motivation, content, support, etc.</a:t>
            </a:r>
            <a:endParaRPr sz="180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1"/>
          <p:cNvSpPr txBox="1">
            <a:spLocks noGrp="1"/>
          </p:cNvSpPr>
          <p:nvPr>
            <p:ph type="title"/>
          </p:nvPr>
        </p:nvSpPr>
        <p:spPr>
          <a:xfrm>
            <a:off x="458500" y="697075"/>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3"/>
                </a:solidFill>
              </a:rPr>
              <a:t>What is included in a teaching philosophy? (Cont.)</a:t>
            </a:r>
            <a:endParaRPr b="0">
              <a:solidFill>
                <a:schemeClr val="accent3"/>
              </a:solidFill>
            </a:endParaRPr>
          </a:p>
          <a:p>
            <a:pPr marL="0" lvl="0" indent="0" algn="l" rtl="0">
              <a:spcBef>
                <a:spcPts val="0"/>
              </a:spcBef>
              <a:spcAft>
                <a:spcPts val="0"/>
              </a:spcAft>
              <a:buNone/>
            </a:pPr>
            <a:endParaRPr/>
          </a:p>
        </p:txBody>
      </p:sp>
      <p:sp>
        <p:nvSpPr>
          <p:cNvPr id="149" name="Google Shape;149;p21"/>
          <p:cNvSpPr txBox="1">
            <a:spLocks noGrp="1"/>
          </p:cNvSpPr>
          <p:nvPr>
            <p:ph type="body" idx="1"/>
          </p:nvPr>
        </p:nvSpPr>
        <p:spPr>
          <a:xfrm>
            <a:off x="591800" y="1347750"/>
            <a:ext cx="7505700" cy="2448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legreya"/>
              <a:buChar char="●"/>
            </a:pPr>
            <a:r>
              <a:rPr lang="en" sz="1800" b="1" u="sng">
                <a:solidFill>
                  <a:srgbClr val="000000"/>
                </a:solidFill>
              </a:rPr>
              <a:t>Goals for students.</a:t>
            </a:r>
            <a:endParaRPr sz="1800" b="1" u="sng">
              <a:solidFill>
                <a:srgbClr val="000000"/>
              </a:solidFill>
            </a:endParaRPr>
          </a:p>
          <a:p>
            <a:pPr marL="914400" lvl="1" indent="-317500" algn="l" rtl="0">
              <a:spcBef>
                <a:spcPts val="0"/>
              </a:spcBef>
              <a:spcAft>
                <a:spcPts val="0"/>
              </a:spcAft>
              <a:buClr>
                <a:srgbClr val="000000"/>
              </a:buClr>
              <a:buSzPts val="1400"/>
              <a:buFont typeface="Alegreya"/>
              <a:buChar char="○"/>
            </a:pPr>
            <a:r>
              <a:rPr lang="en" sz="1400">
                <a:solidFill>
                  <a:srgbClr val="000000"/>
                </a:solidFill>
              </a:rPr>
              <a:t>Addressing your goals for your students is perhaps one of the most important components you can include in your teaching statement, because they are tangible ideas that can communicate a great deal about what is important to you as a teacher. </a:t>
            </a:r>
            <a:endParaRPr sz="1400">
              <a:solidFill>
                <a:srgbClr val="000000"/>
              </a:solidFill>
            </a:endParaRPr>
          </a:p>
          <a:p>
            <a:pPr marL="914400" lvl="1" indent="-317500" algn="l" rtl="0">
              <a:spcBef>
                <a:spcPts val="1000"/>
              </a:spcBef>
              <a:spcAft>
                <a:spcPts val="0"/>
              </a:spcAft>
              <a:buClr>
                <a:srgbClr val="000000"/>
              </a:buClr>
              <a:buSzPts val="1400"/>
              <a:buFont typeface="Alegreya"/>
              <a:buChar char="○"/>
            </a:pPr>
            <a:r>
              <a:rPr lang="en" sz="1400">
                <a:solidFill>
                  <a:srgbClr val="000000"/>
                </a:solidFill>
              </a:rPr>
              <a:t>Think about what skills or knowledge do you want your students to gain from your class?</a:t>
            </a:r>
            <a:endParaRPr sz="1400">
              <a:solidFill>
                <a:srgbClr val="000000"/>
              </a:solidFill>
            </a:endParaRPr>
          </a:p>
          <a:p>
            <a:pPr marL="914400" lvl="1" indent="-317500" algn="l" rtl="0">
              <a:spcBef>
                <a:spcPts val="1000"/>
              </a:spcBef>
              <a:spcAft>
                <a:spcPts val="0"/>
              </a:spcAft>
              <a:buClr>
                <a:srgbClr val="000000"/>
              </a:buClr>
              <a:buSzPts val="1400"/>
              <a:buFont typeface="Alegreya"/>
              <a:buChar char="○"/>
            </a:pPr>
            <a:r>
              <a:rPr lang="en" sz="1400">
                <a:solidFill>
                  <a:srgbClr val="000000"/>
                </a:solidFill>
              </a:rPr>
              <a:t> The goals you choose to address can be more than simply learning a given course content or discipline-specific knowledge; you can discuss other skills as well, such as general process or cross-disciplinary skills, or even lifelong learning goals such as critical thinking, problem solving, ethics, social commitment, or self-confidence. </a:t>
            </a:r>
            <a:endParaRPr sz="1400">
              <a:solidFill>
                <a:srgbClr val="000000"/>
              </a:solidFill>
            </a:endParaRPr>
          </a:p>
          <a:p>
            <a:pPr marL="914400" lvl="1" indent="-317500" algn="l" rtl="0">
              <a:spcBef>
                <a:spcPts val="1000"/>
              </a:spcBef>
              <a:spcAft>
                <a:spcPts val="1000"/>
              </a:spcAft>
              <a:buClr>
                <a:srgbClr val="000000"/>
              </a:buClr>
              <a:buSzPts val="1400"/>
              <a:buFont typeface="Alegreya"/>
              <a:buChar char="○"/>
            </a:pPr>
            <a:r>
              <a:rPr lang="en" sz="1400">
                <a:solidFill>
                  <a:srgbClr val="000000"/>
                </a:solidFill>
              </a:rPr>
              <a:t>Equally important when discussing your goals is to discuss why you maintain these goals and how you work to help your students to accomplish those goals.</a:t>
            </a:r>
            <a:endParaRPr sz="1800">
              <a:solidFill>
                <a:srgbClr val="000000"/>
              </a:solidFill>
            </a:endParaRPr>
          </a:p>
        </p:txBody>
      </p:sp>
    </p:spTree>
  </p:cSld>
  <p:clrMapOvr>
    <a:masterClrMapping/>
  </p:clrMapOvr>
</p:sld>
</file>

<file path=ppt/theme/theme1.xml><?xml version="1.0" encoding="utf-8"?>
<a:theme xmlns:a="http://schemas.openxmlformats.org/drawingml/2006/main" name="PURDUE WRITING LAB">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1059</Words>
  <Application>Microsoft Office PowerPoint</Application>
  <PresentationFormat>On-screen Show (16:9)</PresentationFormat>
  <Paragraphs>67</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PURDUE WRITING LAB</vt:lpstr>
      <vt:lpstr>Statement of Teaching Philosophy </vt:lpstr>
      <vt:lpstr>Overview &amp; Purpose  </vt:lpstr>
      <vt:lpstr>What is a Teaching Philosophy?  </vt:lpstr>
      <vt:lpstr>What is the purpose of a teaching philosophy? </vt:lpstr>
      <vt:lpstr>Content </vt:lpstr>
      <vt:lpstr>What is included in a teaching philosophy?</vt:lpstr>
      <vt:lpstr>What is included in a teaching philosophy? </vt:lpstr>
      <vt:lpstr>What is included in a teaching philosophy? (Cont.) </vt:lpstr>
      <vt:lpstr>What is included in a teaching philosophy? (Cont.) </vt:lpstr>
      <vt:lpstr>What is included in a teaching philosophy? (Cont.) </vt:lpstr>
      <vt:lpstr>What is included in a teaching philosophy? (Cont.) </vt:lpstr>
      <vt:lpstr>What is included in a teaching philosophy? (Cont.) </vt:lpstr>
      <vt:lpstr>Guidelines   </vt:lpstr>
      <vt:lpstr>Guidelines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Statement of Teaching Philosophy </dc:title>
  <cp:lastModifiedBy>Victoria Ruiz</cp:lastModifiedBy>
  <cp:revision>2</cp:revision>
  <dcterms:modified xsi:type="dcterms:W3CDTF">2025-09-26T13:18:53Z</dcterms:modified>
</cp:coreProperties>
</file>