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1"/>
  </p:notesMasterIdLst>
  <p:sldIdLst>
    <p:sldId id="26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2" r:id="rId19"/>
    <p:sldId id="311" r:id="rId20"/>
  </p:sldIdLst>
  <p:sldSz cx="9144000" cy="6858000" type="screen4x3"/>
  <p:notesSz cx="6858000" cy="9144000"/>
  <p:embeddedFontLst>
    <p:embeddedFont>
      <p:font typeface="ＭＳ 明朝" panose="02020609040205080304" pitchFamily="49" charset="-128"/>
      <p:regular r:id="rId22"/>
    </p:embeddedFont>
    <p:embeddedFont>
      <p:font typeface="ＭＳ Ｐゴシック" panose="020B0600070205080204" pitchFamily="34" charset="-128"/>
      <p:regular r:id="rId23"/>
    </p:embeddedFont>
    <p:embeddedFont>
      <p:font typeface="Cambria" panose="02040503050406030204" pitchFamily="18" charset="0"/>
      <p:regular r:id="rId24"/>
      <p:bold r:id="rId25"/>
      <p:italic r:id="rId26"/>
      <p:boldItalic r:id="rId27"/>
    </p:embeddedFont>
    <p:embeddedFont>
      <p:font typeface="Franklin Gothic Book" panose="020B0503020102020204" pitchFamily="34" charset="0"/>
      <p:regular r:id="rId28"/>
      <p:italic r:id="rId29"/>
    </p:embeddedFont>
    <p:embeddedFont>
      <p:font typeface="Franklin Gothic Medium" panose="020B0603020102020204" pitchFamily="34" charset="0"/>
      <p:regular r:id="rId30"/>
      <p:italic r:id="rId31"/>
    </p:embeddedFont>
    <p:embeddedFont>
      <p:font typeface="Franklin Gothic Medium Cond" panose="020B0606030402020204" pitchFamily="3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D99F"/>
    <a:srgbClr val="CFB991"/>
    <a:srgbClr val="DDB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963AF1-6DBB-9A4C-B2F3-34C2F413FA62}" v="91" dt="2023-11-10T14:42:11.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4"/>
    <p:restoredTop sz="77033"/>
  </p:normalViewPr>
  <p:slideViewPr>
    <p:cSldViewPr snapToGrid="0">
      <p:cViewPr varScale="1">
        <p:scale>
          <a:sx n="82" d="100"/>
          <a:sy n="82" d="100"/>
        </p:scale>
        <p:origin x="2200" y="176"/>
      </p:cViewPr>
      <p:guideLst>
        <p:guide orient="horz" pos="1080"/>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7/24/25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charset="-128"/>
              </a:rPr>
              <a:t>Yellow against a black background is best for text on screen– the combination assures that readers can see it from afar, especially when used in a sans serif font. </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11</a:t>
            </a:fld>
            <a:endParaRPr lang="en-US"/>
          </a:p>
        </p:txBody>
      </p:sp>
    </p:spTree>
    <p:extLst>
      <p:ext uri="{BB962C8B-B14F-4D97-AF65-F5344CB8AC3E}">
        <p14:creationId xmlns:p14="http://schemas.microsoft.com/office/powerpoint/2010/main" val="3585101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Example 3, consider the use of color</a:t>
            </a:r>
            <a:r>
              <a:rPr lang="en-US" baseline="0" dirty="0"/>
              <a:t> in this visual. Does it create an effective or ineffective contrast? Does the use of color make the visual easier to interpret? Why or why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n-lt"/>
              </a:rPr>
              <a:t>Graphic via: Rahimi-Eichi, H.; Ojha, U.; </a:t>
            </a:r>
            <a:r>
              <a:rPr lang="en-US" altLang="en-US" sz="1200" dirty="0" err="1">
                <a:latin typeface="+mn-lt"/>
              </a:rPr>
              <a:t>Baronti</a:t>
            </a:r>
            <a:r>
              <a:rPr lang="en-US" altLang="en-US" sz="1200" dirty="0">
                <a:latin typeface="+mn-lt"/>
              </a:rPr>
              <a:t>, F.; Chow, M., "Battery Management System: An Overview of Its Application in the Smart Grid and Electric Vehicles," in Industrial Electronics Magazine, IEEE , vol.7, no.2, pp.4-16, June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12</a:t>
            </a:fld>
            <a:endParaRPr lang="en-US"/>
          </a:p>
        </p:txBody>
      </p:sp>
    </p:spTree>
    <p:extLst>
      <p:ext uri="{BB962C8B-B14F-4D97-AF65-F5344CB8AC3E}">
        <p14:creationId xmlns:p14="http://schemas.microsoft.com/office/powerpoint/2010/main" val="14006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Texture</a:t>
            </a:r>
            <a:r>
              <a:rPr lang="en-US" altLang="en-US" dirty="0">
                <a:ea typeface="ＭＳ 明朝" charset="-128"/>
              </a:rPr>
              <a:t> can help readers differentiate points of data when color is absent,</a:t>
            </a:r>
            <a:r>
              <a:rPr lang="en-US" altLang="en-US" baseline="0" dirty="0">
                <a:ea typeface="ＭＳ 明朝" charset="-128"/>
              </a:rPr>
              <a:t> such as in a publication where using color is either expensive for printing purposes or not allowed in the publication guidelines. </a:t>
            </a:r>
            <a:br>
              <a:rPr lang="en-US" altLang="en-US" baseline="0" dirty="0">
                <a:ea typeface="ＭＳ 明朝" charset="-128"/>
              </a:rPr>
            </a:br>
            <a:br>
              <a:rPr lang="en-US" altLang="en-US" baseline="0" dirty="0">
                <a:ea typeface="ＭＳ 明朝" charset="-128"/>
              </a:rPr>
            </a:br>
            <a:r>
              <a:rPr lang="en-US" altLang="en-US" baseline="0" dirty="0">
                <a:ea typeface="ＭＳ 明朝" charset="-128"/>
              </a:rPr>
              <a:t>To test your visualization in gray scale, use the color and picture formatting settings in your program of choice. </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13</a:t>
            </a:fld>
            <a:endParaRPr lang="en-US"/>
          </a:p>
        </p:txBody>
      </p:sp>
    </p:spTree>
    <p:extLst>
      <p:ext uri="{BB962C8B-B14F-4D97-AF65-F5344CB8AC3E}">
        <p14:creationId xmlns:p14="http://schemas.microsoft.com/office/powerpoint/2010/main" val="386558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a:t>
            </a:r>
            <a:r>
              <a:rPr lang="en-US" baseline="0" dirty="0"/>
              <a:t> be sure to consult any publication or presentation guidelines from a journal or conference if you are seeking to publish or present your data visualizations. Often, many of these organizations will have templates, tips, or protocol for pursuing layout and typography issues. </a:t>
            </a:r>
            <a:endParaRPr 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14</a:t>
            </a:fld>
            <a:endParaRPr lang="en-US"/>
          </a:p>
        </p:txBody>
      </p:sp>
    </p:spTree>
    <p:extLst>
      <p:ext uri="{BB962C8B-B14F-4D97-AF65-F5344CB8AC3E}">
        <p14:creationId xmlns:p14="http://schemas.microsoft.com/office/powerpoint/2010/main" val="118083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memorable acronym</a:t>
            </a:r>
            <a:r>
              <a:rPr lang="en-US" baseline="0" dirty="0"/>
              <a:t> to follow and use to assure your documents begin to follow proper design principles is HATS. </a:t>
            </a:r>
          </a:p>
          <a:p>
            <a:endParaRPr lang="en-US" baseline="0" dirty="0"/>
          </a:p>
          <a:p>
            <a:r>
              <a:rPr lang="en-US" b="1" baseline="0" dirty="0"/>
              <a:t>Headings: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en-US" dirty="0">
                <a:ea typeface="ＭＳ 明朝" charset="-128"/>
              </a:rPr>
              <a:t>Typeface, size, styles, and alignment show different levels of importance and detail.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altLang="en-US" dirty="0">
                <a:ea typeface="ＭＳ 明朝" charset="-128"/>
              </a:rPr>
              <a:t>How can headings best be used to draw attention to data visualizations on articles and presentations/handouts?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altLang="en-US" dirty="0">
              <a:latin typeface="Cambria" charset="0"/>
              <a:ea typeface="ＭＳ 明朝" charset="-128"/>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altLang="en-US" b="1" dirty="0">
                <a:latin typeface="Cambria" charset="0"/>
                <a:ea typeface="ＭＳ 明朝" charset="-128"/>
              </a:rPr>
              <a:t>Access:</a:t>
            </a:r>
          </a:p>
          <a:p>
            <a:pPr marL="171450" indent="-171450" eaLnBrk="1" hangingPunct="1">
              <a:spcBef>
                <a:spcPct val="0"/>
              </a:spcBef>
              <a:buFont typeface="Arial" charset="0"/>
              <a:buChar char="•"/>
            </a:pPr>
            <a:r>
              <a:rPr lang="en-US" altLang="en-US" dirty="0">
                <a:ea typeface="ＭＳ Ｐゴシック" charset="-128"/>
              </a:rPr>
              <a:t>Captions, labeling, and best practices for usage of color, texture, and shade fall under access considerations as well. </a:t>
            </a:r>
          </a:p>
          <a:p>
            <a:pPr marL="171450" indent="-171450" eaLnBrk="1" hangingPunct="1">
              <a:spcBef>
                <a:spcPct val="0"/>
              </a:spcBef>
              <a:buFont typeface="Arial" charset="0"/>
              <a:buChar char="•"/>
            </a:pPr>
            <a:r>
              <a:rPr lang="en-US" altLang="en-US" dirty="0">
                <a:ea typeface="ＭＳ Ｐゴシック" charset="-128"/>
              </a:rPr>
              <a:t>Limit text and provide ample space for access of text or information in presentations. </a:t>
            </a:r>
          </a:p>
          <a:p>
            <a:pPr marL="171450" indent="-171450" eaLnBrk="1" hangingPunct="1">
              <a:spcBef>
                <a:spcPct val="0"/>
              </a:spcBef>
              <a:buFont typeface="Arial" charset="0"/>
              <a:buChar char="•"/>
            </a:pPr>
            <a:endParaRPr lang="en-US" altLang="en-US" dirty="0">
              <a:ea typeface="ＭＳ Ｐゴシック" charset="-128"/>
            </a:endParaRPr>
          </a:p>
          <a:p>
            <a:pPr marL="0" indent="0" eaLnBrk="1" hangingPunct="1">
              <a:spcBef>
                <a:spcPct val="0"/>
              </a:spcBef>
              <a:buFont typeface="Arial" charset="0"/>
              <a:buNone/>
            </a:pPr>
            <a:r>
              <a:rPr lang="en-US" altLang="en-US" b="1" dirty="0">
                <a:ea typeface="ＭＳ Ｐゴシック" charset="-128"/>
              </a:rPr>
              <a:t>Typography:</a:t>
            </a:r>
          </a:p>
          <a:p>
            <a:pPr marL="457200" indent="-457200" eaLnBrk="1" hangingPunct="1">
              <a:buFont typeface="Arial" charset="0"/>
              <a:buChar char="•"/>
            </a:pPr>
            <a:r>
              <a:rPr lang="en-US" altLang="en-US" sz="1200" dirty="0">
                <a:ea typeface="ＭＳ Ｐゴシック" charset="-128"/>
              </a:rPr>
              <a:t>Avoid using more than two types of font in one presentation, document, or graphic. Multiple fonts can distract</a:t>
            </a:r>
            <a:r>
              <a:rPr lang="en-US" altLang="en-US" sz="1200" baseline="0" dirty="0">
                <a:ea typeface="ＭＳ Ｐゴシック" charset="-128"/>
              </a:rPr>
              <a:t> readers from your data and disrupt any visual structure you have created to signal consistent design elements in your work. </a:t>
            </a:r>
            <a:endParaRPr lang="en-US" altLang="en-US" sz="1200" dirty="0">
              <a:ea typeface="ＭＳ Ｐゴシック" charset="-128"/>
            </a:endParaRPr>
          </a:p>
          <a:p>
            <a:pPr marL="457200" indent="-457200" eaLnBrk="1" hangingPunct="1">
              <a:buFont typeface="Arial" charset="0"/>
              <a:buChar char="•"/>
            </a:pPr>
            <a:r>
              <a:rPr lang="en-US" altLang="en-US" sz="1200" dirty="0">
                <a:ea typeface="ＭＳ Ｐゴシック" charset="-128"/>
              </a:rPr>
              <a:t>Assure you can read all text against your slide or graphic’s background</a:t>
            </a:r>
            <a:br>
              <a:rPr lang="en-US" altLang="en-US" sz="1200" dirty="0">
                <a:ea typeface="ＭＳ Ｐゴシック" charset="-128"/>
              </a:rPr>
            </a:br>
            <a:endParaRPr lang="en-US" altLang="en-US" sz="1200" dirty="0">
              <a:ea typeface="ＭＳ Ｐゴシック" charset="-128"/>
            </a:endParaRPr>
          </a:p>
          <a:p>
            <a:pPr marL="0" indent="0" eaLnBrk="1" hangingPunct="1">
              <a:buFont typeface="Arial" charset="0"/>
              <a:buNone/>
            </a:pPr>
            <a:r>
              <a:rPr lang="en-US" altLang="en-US" sz="1200" b="1" dirty="0">
                <a:ea typeface="ＭＳ Ｐゴシック" charset="-128"/>
              </a:rPr>
              <a:t>Space:</a:t>
            </a:r>
          </a:p>
          <a:p>
            <a:pPr marL="457200" indent="-457200" eaLnBrk="1" hangingPunct="1">
              <a:spcBef>
                <a:spcPct val="0"/>
              </a:spcBef>
              <a:buFont typeface="Arial" charset="0"/>
              <a:buChar char="•"/>
            </a:pPr>
            <a:r>
              <a:rPr lang="en-US" altLang="en-US" sz="1200" dirty="0">
                <a:ea typeface="ＭＳ Ｐゴシック" charset="-128"/>
              </a:rPr>
              <a:t>Work in harmony with margins and be familiar with text wrap settings </a:t>
            </a:r>
          </a:p>
          <a:p>
            <a:pPr marL="457200" indent="-457200" eaLnBrk="1" hangingPunct="1">
              <a:spcBef>
                <a:spcPct val="0"/>
              </a:spcBef>
              <a:buFont typeface="Arial" charset="0"/>
              <a:buChar char="•"/>
            </a:pPr>
            <a:r>
              <a:rPr lang="en-US" altLang="en-US" sz="1200" dirty="0">
                <a:ea typeface="ＭＳ Ｐゴシック" charset="-128"/>
              </a:rPr>
              <a:t>Allow for space around visuals rather than using frames, unless an edge of your visual bleeds into the white space of a page (i.e. the margin)</a:t>
            </a:r>
          </a:p>
          <a:p>
            <a:pPr marL="457200" indent="-457200" eaLnBrk="1" hangingPunct="1">
              <a:spcBef>
                <a:spcPct val="0"/>
              </a:spcBef>
              <a:buFont typeface="Arial" charset="0"/>
              <a:buChar char="•"/>
            </a:pPr>
            <a:r>
              <a:rPr lang="en-US" altLang="en-US" sz="1200" dirty="0">
                <a:ea typeface="ＭＳ Ｐゴシック" charset="-128"/>
              </a:rPr>
              <a:t>Do not crowd visuals with words. Trust your eyes when you step back to view the page at a distance. </a:t>
            </a:r>
          </a:p>
        </p:txBody>
      </p:sp>
      <p:sp>
        <p:nvSpPr>
          <p:cNvPr id="4" name="Slide Number Placeholder 3"/>
          <p:cNvSpPr>
            <a:spLocks noGrp="1"/>
          </p:cNvSpPr>
          <p:nvPr>
            <p:ph type="sldNum" sz="quarter" idx="5"/>
          </p:nvPr>
        </p:nvSpPr>
        <p:spPr/>
        <p:txBody>
          <a:bodyPr/>
          <a:lstStyle/>
          <a:p>
            <a:fld id="{237BF745-0557-B241-863F-056113C7032A}" type="slidenum">
              <a:rPr lang="en-US" smtClean="0"/>
              <a:t>15</a:t>
            </a:fld>
            <a:endParaRPr lang="en-US"/>
          </a:p>
        </p:txBody>
      </p:sp>
    </p:spTree>
    <p:extLst>
      <p:ext uri="{BB962C8B-B14F-4D97-AF65-F5344CB8AC3E}">
        <p14:creationId xmlns:p14="http://schemas.microsoft.com/office/powerpoint/2010/main" val="400100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Purdue students in West Lafayette, IN may visit the On-Campus Writing Lab in Krach Leadership Center, 2</a:t>
            </a:r>
            <a:r>
              <a:rPr lang="en-US" altLang="en-US" baseline="30000" dirty="0"/>
              <a:t>nd</a:t>
            </a:r>
            <a:r>
              <a:rPr lang="en-US" altLang="en-US" dirty="0"/>
              <a:t> Floor. Worldwide users may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16</a:t>
            </a:fld>
            <a:endParaRPr lang="en-US"/>
          </a:p>
        </p:txBody>
      </p:sp>
    </p:spTree>
    <p:extLst>
      <p:ext uri="{BB962C8B-B14F-4D97-AF65-F5344CB8AC3E}">
        <p14:creationId xmlns:p14="http://schemas.microsoft.com/office/powerpoint/2010/main" val="84267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charset="-128"/>
              </a:rPr>
              <a:t>Do not be persuaded by fancy 3D or animated visuals– readers can struggle to interpret data when the presentation type of complex, moving, or novel. Simple, universal presentation tools</a:t>
            </a:r>
            <a:r>
              <a:rPr lang="en-US" altLang="en-US" baseline="0" dirty="0">
                <a:ea typeface="ＭＳ Ｐゴシック" charset="-128"/>
              </a:rPr>
              <a:t> are often best to reach a wide audience of readers. </a:t>
            </a:r>
            <a:endParaRPr 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2</a:t>
            </a:fld>
            <a:endParaRPr lang="en-US"/>
          </a:p>
        </p:txBody>
      </p:sp>
    </p:spTree>
    <p:extLst>
      <p:ext uri="{BB962C8B-B14F-4D97-AF65-F5344CB8AC3E}">
        <p14:creationId xmlns:p14="http://schemas.microsoft.com/office/powerpoint/2010/main" val="130141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eaLnBrk="1" hangingPunct="1">
              <a:spcBef>
                <a:spcPct val="0"/>
              </a:spcBef>
              <a:buFont typeface="Arial" charset="0"/>
              <a:buChar char="•"/>
              <a:defRPr/>
            </a:pPr>
            <a:r>
              <a:rPr lang="en-US" altLang="en-US" dirty="0">
                <a:ea typeface="ＭＳ Ｐゴシック" charset="-128"/>
              </a:rPr>
              <a:t>Do not make your reader flip through pages or go searching for data.</a:t>
            </a:r>
            <a:r>
              <a:rPr lang="en-US" altLang="en-US" b="1" dirty="0">
                <a:ea typeface="ＭＳ Ｐゴシック" charset="-128"/>
              </a:rPr>
              <a:t> </a:t>
            </a:r>
            <a:endParaRPr lang="en-US" altLang="en-US" dirty="0">
              <a:ea typeface="ＭＳ Ｐゴシック" charset="-128"/>
            </a:endParaRPr>
          </a:p>
          <a:p>
            <a:pPr marL="171450" lvl="1" indent="-171450" eaLnBrk="1" hangingPunct="1">
              <a:spcBef>
                <a:spcPct val="0"/>
              </a:spcBef>
              <a:buFont typeface="Arial" charset="0"/>
              <a:buChar char="•"/>
              <a:defRPr/>
            </a:pPr>
            <a:r>
              <a:rPr lang="en-US" altLang="en-US" dirty="0">
                <a:ea typeface="ＭＳ Ｐゴシック" charset="-128"/>
              </a:rPr>
              <a:t>Do not overcrowd with too many visuals, design elements, or colors</a:t>
            </a:r>
          </a:p>
          <a:p>
            <a:pPr marL="171450" lvl="1" indent="-171450" eaLnBrk="1" hangingPunct="1">
              <a:spcBef>
                <a:spcPct val="0"/>
              </a:spcBef>
              <a:buFont typeface="Arial" charset="0"/>
              <a:buChar char="•"/>
              <a:defRPr/>
            </a:pPr>
            <a:r>
              <a:rPr lang="en-US" altLang="en-US" dirty="0">
                <a:ea typeface="ＭＳ Ｐゴシック" charset="-128"/>
              </a:rPr>
              <a:t>Reinforce the written text, do not replace it</a:t>
            </a:r>
          </a:p>
          <a:p>
            <a:pPr marL="171450" lvl="1" indent="-171450" eaLnBrk="1" hangingPunct="1">
              <a:spcBef>
                <a:spcPct val="0"/>
              </a:spcBef>
              <a:buFont typeface="Arial" charset="0"/>
              <a:buChar char="•"/>
              <a:defRPr/>
            </a:pPr>
            <a:r>
              <a:rPr lang="en-US" altLang="en-US" dirty="0">
                <a:ea typeface="ＭＳ Ｐゴシック" charset="-128"/>
              </a:rPr>
              <a:t>Label and properly place your graphical information—this includes appropriate captions, figure titles, and graphic titles. </a:t>
            </a:r>
          </a:p>
        </p:txBody>
      </p:sp>
      <p:sp>
        <p:nvSpPr>
          <p:cNvPr id="4" name="Slide Number Placeholder 3"/>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290361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charset="-128"/>
              </a:rPr>
              <a:t>Though this principle might seem obvious, assure that your text compliments your graphics and vice versa. Graphics should appear on the page where they are discussed. Graphics should be properly titled to better foster reader understanding and navigation. </a:t>
            </a:r>
            <a:br>
              <a:rPr lang="en-US" altLang="en-US" dirty="0">
                <a:ea typeface="ＭＳ Ｐゴシック" charset="-128"/>
              </a:rPr>
            </a:br>
            <a:br>
              <a:rPr lang="en-US" altLang="en-US" dirty="0">
                <a:ea typeface="ＭＳ Ｐゴシック" charset="-128"/>
              </a:rPr>
            </a:br>
            <a:r>
              <a:rPr lang="en-US" altLang="en-US" dirty="0">
                <a:ea typeface="ＭＳ Ｐゴシック" charset="-128"/>
              </a:rPr>
              <a:t>In the example above, what is effective about the placement of this graphic? What could be made more effective in the layout and composition of this page?</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How might these suggestions change from print to screen audiences?</a:t>
            </a:r>
          </a:p>
          <a:p>
            <a:pPr eaLnBrk="1" hangingPunct="1">
              <a:spcBef>
                <a:spcPct val="0"/>
              </a:spcBef>
            </a:pPr>
            <a:endParaRPr lang="en-US" altLang="en-US" dirty="0">
              <a:ea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ea typeface="ＭＳ Ｐゴシック" charset="-128"/>
              </a:rPr>
              <a:t>Graphic via: NOAA National Weather Service semi-annual report on climate change. http://</a:t>
            </a:r>
            <a:r>
              <a:rPr lang="en-US" altLang="en-US" sz="1200" dirty="0" err="1">
                <a:ea typeface="ＭＳ Ｐゴシック" charset="-128"/>
              </a:rPr>
              <a:t>climate.nasa.gov</a:t>
            </a:r>
            <a:r>
              <a:rPr lang="en-US" altLang="en-US" sz="1200" dirty="0">
                <a:ea typeface="ＭＳ Ｐゴシック" charset="-128"/>
              </a:rPr>
              <a:t>/causes/</a:t>
            </a:r>
          </a:p>
          <a:p>
            <a:pPr eaLnBrk="1" hangingPunct="1">
              <a:spcBef>
                <a:spcPct val="0"/>
              </a:spcBef>
            </a:pPr>
            <a:endParaRPr lang="en-US" altLang="en-US" dirty="0">
              <a:ea typeface="ＭＳ Ｐゴシック"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5</a:t>
            </a:fld>
            <a:endParaRPr lang="en-US"/>
          </a:p>
        </p:txBody>
      </p:sp>
    </p:spTree>
    <p:extLst>
      <p:ext uri="{BB962C8B-B14F-4D97-AF65-F5344CB8AC3E}">
        <p14:creationId xmlns:p14="http://schemas.microsoft.com/office/powerpoint/2010/main" val="39335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Unethical graphics can erode the credibility of an entire document–</a:t>
            </a:r>
            <a:r>
              <a:rPr lang="en-US" sz="1200" baseline="0" dirty="0"/>
              <a:t> assure that you follow these ethical display options and double check your visualization before presenting information to your readers. </a:t>
            </a:r>
            <a:endParaRPr 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13029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明朝" charset="-128"/>
              </a:rPr>
              <a:t>Also of note, be careful when</a:t>
            </a:r>
            <a:r>
              <a:rPr lang="en-US" altLang="en-US" baseline="0" dirty="0">
                <a:ea typeface="ＭＳ 明朝" charset="-128"/>
              </a:rPr>
              <a:t> using </a:t>
            </a:r>
            <a:r>
              <a:rPr lang="en-US" altLang="en-US" dirty="0">
                <a:ea typeface="ＭＳ 明朝" charset="-128"/>
              </a:rPr>
              <a:t>color to</a:t>
            </a:r>
            <a:r>
              <a:rPr lang="en-US" altLang="en-US" baseline="0" dirty="0">
                <a:ea typeface="ＭＳ 明朝" charset="-128"/>
              </a:rPr>
              <a:t> emphasize </a:t>
            </a:r>
            <a:r>
              <a:rPr lang="en-US" altLang="en-US" dirty="0">
                <a:ea typeface="ＭＳ 明朝" charset="-128"/>
              </a:rPr>
              <a:t>item importance; Shade can trick the eye to make elements appear larger than darker-shaded items of the same size.</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7</a:t>
            </a:fld>
            <a:endParaRPr lang="en-US"/>
          </a:p>
        </p:txBody>
      </p:sp>
    </p:spTree>
    <p:extLst>
      <p:ext uri="{BB962C8B-B14F-4D97-AF65-F5344CB8AC3E}">
        <p14:creationId xmlns:p14="http://schemas.microsoft.com/office/powerpoint/2010/main" val="185214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charset="-128"/>
              </a:rPr>
              <a:t>What ethical issues do you notice about this graph? How might the manner in which the information is displayed misinform readers?</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What suggestions would you offer to improve the way this data is displayed? How might you revise this graph to be more ethical?</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How does color change the data and reader reception?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This particular</a:t>
            </a:r>
            <a:r>
              <a:rPr lang="en-US" altLang="en-US" baseline="0" dirty="0">
                <a:ea typeface="ＭＳ Ｐゴシック" charset="-128"/>
              </a:rPr>
              <a:t> example skews the data through the 3D presentation of the graph, which can complicate readers’ perception and interpretation of the data. The Y axis is hard to read because of the 3D skew of the lines on the chart and the shades of blue on this graph are too similar to accurately tell the data portions apart. </a:t>
            </a:r>
            <a:endParaRPr lang="en-US" altLang="en-US" dirty="0">
              <a:ea typeface="ＭＳ Ｐゴシック"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Graphic via: </a:t>
            </a:r>
            <a:r>
              <a:rPr lang="en-US" sz="1200" i="1" dirty="0" err="1"/>
              <a:t>Kouro</a:t>
            </a:r>
            <a:r>
              <a:rPr lang="en-US" sz="1200" i="1" dirty="0"/>
              <a:t>, S.; Leon, J.I.; Vinnikov, D.; </a:t>
            </a:r>
            <a:r>
              <a:rPr lang="en-US" sz="1200" i="1" dirty="0" err="1"/>
              <a:t>Franquelo</a:t>
            </a:r>
            <a:r>
              <a:rPr lang="en-US" sz="1200" i="1" dirty="0"/>
              <a:t>, L.G., "Grid-Connected Photovoltaic Systems: An Overview of Recent Research and Emerging PV Converter Technology," in Industrial Electronics Magazine, IEEE , vol.9, no.1, pp.47-61, March 2015</a:t>
            </a:r>
            <a:endParaRPr lang="en-US" sz="1200"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8</a:t>
            </a:fld>
            <a:endParaRPr lang="en-US"/>
          </a:p>
        </p:txBody>
      </p:sp>
    </p:spTree>
    <p:extLst>
      <p:ext uri="{BB962C8B-B14F-4D97-AF65-F5344CB8AC3E}">
        <p14:creationId xmlns:p14="http://schemas.microsoft.com/office/powerpoint/2010/main" val="117304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using</a:t>
            </a:r>
            <a:r>
              <a:rPr lang="en-US" baseline="0" dirty="0"/>
              <a:t> black and white is more efficient depending on publication guidelines and requirements. </a:t>
            </a:r>
          </a:p>
          <a:p>
            <a:pPr marL="0" marR="0" lvl="1" indent="0" algn="l" defTabSz="914400" rtl="0" eaLnBrk="1" fontAlgn="auto" latinLnBrk="0" hangingPunct="1">
              <a:lnSpc>
                <a:spcPct val="100000"/>
              </a:lnSpc>
              <a:spcBef>
                <a:spcPts val="0"/>
              </a:spcBef>
              <a:spcAft>
                <a:spcPts val="0"/>
              </a:spcAft>
              <a:buClrTx/>
              <a:buSzTx/>
              <a:buFontTx/>
              <a:buNone/>
              <a:tabLst/>
              <a:defRPr/>
            </a:pPr>
            <a:br>
              <a:rPr lang="en-US" altLang="en-US" i="0" dirty="0">
                <a:ea typeface="ＭＳ 明朝" charset="-128"/>
              </a:rPr>
            </a:br>
            <a:r>
              <a:rPr lang="en-US" altLang="en-US" i="0" dirty="0">
                <a:ea typeface="ＭＳ 明朝" charset="-128"/>
              </a:rPr>
              <a:t>Tip: Use colors for small items, such as portions of graphics, annotations,  and important words.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i="0" dirty="0">
              <a:latin typeface="Cambria" charset="0"/>
              <a:ea typeface="ＭＳ 明朝"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Graphic via: </a:t>
            </a:r>
            <a:r>
              <a:rPr lang="en-US" sz="1200" i="0" kern="1200" dirty="0" err="1">
                <a:solidFill>
                  <a:schemeClr val="tx1"/>
                </a:solidFill>
                <a:effectLst/>
                <a:latin typeface="+mn-lt"/>
                <a:ea typeface="+mn-ea"/>
                <a:cs typeface="+mn-cs"/>
              </a:rPr>
              <a:t>Kouro</a:t>
            </a:r>
            <a:r>
              <a:rPr lang="en-US" sz="1200" i="0" kern="1200" dirty="0">
                <a:solidFill>
                  <a:schemeClr val="tx1"/>
                </a:solidFill>
                <a:effectLst/>
                <a:latin typeface="+mn-lt"/>
                <a:ea typeface="+mn-ea"/>
                <a:cs typeface="+mn-cs"/>
              </a:rPr>
              <a:t>, S.; Leon, J.I.; Vinnikov, D.; </a:t>
            </a:r>
            <a:r>
              <a:rPr lang="en-US" sz="1200" i="0" kern="1200" dirty="0" err="1">
                <a:solidFill>
                  <a:schemeClr val="tx1"/>
                </a:solidFill>
                <a:effectLst/>
                <a:latin typeface="+mn-lt"/>
                <a:ea typeface="+mn-ea"/>
                <a:cs typeface="+mn-cs"/>
              </a:rPr>
              <a:t>Franquelo</a:t>
            </a:r>
            <a:r>
              <a:rPr lang="en-US" sz="1200" i="0" kern="1200" dirty="0">
                <a:solidFill>
                  <a:schemeClr val="tx1"/>
                </a:solidFill>
                <a:effectLst/>
                <a:latin typeface="+mn-lt"/>
                <a:ea typeface="+mn-ea"/>
                <a:cs typeface="+mn-cs"/>
              </a:rPr>
              <a:t>, L.G., "Grid-Connected Photovoltaic Systems: An Overview of Recent Research and Emerging PV Converter Technology," in Industrial Electronics Magazine, IEEE , vol.9, no.1, pp.47-61, March 2015</a:t>
            </a:r>
            <a:r>
              <a:rPr lang="en-US" i="0" dirty="0">
                <a:effectLst/>
              </a:rPr>
              <a:t> </a:t>
            </a:r>
            <a:endParaRPr lang="en-US" altLang="en-US" i="0" dirty="0">
              <a:latin typeface="Cambria" charset="0"/>
              <a:ea typeface="ＭＳ 明朝"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9</a:t>
            </a:fld>
            <a:endParaRPr lang="en-US"/>
          </a:p>
        </p:txBody>
      </p:sp>
    </p:spTree>
    <p:extLst>
      <p:ext uri="{BB962C8B-B14F-4D97-AF65-F5344CB8AC3E}">
        <p14:creationId xmlns:p14="http://schemas.microsoft.com/office/powerpoint/2010/main" val="216413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ＭＳ Ｐゴシック" charset="-128"/>
              </a:rPr>
              <a:t>The same colors will look different considering the colors they are matched with. Sometimes they will be dulled, and sometimes they will pop out even more.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This effect will become very important to keep in mind when choosing text and background colors for your design.</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10</a:t>
            </a:fld>
            <a:endParaRPr lang="en-US"/>
          </a:p>
        </p:txBody>
      </p:sp>
    </p:spTree>
    <p:extLst>
      <p:ext uri="{BB962C8B-B14F-4D97-AF65-F5344CB8AC3E}">
        <p14:creationId xmlns:p14="http://schemas.microsoft.com/office/powerpoint/2010/main" val="3862483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346097E4-2930-9D48-A5CE-AF00B0E70697}" type="slidenum">
              <a:rPr lang="en-US" smtClean="0"/>
              <a:t>‹#›</a:t>
            </a:fld>
            <a:endParaRPr lang="en-US"/>
          </a:p>
        </p:txBody>
      </p:sp>
      <p:pic>
        <p:nvPicPr>
          <p:cNvPr id="9" name="Picture 8">
            <a:extLst>
              <a:ext uri="{FF2B5EF4-FFF2-40B4-BE49-F238E27FC236}">
                <a16:creationId xmlns:a16="http://schemas.microsoft.com/office/drawing/2014/main" id="{41F98082-E187-BC6A-5277-5B3C0903A082}"/>
              </a:ext>
            </a:extLst>
          </p:cNvPr>
          <p:cNvPicPr>
            <a:picLocks noChangeAspect="1"/>
          </p:cNvPicPr>
          <p:nvPr userDrawn="1"/>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userDrawn="1"/>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userDrawn="1"/>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userDrawn="1"/>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97E4-2930-9D48-A5CE-AF00B0E70697}" type="slidenum">
              <a:rPr lang="en-US" smtClean="0"/>
              <a:t>‹#›</a:t>
            </a:fld>
            <a:endParaRPr lang="en-US"/>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ftr="0" dt="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p:txBody>
          <a:bodyPr/>
          <a:lstStyle/>
          <a:p>
            <a:r>
              <a:rPr lang="en-US" dirty="0"/>
              <a:t>Data Visualization Best Practices</a:t>
            </a:r>
          </a:p>
        </p:txBody>
      </p:sp>
      <p:sp>
        <p:nvSpPr>
          <p:cNvPr id="6" name="Text Placeholder 5">
            <a:extLst>
              <a:ext uri="{FF2B5EF4-FFF2-40B4-BE49-F238E27FC236}">
                <a16:creationId xmlns:a16="http://schemas.microsoft.com/office/drawing/2014/main" id="{F48F0544-348C-4867-B67F-417A22EAD54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A917F0-A1A7-5CF8-5E22-2BE752CB046C}"/>
              </a:ext>
            </a:extLst>
          </p:cNvPr>
          <p:cNvSpPr>
            <a:spLocks noGrp="1"/>
          </p:cNvSpPr>
          <p:nvPr>
            <p:ph type="body" sz="quarter" idx="10"/>
          </p:nvPr>
        </p:nvSpPr>
        <p:spPr/>
        <p:txBody>
          <a:bodyPr/>
          <a:lstStyle/>
          <a:p>
            <a:r>
              <a:rPr lang="en-US" dirty="0"/>
              <a:t>Color sets with strong contrast (on screen and in print)</a:t>
            </a:r>
          </a:p>
        </p:txBody>
      </p:sp>
      <p:sp>
        <p:nvSpPr>
          <p:cNvPr id="4" name="Title 3">
            <a:extLst>
              <a:ext uri="{FF2B5EF4-FFF2-40B4-BE49-F238E27FC236}">
                <a16:creationId xmlns:a16="http://schemas.microsoft.com/office/drawing/2014/main" id="{63EB382A-BBDD-BA15-9A2D-B8A18C667686}"/>
              </a:ext>
            </a:extLst>
          </p:cNvPr>
          <p:cNvSpPr>
            <a:spLocks noGrp="1"/>
          </p:cNvSpPr>
          <p:nvPr>
            <p:ph type="title"/>
          </p:nvPr>
        </p:nvSpPr>
        <p:spPr/>
        <p:txBody>
          <a:bodyPr>
            <a:normAutofit fontScale="90000"/>
          </a:bodyPr>
          <a:lstStyle/>
          <a:p>
            <a:r>
              <a:rPr lang="en-US" dirty="0"/>
              <a:t>Color &amp; Contrast</a:t>
            </a:r>
          </a:p>
        </p:txBody>
      </p:sp>
      <p:sp>
        <p:nvSpPr>
          <p:cNvPr id="5" name="Slide Number Placeholder 4">
            <a:extLst>
              <a:ext uri="{FF2B5EF4-FFF2-40B4-BE49-F238E27FC236}">
                <a16:creationId xmlns:a16="http://schemas.microsoft.com/office/drawing/2014/main" id="{012C56CA-7AF6-36FA-D454-33C58CCC34B4}"/>
              </a:ext>
            </a:extLst>
          </p:cNvPr>
          <p:cNvSpPr>
            <a:spLocks noGrp="1"/>
          </p:cNvSpPr>
          <p:nvPr>
            <p:ph type="sldNum" sz="quarter" idx="12"/>
          </p:nvPr>
        </p:nvSpPr>
        <p:spPr/>
        <p:txBody>
          <a:bodyPr/>
          <a:lstStyle/>
          <a:p>
            <a:fld id="{346097E4-2930-9D48-A5CE-AF00B0E70697}" type="slidenum">
              <a:rPr lang="en-US" smtClean="0"/>
              <a:t>10</a:t>
            </a:fld>
            <a:endParaRPr lang="en-US"/>
          </a:p>
        </p:txBody>
      </p:sp>
      <p:pic>
        <p:nvPicPr>
          <p:cNvPr id="6" name="Content Placeholder 3" descr="ct-4redsq.gif">
            <a:extLst>
              <a:ext uri="{FF2B5EF4-FFF2-40B4-BE49-F238E27FC236}">
                <a16:creationId xmlns:a16="http://schemas.microsoft.com/office/drawing/2014/main" id="{25864B8F-B1F4-05EC-AF24-050F70135F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71121" y="2443660"/>
            <a:ext cx="6793592" cy="1719072"/>
          </a:xfrm>
          <a:prstGeom prst="rect">
            <a:avLst/>
          </a:prstGeom>
          <a:ln>
            <a:solidFill>
              <a:schemeClr val="tx1"/>
            </a:solidFill>
            <a:miter lim="800000"/>
            <a:headEnd/>
            <a:tailEnd/>
          </a:ln>
        </p:spPr>
      </p:pic>
      <p:sp>
        <p:nvSpPr>
          <p:cNvPr id="9" name="Up Arrow 8">
            <a:extLst>
              <a:ext uri="{FF2B5EF4-FFF2-40B4-BE49-F238E27FC236}">
                <a16:creationId xmlns:a16="http://schemas.microsoft.com/office/drawing/2014/main" id="{EFED5784-7530-2554-1D0D-8B1D3B28C264}"/>
              </a:ext>
            </a:extLst>
          </p:cNvPr>
          <p:cNvSpPr/>
          <p:nvPr/>
        </p:nvSpPr>
        <p:spPr>
          <a:xfrm>
            <a:off x="3522133" y="4379713"/>
            <a:ext cx="457200" cy="934963"/>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CA50D67-458B-A927-5F63-ACF54D0C090A}"/>
              </a:ext>
            </a:extLst>
          </p:cNvPr>
          <p:cNvSpPr txBox="1"/>
          <p:nvPr/>
        </p:nvSpPr>
        <p:spPr>
          <a:xfrm>
            <a:off x="2015066" y="5355470"/>
            <a:ext cx="3928534" cy="923330"/>
          </a:xfrm>
          <a:prstGeom prst="rect">
            <a:avLst/>
          </a:prstGeom>
          <a:noFill/>
        </p:spPr>
        <p:txBody>
          <a:bodyPr wrap="square" rtlCol="0">
            <a:spAutoFit/>
          </a:bodyPr>
          <a:lstStyle/>
          <a:p>
            <a:pPr algn="ctr"/>
            <a:r>
              <a:rPr lang="en-US" dirty="0"/>
              <a:t>White or neutral backgrounds with bold, warm text or annotation colors provide the strongest contrast.</a:t>
            </a:r>
          </a:p>
        </p:txBody>
      </p:sp>
    </p:spTree>
    <p:extLst>
      <p:ext uri="{BB962C8B-B14F-4D97-AF65-F5344CB8AC3E}">
        <p14:creationId xmlns:p14="http://schemas.microsoft.com/office/powerpoint/2010/main" val="263245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B4A96F-302B-D7A0-8BBE-791892BD98AF}"/>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F25306E7-69C1-01EF-DEEF-1629498AB812}"/>
              </a:ext>
            </a:extLst>
          </p:cNvPr>
          <p:cNvSpPr>
            <a:spLocks noGrp="1"/>
          </p:cNvSpPr>
          <p:nvPr>
            <p:ph type="title"/>
          </p:nvPr>
        </p:nvSpPr>
        <p:spPr/>
        <p:txBody>
          <a:bodyPr>
            <a:normAutofit fontScale="90000"/>
          </a:bodyPr>
          <a:lstStyle/>
          <a:p>
            <a:r>
              <a:rPr lang="en-US" dirty="0"/>
              <a:t>Best Contrasting Colors</a:t>
            </a:r>
          </a:p>
        </p:txBody>
      </p:sp>
      <p:sp>
        <p:nvSpPr>
          <p:cNvPr id="5" name="Slide Number Placeholder 4">
            <a:extLst>
              <a:ext uri="{FF2B5EF4-FFF2-40B4-BE49-F238E27FC236}">
                <a16:creationId xmlns:a16="http://schemas.microsoft.com/office/drawing/2014/main" id="{A8F3AACC-4EAD-C6D6-8651-D95DCAC01785}"/>
              </a:ext>
            </a:extLst>
          </p:cNvPr>
          <p:cNvSpPr>
            <a:spLocks noGrp="1"/>
          </p:cNvSpPr>
          <p:nvPr>
            <p:ph type="sldNum" sz="quarter" idx="12"/>
          </p:nvPr>
        </p:nvSpPr>
        <p:spPr/>
        <p:txBody>
          <a:bodyPr/>
          <a:lstStyle/>
          <a:p>
            <a:fld id="{346097E4-2930-9D48-A5CE-AF00B0E70697}" type="slidenum">
              <a:rPr lang="en-US" smtClean="0"/>
              <a:t>11</a:t>
            </a:fld>
            <a:endParaRPr lang="en-US"/>
          </a:p>
        </p:txBody>
      </p:sp>
      <p:sp>
        <p:nvSpPr>
          <p:cNvPr id="6" name="Rectangle 5">
            <a:extLst>
              <a:ext uri="{FF2B5EF4-FFF2-40B4-BE49-F238E27FC236}">
                <a16:creationId xmlns:a16="http://schemas.microsoft.com/office/drawing/2014/main" id="{F0CB671F-FBBD-BEE2-1706-D714B7B541D0}"/>
              </a:ext>
            </a:extLst>
          </p:cNvPr>
          <p:cNvSpPr/>
          <p:nvPr/>
        </p:nvSpPr>
        <p:spPr>
          <a:xfrm>
            <a:off x="745067" y="2552175"/>
            <a:ext cx="3386666" cy="25061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rgbClr val="EBD99F"/>
                </a:solidFill>
              </a:rPr>
              <a:t>Strong Contrast. </a:t>
            </a:r>
            <a:r>
              <a:rPr lang="en-US" sz="2800" dirty="0">
                <a:solidFill>
                  <a:srgbClr val="EBD99F"/>
                </a:solidFill>
              </a:rPr>
              <a:t>Best for visual annotations or charts </a:t>
            </a:r>
            <a:r>
              <a:rPr lang="en-US" sz="2800" b="1" dirty="0">
                <a:solidFill>
                  <a:srgbClr val="EBD99F"/>
                </a:solidFill>
              </a:rPr>
              <a:t>on screen</a:t>
            </a:r>
            <a:r>
              <a:rPr lang="en-US" sz="2800" dirty="0">
                <a:solidFill>
                  <a:srgbClr val="EBD99F"/>
                </a:solidFill>
              </a:rPr>
              <a:t>. </a:t>
            </a:r>
          </a:p>
        </p:txBody>
      </p:sp>
      <p:sp>
        <p:nvSpPr>
          <p:cNvPr id="7" name="Rectangle 6">
            <a:extLst>
              <a:ext uri="{FF2B5EF4-FFF2-40B4-BE49-F238E27FC236}">
                <a16:creationId xmlns:a16="http://schemas.microsoft.com/office/drawing/2014/main" id="{2D138B77-C5B9-92C3-10C3-80945E80C648}"/>
              </a:ext>
            </a:extLst>
          </p:cNvPr>
          <p:cNvSpPr/>
          <p:nvPr/>
        </p:nvSpPr>
        <p:spPr>
          <a:xfrm>
            <a:off x="4864365" y="2552174"/>
            <a:ext cx="3386666" cy="25061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solidFill>
                  <a:schemeClr val="bg1"/>
                </a:solidFill>
              </a:rPr>
              <a:t>Strong Contrast</a:t>
            </a:r>
            <a:r>
              <a:rPr lang="en-US" sz="2800" dirty="0">
                <a:solidFill>
                  <a:schemeClr val="bg1"/>
                </a:solidFill>
              </a:rPr>
              <a:t>. Stick with the basics- black &amp; white. </a:t>
            </a:r>
          </a:p>
        </p:txBody>
      </p:sp>
    </p:spTree>
    <p:extLst>
      <p:ext uri="{BB962C8B-B14F-4D97-AF65-F5344CB8AC3E}">
        <p14:creationId xmlns:p14="http://schemas.microsoft.com/office/powerpoint/2010/main" val="68185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4FBF195-0A83-93F8-B3E9-0342111AA237}"/>
              </a:ext>
            </a:extLst>
          </p:cNvPr>
          <p:cNvSpPr>
            <a:spLocks noGrp="1"/>
          </p:cNvSpPr>
          <p:nvPr>
            <p:ph type="body" sz="quarter" idx="11"/>
          </p:nvPr>
        </p:nvSpPr>
        <p:spPr/>
        <p:txBody>
          <a:bodyPr/>
          <a:lstStyle/>
          <a:p>
            <a:r>
              <a:rPr lang="en-US" dirty="0"/>
              <a:t>Evaluate the following visual</a:t>
            </a:r>
          </a:p>
        </p:txBody>
      </p:sp>
      <p:sp>
        <p:nvSpPr>
          <p:cNvPr id="2" name="Text Placeholder 1">
            <a:extLst>
              <a:ext uri="{FF2B5EF4-FFF2-40B4-BE49-F238E27FC236}">
                <a16:creationId xmlns:a16="http://schemas.microsoft.com/office/drawing/2014/main" id="{C3C01F76-55FE-2535-B755-0219DE8F6641}"/>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Does the following graphic create an effective or ineffective contrast?</a:t>
            </a:r>
          </a:p>
          <a:p>
            <a:pPr marL="285750" indent="-285750">
              <a:buFont typeface="Arial" panose="020B0604020202020204" pitchFamily="34" charset="0"/>
              <a:buChar char="•"/>
            </a:pPr>
            <a:r>
              <a:rPr lang="en-US" dirty="0"/>
              <a:t>Does the use of color make the visual easier to interpret? Why or why not?</a:t>
            </a:r>
          </a:p>
        </p:txBody>
      </p:sp>
      <p:sp>
        <p:nvSpPr>
          <p:cNvPr id="4" name="Title 3">
            <a:extLst>
              <a:ext uri="{FF2B5EF4-FFF2-40B4-BE49-F238E27FC236}">
                <a16:creationId xmlns:a16="http://schemas.microsoft.com/office/drawing/2014/main" id="{556D1502-015E-92D0-D4A8-E55A29E71400}"/>
              </a:ext>
            </a:extLst>
          </p:cNvPr>
          <p:cNvSpPr>
            <a:spLocks noGrp="1"/>
          </p:cNvSpPr>
          <p:nvPr>
            <p:ph type="title"/>
          </p:nvPr>
        </p:nvSpPr>
        <p:spPr/>
        <p:txBody>
          <a:bodyPr>
            <a:normAutofit fontScale="90000"/>
          </a:bodyPr>
          <a:lstStyle/>
          <a:p>
            <a:r>
              <a:rPr lang="en-US" dirty="0"/>
              <a:t>Example</a:t>
            </a:r>
          </a:p>
        </p:txBody>
      </p:sp>
      <p:sp>
        <p:nvSpPr>
          <p:cNvPr id="5" name="Slide Number Placeholder 4">
            <a:extLst>
              <a:ext uri="{FF2B5EF4-FFF2-40B4-BE49-F238E27FC236}">
                <a16:creationId xmlns:a16="http://schemas.microsoft.com/office/drawing/2014/main" id="{00D08290-E10A-9E54-6C17-92A5F071CB66}"/>
              </a:ext>
            </a:extLst>
          </p:cNvPr>
          <p:cNvSpPr>
            <a:spLocks noGrp="1"/>
          </p:cNvSpPr>
          <p:nvPr>
            <p:ph type="sldNum" sz="quarter" idx="12"/>
          </p:nvPr>
        </p:nvSpPr>
        <p:spPr/>
        <p:txBody>
          <a:bodyPr/>
          <a:lstStyle/>
          <a:p>
            <a:fld id="{346097E4-2930-9D48-A5CE-AF00B0E70697}" type="slidenum">
              <a:rPr lang="en-US" smtClean="0"/>
              <a:t>12</a:t>
            </a:fld>
            <a:endParaRPr lang="en-US"/>
          </a:p>
        </p:txBody>
      </p:sp>
      <p:pic>
        <p:nvPicPr>
          <p:cNvPr id="9" name="Picture 8" descr="Screen Shot 2015-11-23 at 9.14.46 PM.png">
            <a:extLst>
              <a:ext uri="{FF2B5EF4-FFF2-40B4-BE49-F238E27FC236}">
                <a16:creationId xmlns:a16="http://schemas.microsoft.com/office/drawing/2014/main" id="{A5D58488-C35E-D7E5-DCA1-A19E34DB7D88}"/>
              </a:ext>
            </a:extLst>
          </p:cNvPr>
          <p:cNvPicPr>
            <a:picLocks noChangeAspect="1"/>
          </p:cNvPicPr>
          <p:nvPr/>
        </p:nvPicPr>
        <p:blipFill>
          <a:blip r:embed="rId3">
            <a:extLst>
              <a:ext uri="{28A0092B-C50C-407E-A947-70E740481C1C}">
                <a14:useLocalDpi xmlns:a14="http://schemas.microsoft.com/office/drawing/2010/main" val="0"/>
              </a:ext>
            </a:extLst>
          </a:blip>
          <a:srcRect t="20064"/>
          <a:stretch>
            <a:fillRect/>
          </a:stretch>
        </p:blipFill>
        <p:spPr bwMode="auto">
          <a:xfrm>
            <a:off x="1012297" y="2400264"/>
            <a:ext cx="6688666" cy="382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0080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FBF39A-67CB-2F4B-81B5-159DC1DA0F11}"/>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Gray scale: take advantage of texture options in graphics, such as lines, dots, or hash marks.</a:t>
            </a:r>
          </a:p>
          <a:p>
            <a:pPr marL="285750" indent="-285750">
              <a:buFont typeface="Arial" panose="020B0604020202020204" pitchFamily="34" charset="0"/>
              <a:buChar char="•"/>
            </a:pPr>
            <a:r>
              <a:rPr lang="en-US" dirty="0"/>
              <a:t>Tip: it’s handy to view your color graphics in gray scale as you work to assure that your graphics represent the data well, taking care to make sure no two colors are similar or muddied.</a:t>
            </a:r>
          </a:p>
        </p:txBody>
      </p:sp>
      <p:sp>
        <p:nvSpPr>
          <p:cNvPr id="4" name="Title 3">
            <a:extLst>
              <a:ext uri="{FF2B5EF4-FFF2-40B4-BE49-F238E27FC236}">
                <a16:creationId xmlns:a16="http://schemas.microsoft.com/office/drawing/2014/main" id="{7E863596-FF2F-4582-F5C4-B9F5CE6499DB}"/>
              </a:ext>
            </a:extLst>
          </p:cNvPr>
          <p:cNvSpPr>
            <a:spLocks noGrp="1"/>
          </p:cNvSpPr>
          <p:nvPr>
            <p:ph type="title"/>
          </p:nvPr>
        </p:nvSpPr>
        <p:spPr/>
        <p:txBody>
          <a:bodyPr>
            <a:normAutofit fontScale="90000"/>
          </a:bodyPr>
          <a:lstStyle/>
          <a:p>
            <a:r>
              <a:rPr lang="en-US" dirty="0"/>
              <a:t>Grayscale and Texture</a:t>
            </a:r>
          </a:p>
        </p:txBody>
      </p:sp>
      <p:sp>
        <p:nvSpPr>
          <p:cNvPr id="5" name="Slide Number Placeholder 4">
            <a:extLst>
              <a:ext uri="{FF2B5EF4-FFF2-40B4-BE49-F238E27FC236}">
                <a16:creationId xmlns:a16="http://schemas.microsoft.com/office/drawing/2014/main" id="{CF10D858-FF85-DD4D-90E2-5420830E9183}"/>
              </a:ext>
            </a:extLst>
          </p:cNvPr>
          <p:cNvSpPr>
            <a:spLocks noGrp="1"/>
          </p:cNvSpPr>
          <p:nvPr>
            <p:ph type="sldNum" sz="quarter" idx="12"/>
          </p:nvPr>
        </p:nvSpPr>
        <p:spPr/>
        <p:txBody>
          <a:bodyPr/>
          <a:lstStyle/>
          <a:p>
            <a:fld id="{346097E4-2930-9D48-A5CE-AF00B0E70697}" type="slidenum">
              <a:rPr lang="en-US" smtClean="0"/>
              <a:t>13</a:t>
            </a:fld>
            <a:endParaRPr lang="en-US"/>
          </a:p>
        </p:txBody>
      </p:sp>
    </p:spTree>
    <p:extLst>
      <p:ext uri="{BB962C8B-B14F-4D97-AF65-F5344CB8AC3E}">
        <p14:creationId xmlns:p14="http://schemas.microsoft.com/office/powerpoint/2010/main" val="163510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220CA7-2DB8-2DAA-1AB6-2F2B8833D562}"/>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Your data visualizations will likely be presented alongside text, or work in concert with text such as titles, subtitles or labels.</a:t>
            </a:r>
          </a:p>
          <a:p>
            <a:pPr marL="285750" indent="-285750">
              <a:buFont typeface="Arial" panose="020B0604020202020204" pitchFamily="34" charset="0"/>
              <a:buChar char="•"/>
            </a:pPr>
            <a:r>
              <a:rPr lang="en-US" dirty="0"/>
              <a:t>When working with these elements, the following tips provide general approaches for assuring readers can easily access, read, and interpret the information you provide in your data visualizations.</a:t>
            </a:r>
          </a:p>
        </p:txBody>
      </p:sp>
      <p:sp>
        <p:nvSpPr>
          <p:cNvPr id="4" name="Title 3">
            <a:extLst>
              <a:ext uri="{FF2B5EF4-FFF2-40B4-BE49-F238E27FC236}">
                <a16:creationId xmlns:a16="http://schemas.microsoft.com/office/drawing/2014/main" id="{3FE6BB9A-DECE-E124-0B09-1A8669E8EBC4}"/>
              </a:ext>
            </a:extLst>
          </p:cNvPr>
          <p:cNvSpPr>
            <a:spLocks noGrp="1"/>
          </p:cNvSpPr>
          <p:nvPr>
            <p:ph type="title"/>
          </p:nvPr>
        </p:nvSpPr>
        <p:spPr/>
        <p:txBody>
          <a:bodyPr>
            <a:normAutofit fontScale="90000"/>
          </a:bodyPr>
          <a:lstStyle/>
          <a:p>
            <a:r>
              <a:rPr lang="en-US" dirty="0"/>
              <a:t>Layout and Typography</a:t>
            </a:r>
          </a:p>
        </p:txBody>
      </p:sp>
      <p:sp>
        <p:nvSpPr>
          <p:cNvPr id="5" name="Slide Number Placeholder 4">
            <a:extLst>
              <a:ext uri="{FF2B5EF4-FFF2-40B4-BE49-F238E27FC236}">
                <a16:creationId xmlns:a16="http://schemas.microsoft.com/office/drawing/2014/main" id="{EF5CF3DC-0750-0077-52F0-1AB87C24DAAF}"/>
              </a:ext>
            </a:extLst>
          </p:cNvPr>
          <p:cNvSpPr>
            <a:spLocks noGrp="1"/>
          </p:cNvSpPr>
          <p:nvPr>
            <p:ph type="sldNum" sz="quarter" idx="12"/>
          </p:nvPr>
        </p:nvSpPr>
        <p:spPr/>
        <p:txBody>
          <a:bodyPr/>
          <a:lstStyle/>
          <a:p>
            <a:fld id="{346097E4-2930-9D48-A5CE-AF00B0E70697}" type="slidenum">
              <a:rPr lang="en-US" smtClean="0"/>
              <a:t>14</a:t>
            </a:fld>
            <a:endParaRPr lang="en-US"/>
          </a:p>
        </p:txBody>
      </p:sp>
    </p:spTree>
    <p:extLst>
      <p:ext uri="{BB962C8B-B14F-4D97-AF65-F5344CB8AC3E}">
        <p14:creationId xmlns:p14="http://schemas.microsoft.com/office/powerpoint/2010/main" val="42988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62458-0AA2-5456-F728-0EE895E7296C}"/>
              </a:ext>
            </a:extLst>
          </p:cNvPr>
          <p:cNvSpPr>
            <a:spLocks noGrp="1"/>
          </p:cNvSpPr>
          <p:nvPr>
            <p:ph type="body" sz="quarter" idx="11"/>
          </p:nvPr>
        </p:nvSpPr>
        <p:spPr/>
        <p:txBody>
          <a:bodyPr/>
          <a:lstStyle/>
          <a:p>
            <a:r>
              <a:rPr lang="en-US" dirty="0"/>
              <a:t>HATS Principles &amp; Effective Integration of Visuals</a:t>
            </a:r>
          </a:p>
        </p:txBody>
      </p:sp>
      <p:sp>
        <p:nvSpPr>
          <p:cNvPr id="3" name="Text Placeholder 2">
            <a:extLst>
              <a:ext uri="{FF2B5EF4-FFF2-40B4-BE49-F238E27FC236}">
                <a16:creationId xmlns:a16="http://schemas.microsoft.com/office/drawing/2014/main" id="{8C1387ED-0878-4123-A2B1-41ED4A9FBB87}"/>
              </a:ext>
            </a:extLst>
          </p:cNvPr>
          <p:cNvSpPr>
            <a:spLocks noGrp="1"/>
          </p:cNvSpPr>
          <p:nvPr>
            <p:ph type="body" sz="quarter" idx="10"/>
          </p:nvPr>
        </p:nvSpPr>
        <p:spPr/>
        <p:txBody>
          <a:bodyPr/>
          <a:lstStyle/>
          <a:p>
            <a:pPr marL="285750" indent="-285750">
              <a:buFont typeface="Arial" panose="020B0604020202020204" pitchFamily="34" charset="0"/>
              <a:buChar char="•"/>
            </a:pPr>
            <a:r>
              <a:rPr lang="en-US" b="1" dirty="0"/>
              <a:t>Headings:</a:t>
            </a:r>
            <a:r>
              <a:rPr lang="en-US" dirty="0"/>
              <a:t> Promote easy navigation</a:t>
            </a:r>
          </a:p>
          <a:p>
            <a:pPr marL="285750" indent="-285750">
              <a:buFont typeface="Arial" panose="020B0604020202020204" pitchFamily="34" charset="0"/>
              <a:buChar char="•"/>
            </a:pPr>
            <a:r>
              <a:rPr lang="en-US" b="1" dirty="0"/>
              <a:t>Access: </a:t>
            </a:r>
            <a:r>
              <a:rPr lang="en-US" dirty="0"/>
              <a:t>Promote the finding and understanding of information.</a:t>
            </a:r>
          </a:p>
          <a:p>
            <a:pPr marL="285750" indent="-285750">
              <a:buFont typeface="Arial" panose="020B0604020202020204" pitchFamily="34" charset="0"/>
              <a:buChar char="•"/>
            </a:pPr>
            <a:r>
              <a:rPr lang="en-US" b="1" dirty="0"/>
              <a:t>Typography: </a:t>
            </a:r>
            <a:r>
              <a:rPr lang="en-US" dirty="0"/>
              <a:t>Promote the ease of reading and clear levels of information hierarchy</a:t>
            </a:r>
          </a:p>
          <a:p>
            <a:pPr marL="285750" indent="-285750">
              <a:buFont typeface="Arial" panose="020B0604020202020204" pitchFamily="34" charset="0"/>
              <a:buChar char="•"/>
            </a:pPr>
            <a:r>
              <a:rPr lang="en-US" b="1" dirty="0"/>
              <a:t>Space: </a:t>
            </a:r>
            <a:r>
              <a:rPr lang="en-US" dirty="0"/>
              <a:t>Promote effective document design.</a:t>
            </a:r>
            <a:endParaRPr lang="en-US" b="1" dirty="0"/>
          </a:p>
        </p:txBody>
      </p:sp>
      <p:sp>
        <p:nvSpPr>
          <p:cNvPr id="4" name="Title 3">
            <a:extLst>
              <a:ext uri="{FF2B5EF4-FFF2-40B4-BE49-F238E27FC236}">
                <a16:creationId xmlns:a16="http://schemas.microsoft.com/office/drawing/2014/main" id="{F96A1336-7DAA-2496-F0DA-734243461BE4}"/>
              </a:ext>
            </a:extLst>
          </p:cNvPr>
          <p:cNvSpPr>
            <a:spLocks noGrp="1"/>
          </p:cNvSpPr>
          <p:nvPr>
            <p:ph type="title"/>
          </p:nvPr>
        </p:nvSpPr>
        <p:spPr/>
        <p:txBody>
          <a:bodyPr>
            <a:normAutofit fontScale="90000"/>
          </a:bodyPr>
          <a:lstStyle/>
          <a:p>
            <a:r>
              <a:rPr lang="en-US" dirty="0"/>
              <a:t>Layout</a:t>
            </a:r>
          </a:p>
        </p:txBody>
      </p:sp>
      <p:sp>
        <p:nvSpPr>
          <p:cNvPr id="5" name="Slide Number Placeholder 4">
            <a:extLst>
              <a:ext uri="{FF2B5EF4-FFF2-40B4-BE49-F238E27FC236}">
                <a16:creationId xmlns:a16="http://schemas.microsoft.com/office/drawing/2014/main" id="{EB9FEC83-6743-60D8-4E95-49EB40693999}"/>
              </a:ext>
            </a:extLst>
          </p:cNvPr>
          <p:cNvSpPr>
            <a:spLocks noGrp="1"/>
          </p:cNvSpPr>
          <p:nvPr>
            <p:ph type="sldNum" sz="quarter" idx="12"/>
          </p:nvPr>
        </p:nvSpPr>
        <p:spPr/>
        <p:txBody>
          <a:bodyPr/>
          <a:lstStyle/>
          <a:p>
            <a:fld id="{346097E4-2930-9D48-A5CE-AF00B0E70697}" type="slidenum">
              <a:rPr lang="en-US" smtClean="0"/>
              <a:t>15</a:t>
            </a:fld>
            <a:endParaRPr lang="en-US"/>
          </a:p>
        </p:txBody>
      </p:sp>
    </p:spTree>
    <p:extLst>
      <p:ext uri="{BB962C8B-B14F-4D97-AF65-F5344CB8AC3E}">
        <p14:creationId xmlns:p14="http://schemas.microsoft.com/office/powerpoint/2010/main" val="188185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p:txBody>
          <a:bodyPr>
            <a:noAutofit/>
          </a:bodyPr>
          <a:lstStyle/>
          <a:p>
            <a:r>
              <a:rPr lang="en-US" dirty="0"/>
              <a:t>Purdue University On-Campus Writing Lab</a:t>
            </a:r>
          </a:p>
          <a:p>
            <a:r>
              <a:rPr lang="en-US" dirty="0"/>
              <a:t>Krach Leadership Center (2</a:t>
            </a:r>
            <a:r>
              <a:rPr lang="en-US" baseline="30000" dirty="0"/>
              <a:t>nd</a:t>
            </a:r>
            <a:r>
              <a:rPr lang="en-US" dirty="0"/>
              <a:t> Floor)</a:t>
            </a:r>
          </a:p>
          <a:p>
            <a:endParaRPr lang="en-US" dirty="0"/>
          </a:p>
          <a:p>
            <a:r>
              <a:rPr lang="en-US" dirty="0">
                <a:solidFill>
                  <a:schemeClr val="bg1"/>
                </a:solidFill>
              </a:rPr>
              <a:t>Web: </a:t>
            </a:r>
            <a:r>
              <a:rPr lang="en-US" dirty="0">
                <a:solidFill>
                  <a:schemeClr val="bg1"/>
                </a:solidFill>
                <a:hlinkClick r:id="rId3">
                  <a:extLst>
                    <a:ext uri="{A12FA001-AC4F-418D-AE19-62706E023703}">
                      <ahyp:hlinkClr xmlns:ahyp="http://schemas.microsoft.com/office/drawing/2018/hyperlinkcolor" val="tx"/>
                    </a:ext>
                  </a:extLst>
                </a:hlinkClick>
              </a:rPr>
              <a:t>http://owl.purdue.edu</a:t>
            </a:r>
            <a:r>
              <a:rPr lang="en-US" dirty="0">
                <a:solidFill>
                  <a:schemeClr val="bg1"/>
                </a:solidFill>
              </a:rPr>
              <a:t> </a:t>
            </a:r>
          </a:p>
          <a:p>
            <a:r>
              <a:rPr lang="en-US" dirty="0">
                <a:solidFill>
                  <a:schemeClr val="bg1"/>
                </a:solidFill>
              </a:rPr>
              <a:t>Phone: (765) 494-3723</a:t>
            </a:r>
          </a:p>
        </p:txBody>
      </p:sp>
    </p:spTree>
    <p:extLst>
      <p:ext uri="{BB962C8B-B14F-4D97-AF65-F5344CB8AC3E}">
        <p14:creationId xmlns:p14="http://schemas.microsoft.com/office/powerpoint/2010/main" val="234559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D57149-E977-5995-2B74-9F9ED9B4AA7E}"/>
              </a:ext>
            </a:extLst>
          </p:cNvPr>
          <p:cNvSpPr>
            <a:spLocks noGrp="1"/>
          </p:cNvSpPr>
          <p:nvPr>
            <p:ph type="body" sz="quarter" idx="10"/>
          </p:nvPr>
        </p:nvSpPr>
        <p:spPr/>
        <p:txBody>
          <a:bodyPr/>
          <a:lstStyle/>
          <a:p>
            <a:r>
              <a:rPr lang="en-US" dirty="0"/>
              <a:t>Though it can be tempting to use flashy or novel visual presentation tools, consider the best display method for your information:</a:t>
            </a:r>
          </a:p>
          <a:p>
            <a:endParaRPr lang="en-US" dirty="0"/>
          </a:p>
          <a:p>
            <a:endParaRPr lang="en-US" dirty="0"/>
          </a:p>
        </p:txBody>
      </p:sp>
      <p:sp>
        <p:nvSpPr>
          <p:cNvPr id="4" name="Title 3">
            <a:extLst>
              <a:ext uri="{FF2B5EF4-FFF2-40B4-BE49-F238E27FC236}">
                <a16:creationId xmlns:a16="http://schemas.microsoft.com/office/drawing/2014/main" id="{CB84CD1D-6854-3E4A-0EF9-ECAEA94A0FD4}"/>
              </a:ext>
            </a:extLst>
          </p:cNvPr>
          <p:cNvSpPr>
            <a:spLocks noGrp="1"/>
          </p:cNvSpPr>
          <p:nvPr>
            <p:ph type="title"/>
          </p:nvPr>
        </p:nvSpPr>
        <p:spPr/>
        <p:txBody>
          <a:bodyPr>
            <a:normAutofit fontScale="90000"/>
          </a:bodyPr>
          <a:lstStyle/>
          <a:p>
            <a:r>
              <a:rPr lang="en-US" dirty="0"/>
              <a:t>Determining Display Type</a:t>
            </a:r>
          </a:p>
        </p:txBody>
      </p:sp>
      <p:sp>
        <p:nvSpPr>
          <p:cNvPr id="5" name="Slide Number Placeholder 4">
            <a:extLst>
              <a:ext uri="{FF2B5EF4-FFF2-40B4-BE49-F238E27FC236}">
                <a16:creationId xmlns:a16="http://schemas.microsoft.com/office/drawing/2014/main" id="{D8FF11C4-4BD9-E490-3EB8-07C05BB70239}"/>
              </a:ext>
            </a:extLst>
          </p:cNvPr>
          <p:cNvSpPr>
            <a:spLocks noGrp="1"/>
          </p:cNvSpPr>
          <p:nvPr>
            <p:ph type="sldNum" sz="quarter" idx="12"/>
          </p:nvPr>
        </p:nvSpPr>
        <p:spPr/>
        <p:txBody>
          <a:bodyPr/>
          <a:lstStyle/>
          <a:p>
            <a:fld id="{346097E4-2930-9D48-A5CE-AF00B0E70697}" type="slidenum">
              <a:rPr lang="en-US" smtClean="0"/>
              <a:t>2</a:t>
            </a:fld>
            <a:endParaRPr lang="en-US"/>
          </a:p>
        </p:txBody>
      </p:sp>
      <p:graphicFrame>
        <p:nvGraphicFramePr>
          <p:cNvPr id="6" name="Table 5">
            <a:extLst>
              <a:ext uri="{FF2B5EF4-FFF2-40B4-BE49-F238E27FC236}">
                <a16:creationId xmlns:a16="http://schemas.microsoft.com/office/drawing/2014/main" id="{EC4DA859-5535-198C-90B5-B3161A1BF8D1}"/>
              </a:ext>
            </a:extLst>
          </p:cNvPr>
          <p:cNvGraphicFramePr>
            <a:graphicFrameLocks noGrp="1"/>
          </p:cNvGraphicFramePr>
          <p:nvPr>
            <p:extLst>
              <p:ext uri="{D42A27DB-BD31-4B8C-83A1-F6EECF244321}">
                <p14:modId xmlns:p14="http://schemas.microsoft.com/office/powerpoint/2010/main" val="4217895768"/>
              </p:ext>
            </p:extLst>
          </p:nvPr>
        </p:nvGraphicFramePr>
        <p:xfrm>
          <a:off x="1528082" y="2660621"/>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65863459"/>
                    </a:ext>
                  </a:extLst>
                </a:gridCol>
                <a:gridCol w="3048000">
                  <a:extLst>
                    <a:ext uri="{9D8B030D-6E8A-4147-A177-3AD203B41FA5}">
                      <a16:colId xmlns:a16="http://schemas.microsoft.com/office/drawing/2014/main" val="1160491824"/>
                    </a:ext>
                  </a:extLst>
                </a:gridCol>
              </a:tblGrid>
              <a:tr h="370840">
                <a:tc>
                  <a:txBody>
                    <a:bodyPr/>
                    <a:lstStyle/>
                    <a:p>
                      <a:r>
                        <a:rPr lang="en-US" dirty="0"/>
                        <a:t>Information Type</a:t>
                      </a:r>
                    </a:p>
                  </a:txBody>
                  <a:tcPr/>
                </a:tc>
                <a:tc>
                  <a:txBody>
                    <a:bodyPr/>
                    <a:lstStyle/>
                    <a:p>
                      <a:r>
                        <a:rPr lang="en-US" dirty="0"/>
                        <a:t>Effective Presentation</a:t>
                      </a:r>
                    </a:p>
                  </a:txBody>
                  <a:tcPr/>
                </a:tc>
                <a:extLst>
                  <a:ext uri="{0D108BD9-81ED-4DB2-BD59-A6C34878D82A}">
                    <a16:rowId xmlns:a16="http://schemas.microsoft.com/office/drawing/2014/main" val="3565138471"/>
                  </a:ext>
                </a:extLst>
              </a:tr>
              <a:tr h="370840">
                <a:tc>
                  <a:txBody>
                    <a:bodyPr/>
                    <a:lstStyle/>
                    <a:p>
                      <a:r>
                        <a:rPr lang="en-US" dirty="0"/>
                        <a:t>Numeric</a:t>
                      </a:r>
                    </a:p>
                  </a:txBody>
                  <a:tcPr/>
                </a:tc>
                <a:tc>
                  <a:txBody>
                    <a:bodyPr/>
                    <a:lstStyle/>
                    <a:p>
                      <a:r>
                        <a:rPr lang="en-US" dirty="0"/>
                        <a:t>Tables, charts</a:t>
                      </a:r>
                    </a:p>
                  </a:txBody>
                  <a:tcPr/>
                </a:tc>
                <a:extLst>
                  <a:ext uri="{0D108BD9-81ED-4DB2-BD59-A6C34878D82A}">
                    <a16:rowId xmlns:a16="http://schemas.microsoft.com/office/drawing/2014/main" val="525314061"/>
                  </a:ext>
                </a:extLst>
              </a:tr>
              <a:tr h="370840">
                <a:tc>
                  <a:txBody>
                    <a:bodyPr/>
                    <a:lstStyle/>
                    <a:p>
                      <a:r>
                        <a:rPr lang="en-US" dirty="0"/>
                        <a:t>People, objects</a:t>
                      </a:r>
                    </a:p>
                  </a:txBody>
                  <a:tcPr/>
                </a:tc>
                <a:tc>
                  <a:txBody>
                    <a:bodyPr/>
                    <a:lstStyle/>
                    <a:p>
                      <a:r>
                        <a:rPr lang="en-US" dirty="0"/>
                        <a:t>Pictures, line drawings</a:t>
                      </a:r>
                    </a:p>
                  </a:txBody>
                  <a:tcPr/>
                </a:tc>
                <a:extLst>
                  <a:ext uri="{0D108BD9-81ED-4DB2-BD59-A6C34878D82A}">
                    <a16:rowId xmlns:a16="http://schemas.microsoft.com/office/drawing/2014/main" val="1802575988"/>
                  </a:ext>
                </a:extLst>
              </a:tr>
              <a:tr h="370840">
                <a:tc>
                  <a:txBody>
                    <a:bodyPr/>
                    <a:lstStyle/>
                    <a:p>
                      <a:r>
                        <a:rPr lang="en-US" dirty="0"/>
                        <a:t>Processes</a:t>
                      </a:r>
                    </a:p>
                  </a:txBody>
                  <a:tcPr/>
                </a:tc>
                <a:tc>
                  <a:txBody>
                    <a:bodyPr/>
                    <a:lstStyle/>
                    <a:p>
                      <a:r>
                        <a:rPr lang="en-US" dirty="0"/>
                        <a:t>Flow charts</a:t>
                      </a:r>
                    </a:p>
                  </a:txBody>
                  <a:tcPr/>
                </a:tc>
                <a:extLst>
                  <a:ext uri="{0D108BD9-81ED-4DB2-BD59-A6C34878D82A}">
                    <a16:rowId xmlns:a16="http://schemas.microsoft.com/office/drawing/2014/main" val="3526463977"/>
                  </a:ext>
                </a:extLst>
              </a:tr>
              <a:tr h="370840">
                <a:tc>
                  <a:txBody>
                    <a:bodyPr/>
                    <a:lstStyle/>
                    <a:p>
                      <a:r>
                        <a:rPr lang="en-US" dirty="0"/>
                        <a:t>Geographic data</a:t>
                      </a:r>
                    </a:p>
                  </a:txBody>
                  <a:tcPr/>
                </a:tc>
                <a:tc>
                  <a:txBody>
                    <a:bodyPr/>
                    <a:lstStyle/>
                    <a:p>
                      <a:r>
                        <a:rPr lang="en-US" dirty="0"/>
                        <a:t>Maps</a:t>
                      </a:r>
                    </a:p>
                  </a:txBody>
                  <a:tcPr/>
                </a:tc>
                <a:extLst>
                  <a:ext uri="{0D108BD9-81ED-4DB2-BD59-A6C34878D82A}">
                    <a16:rowId xmlns:a16="http://schemas.microsoft.com/office/drawing/2014/main" val="1961354692"/>
                  </a:ext>
                </a:extLst>
              </a:tr>
              <a:tr h="370840">
                <a:tc>
                  <a:txBody>
                    <a:bodyPr/>
                    <a:lstStyle/>
                    <a:p>
                      <a:r>
                        <a:rPr lang="en-US" dirty="0"/>
                        <a:t>Nonchronological lists</a:t>
                      </a:r>
                    </a:p>
                  </a:txBody>
                  <a:tcPr/>
                </a:tc>
                <a:tc>
                  <a:txBody>
                    <a:bodyPr/>
                    <a:lstStyle/>
                    <a:p>
                      <a:r>
                        <a:rPr lang="en-US" dirty="0"/>
                        <a:t>Bulleted lists</a:t>
                      </a:r>
                    </a:p>
                  </a:txBody>
                  <a:tcPr/>
                </a:tc>
                <a:extLst>
                  <a:ext uri="{0D108BD9-81ED-4DB2-BD59-A6C34878D82A}">
                    <a16:rowId xmlns:a16="http://schemas.microsoft.com/office/drawing/2014/main" val="275832445"/>
                  </a:ext>
                </a:extLst>
              </a:tr>
              <a:tr h="370840">
                <a:tc>
                  <a:txBody>
                    <a:bodyPr/>
                    <a:lstStyle/>
                    <a:p>
                      <a:r>
                        <a:rPr lang="en-US" dirty="0"/>
                        <a:t>Chronological or prioritized lists</a:t>
                      </a:r>
                    </a:p>
                  </a:txBody>
                  <a:tcPr/>
                </a:tc>
                <a:tc>
                  <a:txBody>
                    <a:bodyPr/>
                    <a:lstStyle/>
                    <a:p>
                      <a:r>
                        <a:rPr lang="en-US" dirty="0"/>
                        <a:t>Numbered lists</a:t>
                      </a:r>
                    </a:p>
                  </a:txBody>
                  <a:tcPr/>
                </a:tc>
                <a:extLst>
                  <a:ext uri="{0D108BD9-81ED-4DB2-BD59-A6C34878D82A}">
                    <a16:rowId xmlns:a16="http://schemas.microsoft.com/office/drawing/2014/main" val="4191977679"/>
                  </a:ext>
                </a:extLst>
              </a:tr>
            </a:tbl>
          </a:graphicData>
        </a:graphic>
      </p:graphicFrame>
    </p:spTree>
    <p:extLst>
      <p:ext uri="{BB962C8B-B14F-4D97-AF65-F5344CB8AC3E}">
        <p14:creationId xmlns:p14="http://schemas.microsoft.com/office/powerpoint/2010/main" val="26498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7AA95-FA3E-B5C4-243E-6A010F615891}"/>
              </a:ext>
            </a:extLst>
          </p:cNvPr>
          <p:cNvSpPr>
            <a:spLocks noGrp="1"/>
          </p:cNvSpPr>
          <p:nvPr>
            <p:ph type="body" sz="quarter" idx="10"/>
          </p:nvPr>
        </p:nvSpPr>
        <p:spPr>
          <a:xfrm>
            <a:off x="351064" y="2443869"/>
            <a:ext cx="3771900" cy="1296858"/>
          </a:xfrm>
        </p:spPr>
        <p:txBody>
          <a:bodyPr/>
          <a:lstStyle/>
          <a:p>
            <a:pPr marL="285750" indent="-285750">
              <a:buFont typeface="Arial" panose="020B0604020202020204" pitchFamily="34" charset="0"/>
              <a:buChar char="•"/>
            </a:pPr>
            <a:r>
              <a:rPr lang="en-US" dirty="0"/>
              <a:t>Effective</a:t>
            </a:r>
          </a:p>
          <a:p>
            <a:pPr marL="285750" indent="-285750">
              <a:buFont typeface="Arial" panose="020B0604020202020204" pitchFamily="34" charset="0"/>
              <a:buChar char="•"/>
            </a:pPr>
            <a:r>
              <a:rPr lang="en-US" dirty="0"/>
              <a:t>Ethical</a:t>
            </a:r>
          </a:p>
          <a:p>
            <a:pPr marL="285750" indent="-285750">
              <a:buFont typeface="Arial" panose="020B0604020202020204" pitchFamily="34" charset="0"/>
              <a:buChar char="•"/>
            </a:pPr>
            <a:r>
              <a:rPr lang="en-US" dirty="0"/>
              <a:t>Efficient</a:t>
            </a:r>
          </a:p>
        </p:txBody>
      </p:sp>
      <p:sp>
        <p:nvSpPr>
          <p:cNvPr id="4" name="Title 3">
            <a:extLst>
              <a:ext uri="{FF2B5EF4-FFF2-40B4-BE49-F238E27FC236}">
                <a16:creationId xmlns:a16="http://schemas.microsoft.com/office/drawing/2014/main" id="{AA720B82-7393-4496-AE66-337AFAA645AF}"/>
              </a:ext>
            </a:extLst>
          </p:cNvPr>
          <p:cNvSpPr>
            <a:spLocks noGrp="1"/>
          </p:cNvSpPr>
          <p:nvPr>
            <p:ph type="title"/>
          </p:nvPr>
        </p:nvSpPr>
        <p:spPr/>
        <p:txBody>
          <a:bodyPr>
            <a:normAutofit fontScale="90000"/>
          </a:bodyPr>
          <a:lstStyle/>
          <a:p>
            <a:r>
              <a:rPr lang="en-US" dirty="0"/>
              <a:t>3Es of Displaying Data</a:t>
            </a:r>
          </a:p>
        </p:txBody>
      </p:sp>
      <p:sp>
        <p:nvSpPr>
          <p:cNvPr id="5" name="Slide Number Placeholder 4">
            <a:extLst>
              <a:ext uri="{FF2B5EF4-FFF2-40B4-BE49-F238E27FC236}">
                <a16:creationId xmlns:a16="http://schemas.microsoft.com/office/drawing/2014/main" id="{E739DB9F-9B59-95DC-11D4-81DE345F760B}"/>
              </a:ext>
            </a:extLst>
          </p:cNvPr>
          <p:cNvSpPr>
            <a:spLocks noGrp="1"/>
          </p:cNvSpPr>
          <p:nvPr>
            <p:ph type="sldNum" sz="quarter" idx="12"/>
          </p:nvPr>
        </p:nvSpPr>
        <p:spPr/>
        <p:txBody>
          <a:bodyPr/>
          <a:lstStyle/>
          <a:p>
            <a:fld id="{346097E4-2930-9D48-A5CE-AF00B0E70697}" type="slidenum">
              <a:rPr lang="en-US" smtClean="0"/>
              <a:t>3</a:t>
            </a:fld>
            <a:endParaRPr lang="en-US"/>
          </a:p>
        </p:txBody>
      </p:sp>
    </p:spTree>
    <p:extLst>
      <p:ext uri="{BB962C8B-B14F-4D97-AF65-F5344CB8AC3E}">
        <p14:creationId xmlns:p14="http://schemas.microsoft.com/office/powerpoint/2010/main" val="175523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57F2F7-8825-F801-82B3-F8E7D803AA43}"/>
              </a:ext>
            </a:extLst>
          </p:cNvPr>
          <p:cNvSpPr>
            <a:spLocks noGrp="1"/>
          </p:cNvSpPr>
          <p:nvPr>
            <p:ph type="body" sz="quarter" idx="10"/>
          </p:nvPr>
        </p:nvSpPr>
        <p:spPr>
          <a:xfrm>
            <a:off x="342899" y="2402306"/>
            <a:ext cx="8450035" cy="1601658"/>
          </a:xfrm>
        </p:spPr>
        <p:txBody>
          <a:bodyPr/>
          <a:lstStyle/>
          <a:p>
            <a:pPr marL="285750" indent="-285750">
              <a:buFont typeface="Arial" panose="020B0604020202020204" pitchFamily="34" charset="0"/>
              <a:buChar char="•"/>
            </a:pPr>
            <a:r>
              <a:rPr lang="en-US" dirty="0"/>
              <a:t>Assure that the visual is placed within proximity to the text and vice versa.</a:t>
            </a:r>
          </a:p>
          <a:p>
            <a:pPr marL="285750" indent="-285750">
              <a:buFont typeface="Arial" panose="020B0604020202020204" pitchFamily="34" charset="0"/>
              <a:buChar char="•"/>
            </a:pPr>
            <a:r>
              <a:rPr lang="en-US" dirty="0"/>
              <a:t>Visuals give readers opportunities to pause and consider the ideas in the text.</a:t>
            </a:r>
          </a:p>
          <a:p>
            <a:pPr marL="285750" indent="-285750">
              <a:buFont typeface="Arial" panose="020B0604020202020204" pitchFamily="34" charset="0"/>
              <a:buChar char="•"/>
            </a:pPr>
            <a:r>
              <a:rPr lang="en-US" dirty="0"/>
              <a:t>Graphics visually reinforce your argument; readers tend to trust what they can see.</a:t>
            </a:r>
          </a:p>
          <a:p>
            <a:pPr marL="285750" indent="-285750">
              <a:buFont typeface="Arial" panose="020B0604020202020204" pitchFamily="34" charset="0"/>
              <a:buChar char="•"/>
            </a:pPr>
            <a:r>
              <a:rPr lang="en-US" dirty="0"/>
              <a:t>Tell a </a:t>
            </a:r>
            <a:r>
              <a:rPr lang="en-US" i="1" dirty="0"/>
              <a:t>simple</a:t>
            </a:r>
            <a:r>
              <a:rPr lang="en-US" dirty="0"/>
              <a:t> story with your data. </a:t>
            </a:r>
          </a:p>
        </p:txBody>
      </p:sp>
      <p:sp>
        <p:nvSpPr>
          <p:cNvPr id="4" name="Title 3">
            <a:extLst>
              <a:ext uri="{FF2B5EF4-FFF2-40B4-BE49-F238E27FC236}">
                <a16:creationId xmlns:a16="http://schemas.microsoft.com/office/drawing/2014/main" id="{F185C928-63DF-8112-0FFA-7DAABF39AD3F}"/>
              </a:ext>
            </a:extLst>
          </p:cNvPr>
          <p:cNvSpPr>
            <a:spLocks noGrp="1"/>
          </p:cNvSpPr>
          <p:nvPr>
            <p:ph type="title"/>
          </p:nvPr>
        </p:nvSpPr>
        <p:spPr/>
        <p:txBody>
          <a:bodyPr>
            <a:normAutofit fontScale="90000"/>
          </a:bodyPr>
          <a:lstStyle/>
          <a:p>
            <a:r>
              <a:rPr lang="en-US" dirty="0"/>
              <a:t>Effective Display</a:t>
            </a:r>
          </a:p>
        </p:txBody>
      </p:sp>
      <p:sp>
        <p:nvSpPr>
          <p:cNvPr id="5" name="Slide Number Placeholder 4">
            <a:extLst>
              <a:ext uri="{FF2B5EF4-FFF2-40B4-BE49-F238E27FC236}">
                <a16:creationId xmlns:a16="http://schemas.microsoft.com/office/drawing/2014/main" id="{C4E950C2-E809-D4FD-3EFF-C26077EF5114}"/>
              </a:ext>
            </a:extLst>
          </p:cNvPr>
          <p:cNvSpPr>
            <a:spLocks noGrp="1"/>
          </p:cNvSpPr>
          <p:nvPr>
            <p:ph type="sldNum" sz="quarter" idx="12"/>
          </p:nvPr>
        </p:nvSpPr>
        <p:spPr/>
        <p:txBody>
          <a:bodyPr/>
          <a:lstStyle/>
          <a:p>
            <a:fld id="{346097E4-2930-9D48-A5CE-AF00B0E70697}" type="slidenum">
              <a:rPr lang="en-US" smtClean="0"/>
              <a:t>4</a:t>
            </a:fld>
            <a:endParaRPr lang="en-US"/>
          </a:p>
        </p:txBody>
      </p:sp>
    </p:spTree>
    <p:extLst>
      <p:ext uri="{BB962C8B-B14F-4D97-AF65-F5344CB8AC3E}">
        <p14:creationId xmlns:p14="http://schemas.microsoft.com/office/powerpoint/2010/main" val="110055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D35124-CD7E-0AA4-0FB5-ABF84EEE37B7}"/>
              </a:ext>
            </a:extLst>
          </p:cNvPr>
          <p:cNvSpPr>
            <a:spLocks noGrp="1"/>
          </p:cNvSpPr>
          <p:nvPr>
            <p:ph type="body" sz="quarter" idx="11"/>
          </p:nvPr>
        </p:nvSpPr>
        <p:spPr/>
        <p:txBody>
          <a:bodyPr/>
          <a:lstStyle/>
          <a:p>
            <a:r>
              <a:rPr lang="en-US" dirty="0"/>
              <a:t>Evaluate the following graphic</a:t>
            </a:r>
          </a:p>
        </p:txBody>
      </p:sp>
      <p:sp>
        <p:nvSpPr>
          <p:cNvPr id="3" name="Text Placeholder 2">
            <a:extLst>
              <a:ext uri="{FF2B5EF4-FFF2-40B4-BE49-F238E27FC236}">
                <a16:creationId xmlns:a16="http://schemas.microsoft.com/office/drawing/2014/main" id="{4E93BC53-16ED-8B64-66FE-C13AB3AEC248}"/>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What is effective about the placement of this graphic?</a:t>
            </a:r>
          </a:p>
          <a:p>
            <a:pPr marL="285750" indent="-285750">
              <a:buFont typeface="Arial" panose="020B0604020202020204" pitchFamily="34" charset="0"/>
              <a:buChar char="•"/>
            </a:pPr>
            <a:r>
              <a:rPr lang="en-US" dirty="0"/>
              <a:t>What could be made more effective in the layout and composition of this page?</a:t>
            </a:r>
          </a:p>
          <a:p>
            <a:pPr marL="285750" indent="-285750">
              <a:buFont typeface="Arial" panose="020B0604020202020204" pitchFamily="34" charset="0"/>
              <a:buChar char="•"/>
            </a:pPr>
            <a:r>
              <a:rPr lang="en-US" dirty="0"/>
              <a:t>How might these suggestions change from print to screen audiences?</a:t>
            </a:r>
          </a:p>
        </p:txBody>
      </p:sp>
      <p:sp>
        <p:nvSpPr>
          <p:cNvPr id="4" name="Title 3">
            <a:extLst>
              <a:ext uri="{FF2B5EF4-FFF2-40B4-BE49-F238E27FC236}">
                <a16:creationId xmlns:a16="http://schemas.microsoft.com/office/drawing/2014/main" id="{046B76A3-78EE-AB48-7713-4B85D457F347}"/>
              </a:ext>
            </a:extLst>
          </p:cNvPr>
          <p:cNvSpPr>
            <a:spLocks noGrp="1"/>
          </p:cNvSpPr>
          <p:nvPr>
            <p:ph type="title"/>
          </p:nvPr>
        </p:nvSpPr>
        <p:spPr/>
        <p:txBody>
          <a:bodyPr>
            <a:normAutofit fontScale="90000"/>
          </a:bodyPr>
          <a:lstStyle/>
          <a:p>
            <a:r>
              <a:rPr lang="en-US" dirty="0"/>
              <a:t>Example</a:t>
            </a:r>
          </a:p>
        </p:txBody>
      </p:sp>
      <p:sp>
        <p:nvSpPr>
          <p:cNvPr id="5" name="Slide Number Placeholder 4">
            <a:extLst>
              <a:ext uri="{FF2B5EF4-FFF2-40B4-BE49-F238E27FC236}">
                <a16:creationId xmlns:a16="http://schemas.microsoft.com/office/drawing/2014/main" id="{B0B23361-49DA-1E13-6520-75259CD2B91C}"/>
              </a:ext>
            </a:extLst>
          </p:cNvPr>
          <p:cNvSpPr>
            <a:spLocks noGrp="1"/>
          </p:cNvSpPr>
          <p:nvPr>
            <p:ph type="sldNum" sz="quarter" idx="12"/>
          </p:nvPr>
        </p:nvSpPr>
        <p:spPr/>
        <p:txBody>
          <a:bodyPr/>
          <a:lstStyle/>
          <a:p>
            <a:fld id="{346097E4-2930-9D48-A5CE-AF00B0E70697}" type="slidenum">
              <a:rPr lang="en-US" smtClean="0"/>
              <a:t>5</a:t>
            </a:fld>
            <a:endParaRPr lang="en-US"/>
          </a:p>
        </p:txBody>
      </p:sp>
      <p:pic>
        <p:nvPicPr>
          <p:cNvPr id="6" name="Picture 5" descr="princinples in practice_climate change.png">
            <a:extLst>
              <a:ext uri="{FF2B5EF4-FFF2-40B4-BE49-F238E27FC236}">
                <a16:creationId xmlns:a16="http://schemas.microsoft.com/office/drawing/2014/main" id="{F7A85549-61EB-70EE-997D-B5566F5655D6}"/>
              </a:ext>
            </a:extLst>
          </p:cNvPr>
          <p:cNvPicPr>
            <a:picLocks noChangeAspect="1"/>
          </p:cNvPicPr>
          <p:nvPr/>
        </p:nvPicPr>
        <p:blipFill>
          <a:blip r:embed="rId3">
            <a:extLst>
              <a:ext uri="{28A0092B-C50C-407E-A947-70E740481C1C}">
                <a14:useLocalDpi xmlns:a14="http://schemas.microsoft.com/office/drawing/2010/main" val="0"/>
              </a:ext>
            </a:extLst>
          </a:blip>
          <a:srcRect b="56367"/>
          <a:stretch>
            <a:fillRect/>
          </a:stretch>
        </p:blipFill>
        <p:spPr bwMode="auto">
          <a:xfrm>
            <a:off x="1455111" y="2717111"/>
            <a:ext cx="6225611" cy="3504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265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C470AF-9AE5-4884-F0CD-29D84F2BD36E}"/>
              </a:ext>
            </a:extLst>
          </p:cNvPr>
          <p:cNvSpPr>
            <a:spLocks noGrp="1"/>
          </p:cNvSpPr>
          <p:nvPr>
            <p:ph type="body" sz="quarter" idx="10"/>
          </p:nvPr>
        </p:nvSpPr>
        <p:spPr>
          <a:xfrm>
            <a:off x="342899" y="1908449"/>
            <a:ext cx="8450035" cy="1406251"/>
          </a:xfrm>
        </p:spPr>
        <p:txBody>
          <a:bodyPr/>
          <a:lstStyle/>
          <a:p>
            <a:pPr marL="285750" indent="-285750">
              <a:buFont typeface="Arial" panose="020B0604020202020204" pitchFamily="34" charset="0"/>
              <a:buChar char="•"/>
            </a:pPr>
            <a:r>
              <a:rPr lang="en-US" dirty="0"/>
              <a:t>Be absolutely honest with your readers. </a:t>
            </a:r>
          </a:p>
          <a:p>
            <a:pPr marL="285750" indent="-285750">
              <a:buFont typeface="Arial" panose="020B0604020202020204" pitchFamily="34" charset="0"/>
              <a:buChar char="•"/>
            </a:pPr>
            <a:r>
              <a:rPr lang="en-US" dirty="0"/>
              <a:t>Do not be tempted to exaggerate trends or inflate results.</a:t>
            </a:r>
          </a:p>
          <a:p>
            <a:pPr marL="285750" indent="-285750">
              <a:buFont typeface="Arial" panose="020B0604020202020204" pitchFamily="34" charset="0"/>
              <a:buChar char="•"/>
            </a:pPr>
            <a:r>
              <a:rPr lang="en-US" dirty="0"/>
              <a:t>If you did not create the graphic or generate the data, cite your source. </a:t>
            </a:r>
          </a:p>
          <a:p>
            <a:pPr marL="285750" indent="-285750">
              <a:buFont typeface="Arial" panose="020B0604020202020204" pitchFamily="34" charset="0"/>
              <a:buChar char="•"/>
            </a:pPr>
            <a:r>
              <a:rPr lang="en-US" dirty="0"/>
              <a:t>If you want to publish a graphic that you did not create, obtain permission.</a:t>
            </a:r>
          </a:p>
        </p:txBody>
      </p:sp>
      <p:sp>
        <p:nvSpPr>
          <p:cNvPr id="4" name="Title 3">
            <a:extLst>
              <a:ext uri="{FF2B5EF4-FFF2-40B4-BE49-F238E27FC236}">
                <a16:creationId xmlns:a16="http://schemas.microsoft.com/office/drawing/2014/main" id="{335BF1F3-D2AA-97B6-9232-7E6EB92F6DFD}"/>
              </a:ext>
            </a:extLst>
          </p:cNvPr>
          <p:cNvSpPr>
            <a:spLocks noGrp="1"/>
          </p:cNvSpPr>
          <p:nvPr>
            <p:ph type="title"/>
          </p:nvPr>
        </p:nvSpPr>
        <p:spPr/>
        <p:txBody>
          <a:bodyPr>
            <a:normAutofit fontScale="90000"/>
          </a:bodyPr>
          <a:lstStyle/>
          <a:p>
            <a:r>
              <a:rPr lang="en-US" dirty="0"/>
              <a:t>Ethical Display</a:t>
            </a:r>
          </a:p>
        </p:txBody>
      </p:sp>
      <p:sp>
        <p:nvSpPr>
          <p:cNvPr id="5" name="Slide Number Placeholder 4">
            <a:extLst>
              <a:ext uri="{FF2B5EF4-FFF2-40B4-BE49-F238E27FC236}">
                <a16:creationId xmlns:a16="http://schemas.microsoft.com/office/drawing/2014/main" id="{E77D7DB0-26C3-4233-0774-EB02C187B211}"/>
              </a:ext>
            </a:extLst>
          </p:cNvPr>
          <p:cNvSpPr>
            <a:spLocks noGrp="1"/>
          </p:cNvSpPr>
          <p:nvPr>
            <p:ph type="sldNum" sz="quarter" idx="12"/>
          </p:nvPr>
        </p:nvSpPr>
        <p:spPr/>
        <p:txBody>
          <a:bodyPr/>
          <a:lstStyle/>
          <a:p>
            <a:fld id="{346097E4-2930-9D48-A5CE-AF00B0E70697}" type="slidenum">
              <a:rPr lang="en-US" smtClean="0"/>
              <a:t>6</a:t>
            </a:fld>
            <a:endParaRPr lang="en-US"/>
          </a:p>
        </p:txBody>
      </p:sp>
    </p:spTree>
    <p:extLst>
      <p:ext uri="{BB962C8B-B14F-4D97-AF65-F5344CB8AC3E}">
        <p14:creationId xmlns:p14="http://schemas.microsoft.com/office/powerpoint/2010/main" val="303395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6C2BA7-887B-C5B4-E39E-BDA6D5846EE8}"/>
              </a:ext>
            </a:extLst>
          </p:cNvPr>
          <p:cNvSpPr>
            <a:spLocks noGrp="1"/>
          </p:cNvSpPr>
          <p:nvPr>
            <p:ph type="body" sz="quarter" idx="10"/>
          </p:nvPr>
        </p:nvSpPr>
        <p:spPr>
          <a:xfrm>
            <a:off x="342900" y="1543324"/>
            <a:ext cx="8450035" cy="2783747"/>
          </a:xfrm>
        </p:spPr>
        <p:txBody>
          <a:bodyPr/>
          <a:lstStyle/>
          <a:p>
            <a:pPr marL="285750" indent="-285750">
              <a:buFont typeface="Arial" panose="020B0604020202020204" pitchFamily="34" charset="0"/>
              <a:buChar char="•"/>
            </a:pPr>
            <a:r>
              <a:rPr lang="en-US" dirty="0"/>
              <a:t>Include all relevant data. </a:t>
            </a:r>
          </a:p>
          <a:p>
            <a:pPr marL="628650" lvl="1" indent="-285750">
              <a:buFont typeface="Arial" panose="020B0604020202020204" pitchFamily="34" charset="0"/>
              <a:buChar char="•"/>
            </a:pPr>
            <a:r>
              <a:rPr lang="en-US" sz="1800" dirty="0"/>
              <a:t>For instance, if you have a data point that you cannot explain, do not change the scale to eliminate it.</a:t>
            </a:r>
          </a:p>
          <a:p>
            <a:pPr marL="285750" indent="-285750">
              <a:buFont typeface="Arial" panose="020B0604020202020204" pitchFamily="34" charset="0"/>
              <a:buChar char="•"/>
            </a:pPr>
            <a:r>
              <a:rPr lang="en-US" dirty="0"/>
              <a:t>Represent quantities honestly.</a:t>
            </a:r>
          </a:p>
          <a:p>
            <a:pPr marL="285750" indent="-285750">
              <a:buFont typeface="Arial" panose="020B0604020202020204" pitchFamily="34" charset="0"/>
              <a:buChar char="•"/>
            </a:pPr>
            <a:r>
              <a:rPr lang="en-US" dirty="0"/>
              <a:t>Do not use a table to hide a data point that would be obvious in a graph. </a:t>
            </a:r>
          </a:p>
          <a:p>
            <a:pPr marL="285750" indent="-285750">
              <a:buFont typeface="Arial" panose="020B0604020202020204" pitchFamily="34" charset="0"/>
              <a:buChar char="•"/>
            </a:pPr>
            <a:r>
              <a:rPr lang="en-US" dirty="0"/>
              <a:t>Do not use color to misrepresent an item’s importance. </a:t>
            </a:r>
          </a:p>
          <a:p>
            <a:pPr marL="628650" lvl="1" indent="-285750">
              <a:buFont typeface="Arial" panose="020B0604020202020204" pitchFamily="34" charset="0"/>
              <a:buChar char="•"/>
            </a:pPr>
            <a:r>
              <a:rPr lang="en-US" sz="1800" dirty="0"/>
              <a:t>Shade can trick the eye to make elements larger than darker shaded items of the same size.</a:t>
            </a:r>
          </a:p>
        </p:txBody>
      </p:sp>
      <p:sp>
        <p:nvSpPr>
          <p:cNvPr id="4" name="Title 3">
            <a:extLst>
              <a:ext uri="{FF2B5EF4-FFF2-40B4-BE49-F238E27FC236}">
                <a16:creationId xmlns:a16="http://schemas.microsoft.com/office/drawing/2014/main" id="{A1CC5D15-2ED7-F34D-48C4-64E43FEC7C69}"/>
              </a:ext>
            </a:extLst>
          </p:cNvPr>
          <p:cNvSpPr>
            <a:spLocks noGrp="1"/>
          </p:cNvSpPr>
          <p:nvPr>
            <p:ph type="title"/>
          </p:nvPr>
        </p:nvSpPr>
        <p:spPr/>
        <p:txBody>
          <a:bodyPr>
            <a:normAutofit fontScale="90000"/>
          </a:bodyPr>
          <a:lstStyle/>
          <a:p>
            <a:r>
              <a:rPr lang="en-US" dirty="0"/>
              <a:t>Ethical Display</a:t>
            </a:r>
          </a:p>
        </p:txBody>
      </p:sp>
      <p:sp>
        <p:nvSpPr>
          <p:cNvPr id="5" name="Slide Number Placeholder 4">
            <a:extLst>
              <a:ext uri="{FF2B5EF4-FFF2-40B4-BE49-F238E27FC236}">
                <a16:creationId xmlns:a16="http://schemas.microsoft.com/office/drawing/2014/main" id="{40EB18D7-5C93-C381-2715-6367E3236266}"/>
              </a:ext>
            </a:extLst>
          </p:cNvPr>
          <p:cNvSpPr>
            <a:spLocks noGrp="1"/>
          </p:cNvSpPr>
          <p:nvPr>
            <p:ph type="sldNum" sz="quarter" idx="12"/>
          </p:nvPr>
        </p:nvSpPr>
        <p:spPr/>
        <p:txBody>
          <a:bodyPr/>
          <a:lstStyle/>
          <a:p>
            <a:fld id="{346097E4-2930-9D48-A5CE-AF00B0E70697}" type="slidenum">
              <a:rPr lang="en-US" smtClean="0"/>
              <a:t>7</a:t>
            </a:fld>
            <a:endParaRPr lang="en-US"/>
          </a:p>
        </p:txBody>
      </p:sp>
    </p:spTree>
    <p:extLst>
      <p:ext uri="{BB962C8B-B14F-4D97-AF65-F5344CB8AC3E}">
        <p14:creationId xmlns:p14="http://schemas.microsoft.com/office/powerpoint/2010/main" val="156888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025C0-8380-149E-4B55-D6E5ABE873D1}"/>
              </a:ext>
            </a:extLst>
          </p:cNvPr>
          <p:cNvSpPr>
            <a:spLocks noGrp="1"/>
          </p:cNvSpPr>
          <p:nvPr>
            <p:ph type="body" sz="quarter" idx="11"/>
          </p:nvPr>
        </p:nvSpPr>
        <p:spPr/>
        <p:txBody>
          <a:bodyPr/>
          <a:lstStyle/>
          <a:p>
            <a:r>
              <a:rPr lang="en-US" dirty="0"/>
              <a:t>Evaluate the following graphic</a:t>
            </a:r>
          </a:p>
        </p:txBody>
      </p:sp>
      <p:sp>
        <p:nvSpPr>
          <p:cNvPr id="3" name="Text Placeholder 2">
            <a:extLst>
              <a:ext uri="{FF2B5EF4-FFF2-40B4-BE49-F238E27FC236}">
                <a16:creationId xmlns:a16="http://schemas.microsoft.com/office/drawing/2014/main" id="{C8F03EE2-8693-A878-BD95-E7CACB4A0D44}"/>
              </a:ext>
            </a:extLst>
          </p:cNvPr>
          <p:cNvSpPr>
            <a:spLocks noGrp="1"/>
          </p:cNvSpPr>
          <p:nvPr>
            <p:ph type="body" sz="quarter" idx="10"/>
          </p:nvPr>
        </p:nvSpPr>
        <p:spPr>
          <a:xfrm>
            <a:off x="342900" y="1543324"/>
            <a:ext cx="8450035" cy="1808938"/>
          </a:xfrm>
        </p:spPr>
        <p:txBody>
          <a:bodyPr/>
          <a:lstStyle/>
          <a:p>
            <a:pPr marL="285750" indent="-285750">
              <a:buFont typeface="Arial" panose="020B0604020202020204" pitchFamily="34" charset="0"/>
              <a:buChar char="•"/>
            </a:pPr>
            <a:r>
              <a:rPr lang="en-US" dirty="0"/>
              <a:t>What ethical issues do you notice about this graph?</a:t>
            </a:r>
          </a:p>
          <a:p>
            <a:pPr marL="285750" indent="-285750">
              <a:buFont typeface="Arial" panose="020B0604020202020204" pitchFamily="34" charset="0"/>
              <a:buChar char="•"/>
            </a:pPr>
            <a:r>
              <a:rPr lang="en-US" dirty="0"/>
              <a:t>How might the manner in which the information is displayed misinform readers?</a:t>
            </a:r>
          </a:p>
          <a:p>
            <a:pPr marL="285750" indent="-285750">
              <a:buFont typeface="Arial" panose="020B0604020202020204" pitchFamily="34" charset="0"/>
              <a:buChar char="•"/>
            </a:pPr>
            <a:r>
              <a:rPr lang="en-US" dirty="0"/>
              <a:t>What suggestions would you offer to improve the way this data is displayed?</a:t>
            </a:r>
          </a:p>
          <a:p>
            <a:pPr marL="285750" indent="-285750">
              <a:buFont typeface="Arial" panose="020B0604020202020204" pitchFamily="34" charset="0"/>
              <a:buChar char="•"/>
            </a:pPr>
            <a:r>
              <a:rPr lang="en-US" dirty="0"/>
              <a:t>How might you revise this graph to be more ethical?</a:t>
            </a:r>
          </a:p>
          <a:p>
            <a:pPr marL="285750" indent="-285750">
              <a:buFont typeface="Arial" panose="020B0604020202020204" pitchFamily="34" charset="0"/>
              <a:buChar char="•"/>
            </a:pPr>
            <a:r>
              <a:rPr lang="en-US" dirty="0"/>
              <a:t>How does color change the data and reader reception?</a:t>
            </a:r>
          </a:p>
        </p:txBody>
      </p:sp>
      <p:sp>
        <p:nvSpPr>
          <p:cNvPr id="4" name="Title 3">
            <a:extLst>
              <a:ext uri="{FF2B5EF4-FFF2-40B4-BE49-F238E27FC236}">
                <a16:creationId xmlns:a16="http://schemas.microsoft.com/office/drawing/2014/main" id="{728A3F84-F1EA-CCB6-4FC8-547B423FFD93}"/>
              </a:ext>
            </a:extLst>
          </p:cNvPr>
          <p:cNvSpPr>
            <a:spLocks noGrp="1"/>
          </p:cNvSpPr>
          <p:nvPr>
            <p:ph type="title"/>
          </p:nvPr>
        </p:nvSpPr>
        <p:spPr/>
        <p:txBody>
          <a:bodyPr>
            <a:normAutofit fontScale="90000"/>
          </a:bodyPr>
          <a:lstStyle/>
          <a:p>
            <a:r>
              <a:rPr lang="en-US" dirty="0"/>
              <a:t>Example</a:t>
            </a:r>
          </a:p>
        </p:txBody>
      </p:sp>
      <p:sp>
        <p:nvSpPr>
          <p:cNvPr id="5" name="Slide Number Placeholder 4">
            <a:extLst>
              <a:ext uri="{FF2B5EF4-FFF2-40B4-BE49-F238E27FC236}">
                <a16:creationId xmlns:a16="http://schemas.microsoft.com/office/drawing/2014/main" id="{74F4F2B3-AD25-E89F-E735-B1990CD45F26}"/>
              </a:ext>
            </a:extLst>
          </p:cNvPr>
          <p:cNvSpPr>
            <a:spLocks noGrp="1"/>
          </p:cNvSpPr>
          <p:nvPr>
            <p:ph type="sldNum" sz="quarter" idx="12"/>
          </p:nvPr>
        </p:nvSpPr>
        <p:spPr/>
        <p:txBody>
          <a:bodyPr/>
          <a:lstStyle/>
          <a:p>
            <a:fld id="{346097E4-2930-9D48-A5CE-AF00B0E70697}" type="slidenum">
              <a:rPr lang="en-US" smtClean="0"/>
              <a:t>8</a:t>
            </a:fld>
            <a:endParaRPr lang="en-US"/>
          </a:p>
        </p:txBody>
      </p:sp>
      <p:pic>
        <p:nvPicPr>
          <p:cNvPr id="6" name="Picture 5">
            <a:extLst>
              <a:ext uri="{FF2B5EF4-FFF2-40B4-BE49-F238E27FC236}">
                <a16:creationId xmlns:a16="http://schemas.microsoft.com/office/drawing/2014/main" id="{8E6F3A99-9276-881B-3449-673B007F2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036" y="3262574"/>
            <a:ext cx="5612092" cy="3027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070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F4A1C2-4740-BFA0-BFC8-A43119681B7B}"/>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Use color carefully and sparingly.</a:t>
            </a:r>
          </a:p>
          <a:p>
            <a:pPr marL="285750" indent="-285750">
              <a:buFont typeface="Arial" panose="020B0604020202020204" pitchFamily="34" charset="0"/>
              <a:buChar char="•"/>
            </a:pPr>
            <a:r>
              <a:rPr lang="en-US" dirty="0"/>
              <a:t>Avoid color when black and white are more effective.</a:t>
            </a:r>
          </a:p>
          <a:p>
            <a:pPr marL="285750" indent="-285750">
              <a:buFont typeface="Arial" panose="020B0604020202020204" pitchFamily="34" charset="0"/>
              <a:buChar char="•"/>
            </a:pPr>
            <a:r>
              <a:rPr lang="en-US" dirty="0"/>
              <a:t>Use color to establish visual patterns, but limit it to two or three colors for clarity.</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B78AE73F-479F-ACE0-F29A-E99A315F1625}"/>
              </a:ext>
            </a:extLst>
          </p:cNvPr>
          <p:cNvSpPr>
            <a:spLocks noGrp="1"/>
          </p:cNvSpPr>
          <p:nvPr>
            <p:ph type="title"/>
          </p:nvPr>
        </p:nvSpPr>
        <p:spPr/>
        <p:txBody>
          <a:bodyPr>
            <a:normAutofit fontScale="90000"/>
          </a:bodyPr>
          <a:lstStyle/>
          <a:p>
            <a:r>
              <a:rPr lang="en-US" dirty="0"/>
              <a:t>Efficient Display </a:t>
            </a:r>
          </a:p>
        </p:txBody>
      </p:sp>
      <p:sp>
        <p:nvSpPr>
          <p:cNvPr id="5" name="Slide Number Placeholder 4">
            <a:extLst>
              <a:ext uri="{FF2B5EF4-FFF2-40B4-BE49-F238E27FC236}">
                <a16:creationId xmlns:a16="http://schemas.microsoft.com/office/drawing/2014/main" id="{784D11DC-C2F8-ED52-AC87-7D1B2669C563}"/>
              </a:ext>
            </a:extLst>
          </p:cNvPr>
          <p:cNvSpPr>
            <a:spLocks noGrp="1"/>
          </p:cNvSpPr>
          <p:nvPr>
            <p:ph type="sldNum" sz="quarter" idx="12"/>
          </p:nvPr>
        </p:nvSpPr>
        <p:spPr/>
        <p:txBody>
          <a:bodyPr/>
          <a:lstStyle/>
          <a:p>
            <a:fld id="{346097E4-2930-9D48-A5CE-AF00B0E70697}" type="slidenum">
              <a:rPr lang="en-US" smtClean="0"/>
              <a:t>9</a:t>
            </a:fld>
            <a:endParaRPr lang="en-US"/>
          </a:p>
        </p:txBody>
      </p:sp>
    </p:spTree>
    <p:extLst>
      <p:ext uri="{BB962C8B-B14F-4D97-AF65-F5344CB8AC3E}">
        <p14:creationId xmlns:p14="http://schemas.microsoft.com/office/powerpoint/2010/main" val="212649299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6778D8D98E94AAD03144786193D0D" ma:contentTypeVersion="20" ma:contentTypeDescription="Create a new document." ma:contentTypeScope="" ma:versionID="e9c86f72465c0136ddf71d00e8982fec">
  <xsd:schema xmlns:xsd="http://www.w3.org/2001/XMLSchema" xmlns:xs="http://www.w3.org/2001/XMLSchema" xmlns:p="http://schemas.microsoft.com/office/2006/metadata/properties" xmlns:ns2="066794b1-105b-4b92-b187-3d2ce68d7b5f" xmlns:ns3="b414a12a-3721-47f2-9660-b70f8cc9d6dc" targetNamespace="http://schemas.microsoft.com/office/2006/metadata/properties" ma:root="true" ma:fieldsID="d869561329c5b47b42bdd1d16055cf75" ns2:_="" ns3:_="">
    <xsd:import namespace="066794b1-105b-4b92-b187-3d2ce68d7b5f"/>
    <xsd:import namespace="b414a12a-3721-47f2-9660-b70f8cc9d6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794b1-105b-4b92-b187-3d2ce68d7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4a12a-3721-47f2-9660-b70f8cc9d6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906a22-eb95-4b0d-8f3a-cc805531c490}" ma:internalName="TaxCatchAll" ma:showField="CatchAllData" ma:web="b414a12a-3721-47f2-9660-b70f8cc9d6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414a12a-3721-47f2-9660-b70f8cc9d6dc">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066794b1-105b-4b92-b187-3d2ce68d7b5f">
      <Terms xmlns="http://schemas.microsoft.com/office/infopath/2007/PartnerControls"/>
    </lcf76f155ced4ddcb4097134ff3c332f>
    <TaxCatchAll xmlns="b414a12a-3721-47f2-9660-b70f8cc9d6d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C3C401-579E-4FD6-B6D6-35E611B40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794b1-105b-4b92-b187-3d2ce68d7b5f"/>
    <ds:schemaRef ds:uri="b414a12a-3721-47f2-9660-b70f8cc9d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DE0D6C-581B-4814-98E7-EF172D5D46A1}">
  <ds:schemaRefs>
    <ds:schemaRef ds:uri="http://purl.org/dc/dcmitype/"/>
    <ds:schemaRef ds:uri="d6656b4d-3fa0-4709-acfb-d5e813445d1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37af3f4b-4b66-46f9-8456-831d9bc3e737"/>
    <ds:schemaRef ds:uri="http://www.w3.org/XML/1998/namespace"/>
    <ds:schemaRef ds:uri="b414a12a-3721-47f2-9660-b70f8cc9d6dc"/>
    <ds:schemaRef ds:uri="066794b1-105b-4b92-b187-3d2ce68d7b5f"/>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248</TotalTime>
  <Words>1801</Words>
  <Application>Microsoft Macintosh PowerPoint</Application>
  <PresentationFormat>On-screen Show (4:3)</PresentationFormat>
  <Paragraphs>164</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Wingdings</vt:lpstr>
      <vt:lpstr>Franklin Gothic Medium</vt:lpstr>
      <vt:lpstr>Franklin Gothic Medium Cond</vt:lpstr>
      <vt:lpstr>Franklin Gothic Book</vt:lpstr>
      <vt:lpstr>ＭＳ Ｐゴシック</vt:lpstr>
      <vt:lpstr>Arial</vt:lpstr>
      <vt:lpstr>Cambria</vt:lpstr>
      <vt:lpstr>ＭＳ 明朝</vt:lpstr>
      <vt:lpstr>Calibri</vt:lpstr>
      <vt:lpstr>Office Theme</vt:lpstr>
      <vt:lpstr>Data Visualization Best Practices</vt:lpstr>
      <vt:lpstr>Determining Display Type</vt:lpstr>
      <vt:lpstr>3Es of Displaying Data</vt:lpstr>
      <vt:lpstr>Effective Display</vt:lpstr>
      <vt:lpstr>Example</vt:lpstr>
      <vt:lpstr>Ethical Display</vt:lpstr>
      <vt:lpstr>Ethical Display</vt:lpstr>
      <vt:lpstr>Example</vt:lpstr>
      <vt:lpstr>Efficient Display </vt:lpstr>
      <vt:lpstr>Color &amp; Contrast</vt:lpstr>
      <vt:lpstr>Best Contrasting Colors</vt:lpstr>
      <vt:lpstr>Example</vt:lpstr>
      <vt:lpstr>Grayscale and Texture</vt:lpstr>
      <vt:lpstr>Layout and Typography</vt:lpstr>
      <vt:lpstr>Layout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Alexis Pitchford</dc:creator>
  <cp:lastModifiedBy>Juan Carlos Montoya Lopez</cp:lastModifiedBy>
  <cp:revision>5</cp:revision>
  <dcterms:created xsi:type="dcterms:W3CDTF">2025-06-05T17:11:38Z</dcterms:created>
  <dcterms:modified xsi:type="dcterms:W3CDTF">2025-07-24T17:53:00Z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0x010100B046778D8D98E94AAD03144786193D0D</vt:lpwstr>
  </property>
  <property fmtid="{D5CDD505-2E9C-101B-9397-08002B2CF9AE}" pid="3" name="MediaServiceImageTags">
    <vt:lpwstr/>
  </property>
  <property fmtid="{D5CDD505-2E9C-101B-9397-08002B2CF9AE}" pid="4" name="MSIP_Label_f7606f69-b0ae-4874-be30-7d43a3c7be10_Enabled">
    <vt:lpwstr>true</vt:lpwstr>
  </property>
  <property fmtid="{D5CDD505-2E9C-101B-9397-08002B2CF9AE}" pid="5" name="MSIP_Label_f7606f69-b0ae-4874-be30-7d43a3c7be10_SetDate">
    <vt:lpwstr>2025-06-05T17:13:55Z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02d452a0-3434-45a2-9505-19122170db3c</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ies>
</file>