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0"/>
  </p:notesMasterIdLst>
  <p:sldIdLst>
    <p:sldId id="267" r:id="rId2"/>
    <p:sldId id="339" r:id="rId3"/>
    <p:sldId id="295" r:id="rId4"/>
    <p:sldId id="340" r:id="rId5"/>
    <p:sldId id="341" r:id="rId6"/>
    <p:sldId id="284" r:id="rId7"/>
    <p:sldId id="342" r:id="rId8"/>
    <p:sldId id="343" r:id="rId9"/>
    <p:sldId id="344" r:id="rId10"/>
    <p:sldId id="345" r:id="rId11"/>
    <p:sldId id="346" r:id="rId12"/>
    <p:sldId id="290" r:id="rId13"/>
    <p:sldId id="347" r:id="rId14"/>
    <p:sldId id="348" r:id="rId15"/>
    <p:sldId id="349" r:id="rId16"/>
    <p:sldId id="350" r:id="rId17"/>
    <p:sldId id="351" r:id="rId18"/>
    <p:sldId id="352" r:id="rId19"/>
    <p:sldId id="353" r:id="rId20"/>
    <p:sldId id="354" r:id="rId21"/>
    <p:sldId id="361" r:id="rId22"/>
    <p:sldId id="355" r:id="rId23"/>
    <p:sldId id="356" r:id="rId24"/>
    <p:sldId id="357" r:id="rId25"/>
    <p:sldId id="358" r:id="rId26"/>
    <p:sldId id="359" r:id="rId27"/>
    <p:sldId id="360" r:id="rId28"/>
    <p:sldId id="277" r:id="rId29"/>
  </p:sldIdLst>
  <p:sldSz cx="9144000" cy="6858000" type="screen4x3"/>
  <p:notesSz cx="6858000" cy="9144000"/>
  <p:embeddedFontLst>
    <p:embeddedFont>
      <p:font typeface="Acumin Pro" panose="020B0504020202020204" pitchFamily="34" charset="77"/>
      <p:regular r:id="rId31"/>
      <p:bold r:id="rId32"/>
      <p:italic r:id="rId33"/>
      <p:boldItalic r:id="rId34"/>
    </p:embeddedFont>
    <p:embeddedFont>
      <p:font typeface="Franklin Gothic" panose="020B0603020102020204" pitchFamily="34" charset="0"/>
      <p:regular r:id="rId35"/>
      <p:bold r:id="rId36"/>
      <p:italic r:id="rId37"/>
      <p:boldItalic r:id="rId38"/>
    </p:embeddedFont>
    <p:embeddedFont>
      <p:font typeface="Franklin Gothic Book" panose="020B0503020102020204" pitchFamily="34" charset="0"/>
      <p:regular r:id="rId39"/>
      <p:italic r:id="rId40"/>
    </p:embeddedFont>
    <p:embeddedFont>
      <p:font typeface="Franklin Gothic Medium" panose="020B0603020102020204" pitchFamily="34" charset="0"/>
      <p:regular r:id="rId41"/>
      <p:italic r:id="rId42"/>
    </p:embeddedFont>
    <p:embeddedFont>
      <p:font typeface="Franklin Gothic Medium Cond" panose="020B0606030402020204" pitchFamily="34" charset="0"/>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B991"/>
    <a:srgbClr val="6F7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5"/>
    <p:restoredTop sz="94654"/>
  </p:normalViewPr>
  <p:slideViewPr>
    <p:cSldViewPr snapToGrid="0">
      <p:cViewPr varScale="1">
        <p:scale>
          <a:sx n="104" d="100"/>
          <a:sy n="104" d="100"/>
        </p:scale>
        <p:origin x="1712" y="2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C11E2-E25F-434D-BC0C-3BEA4118C3FA}"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BB1F1468-D203-6749-93B4-BC608DACA55F}">
      <dgm:prSet phldrT="[Text]" custT="1"/>
      <dgm:spPr>
        <a:solidFill>
          <a:schemeClr val="accent1">
            <a:lumMod val="75000"/>
          </a:schemeClr>
        </a:solidFill>
      </dgm:spPr>
      <dgm:t>
        <a:bodyPr/>
        <a:lstStyle/>
        <a:p>
          <a:pPr>
            <a:buFont typeface="Wingdings" pitchFamily="2" charset="2"/>
            <a:buAutoNum type="arabicPeriod"/>
          </a:pPr>
          <a:r>
            <a:rPr lang="en-US" sz="2000" dirty="0">
              <a:latin typeface="Franklin Gothic Medium" panose="020B0603020102020204" pitchFamily="34" charset="0"/>
              <a:ea typeface="+mn-lt"/>
              <a:cs typeface="+mn-lt"/>
            </a:rPr>
            <a:t>Sentence Clarity</a:t>
          </a:r>
          <a:endParaRPr lang="en-US" sz="2000" dirty="0"/>
        </a:p>
      </dgm:t>
    </dgm:pt>
    <dgm:pt modelId="{89654F10-D085-7244-A150-CE524851EB95}" type="parTrans" cxnId="{A9C74F60-9639-264B-8899-ED2257B69D56}">
      <dgm:prSet/>
      <dgm:spPr/>
      <dgm:t>
        <a:bodyPr/>
        <a:lstStyle/>
        <a:p>
          <a:endParaRPr lang="en-US"/>
        </a:p>
      </dgm:t>
    </dgm:pt>
    <dgm:pt modelId="{6D9EAE2A-110B-4C48-8A71-C9433D89CFB0}" type="sibTrans" cxnId="{A9C74F60-9639-264B-8899-ED2257B69D56}">
      <dgm:prSet/>
      <dgm:spPr/>
      <dgm:t>
        <a:bodyPr/>
        <a:lstStyle/>
        <a:p>
          <a:endParaRPr lang="en-US"/>
        </a:p>
      </dgm:t>
    </dgm:pt>
    <dgm:pt modelId="{D046B702-FC8D-F64C-8508-233A76078119}">
      <dgm:prSet phldrT="[Text]" custT="1"/>
      <dgm:spPr>
        <a:solidFill>
          <a:schemeClr val="accent1">
            <a:lumMod val="75000"/>
          </a:schemeClr>
        </a:solidFill>
      </dgm:spPr>
      <dgm:t>
        <a:bodyPr/>
        <a:lstStyle/>
        <a:p>
          <a:pPr>
            <a:buAutoNum type="arabicPeriod"/>
          </a:pPr>
          <a:r>
            <a:rPr lang="en-US" sz="2000" dirty="0">
              <a:latin typeface="Franklin Gothic Medium" panose="020B0603020102020204" pitchFamily="34" charset="0"/>
            </a:rPr>
            <a:t>Misplaced Modifiers</a:t>
          </a:r>
          <a:endParaRPr lang="en-US" sz="2000" dirty="0"/>
        </a:p>
      </dgm:t>
    </dgm:pt>
    <dgm:pt modelId="{45569EC1-4AF5-9448-9B1F-787DB3CD1EEB}" type="parTrans" cxnId="{31000E01-0F10-D941-BD69-63B3D0D3D821}">
      <dgm:prSet/>
      <dgm:spPr/>
      <dgm:t>
        <a:bodyPr/>
        <a:lstStyle/>
        <a:p>
          <a:endParaRPr lang="en-US"/>
        </a:p>
      </dgm:t>
    </dgm:pt>
    <dgm:pt modelId="{7943BA3F-F1BB-F34C-AF38-9857743C8C10}" type="sibTrans" cxnId="{31000E01-0F10-D941-BD69-63B3D0D3D821}">
      <dgm:prSet/>
      <dgm:spPr/>
      <dgm:t>
        <a:bodyPr/>
        <a:lstStyle/>
        <a:p>
          <a:endParaRPr lang="en-US"/>
        </a:p>
      </dgm:t>
    </dgm:pt>
    <dgm:pt modelId="{7D3E2309-CD3C-CD43-B405-90E5D5A2692D}">
      <dgm:prSet phldrT="[Text]" custT="1"/>
      <dgm:spPr>
        <a:solidFill>
          <a:schemeClr val="accent1">
            <a:lumMod val="75000"/>
          </a:schemeClr>
        </a:solidFill>
      </dgm:spPr>
      <dgm:t>
        <a:bodyPr/>
        <a:lstStyle/>
        <a:p>
          <a:pPr>
            <a:buAutoNum type="arabicPeriod"/>
          </a:pPr>
          <a:r>
            <a:rPr lang="en-US" sz="2000" dirty="0">
              <a:latin typeface="Franklin Gothic Medium" panose="020B0603020102020204" pitchFamily="34" charset="0"/>
            </a:rPr>
            <a:t>Dangling Modifiers</a:t>
          </a:r>
          <a:endParaRPr lang="en-US" sz="2000" dirty="0"/>
        </a:p>
      </dgm:t>
    </dgm:pt>
    <dgm:pt modelId="{C00850FF-8B65-1745-8DB2-8BDB3419A187}" type="parTrans" cxnId="{9033F3F0-DFA6-664A-9D49-C96CE86E5E35}">
      <dgm:prSet/>
      <dgm:spPr/>
      <dgm:t>
        <a:bodyPr/>
        <a:lstStyle/>
        <a:p>
          <a:endParaRPr lang="en-US"/>
        </a:p>
      </dgm:t>
    </dgm:pt>
    <dgm:pt modelId="{C9B59249-1CCC-C94F-A56D-5574A8640D81}" type="sibTrans" cxnId="{9033F3F0-DFA6-664A-9D49-C96CE86E5E35}">
      <dgm:prSet/>
      <dgm:spPr/>
      <dgm:t>
        <a:bodyPr/>
        <a:lstStyle/>
        <a:p>
          <a:endParaRPr lang="en-US"/>
        </a:p>
      </dgm:t>
    </dgm:pt>
    <dgm:pt modelId="{838F32D5-3979-A64B-ACB0-FC63A681F177}">
      <dgm:prSet phldrT="[Text]" custT="1"/>
      <dgm:spPr>
        <a:solidFill>
          <a:schemeClr val="accent1">
            <a:lumMod val="75000"/>
          </a:schemeClr>
        </a:solidFill>
      </dgm:spPr>
      <dgm:t>
        <a:bodyPr/>
        <a:lstStyle/>
        <a:p>
          <a:pPr>
            <a:buAutoNum type="arabicPeriod"/>
          </a:pPr>
          <a:r>
            <a:rPr lang="en-US" sz="2000" dirty="0">
              <a:latin typeface="Franklin Gothic Medium" panose="020B0603020102020204" pitchFamily="34" charset="0"/>
              <a:ea typeface="+mn-lt"/>
              <a:cs typeface="+mn-lt"/>
            </a:rPr>
            <a:t>Parallel Structures</a:t>
          </a:r>
        </a:p>
      </dgm:t>
    </dgm:pt>
    <dgm:pt modelId="{5500639D-B7C0-E242-8222-4A6F4FEF3E1C}" type="parTrans" cxnId="{30862F72-3121-1349-B111-E3FD9313EB94}">
      <dgm:prSet/>
      <dgm:spPr/>
      <dgm:t>
        <a:bodyPr/>
        <a:lstStyle/>
        <a:p>
          <a:endParaRPr lang="en-US"/>
        </a:p>
      </dgm:t>
    </dgm:pt>
    <dgm:pt modelId="{6E48F630-0DD3-6B46-8F16-37D69D6DAE1F}" type="sibTrans" cxnId="{30862F72-3121-1349-B111-E3FD9313EB94}">
      <dgm:prSet/>
      <dgm:spPr/>
      <dgm:t>
        <a:bodyPr/>
        <a:lstStyle/>
        <a:p>
          <a:endParaRPr lang="en-US"/>
        </a:p>
      </dgm:t>
    </dgm:pt>
    <dgm:pt modelId="{B55E4ABB-587B-AE4C-BA45-B292EDB1CC62}">
      <dgm:prSet phldrT="[Text]" custT="1"/>
      <dgm:spPr>
        <a:solidFill>
          <a:schemeClr val="accent1">
            <a:lumMod val="75000"/>
          </a:schemeClr>
        </a:solidFill>
      </dgm:spPr>
      <dgm:t>
        <a:bodyPr/>
        <a:lstStyle/>
        <a:p>
          <a:pPr>
            <a:buAutoNum type="arabicPeriod"/>
          </a:pPr>
          <a:r>
            <a:rPr lang="en-US" sz="2000" dirty="0">
              <a:latin typeface="Franklin Gothic Medium" panose="020B0603020102020204" pitchFamily="34" charset="0"/>
              <a:ea typeface="+mn-lt"/>
              <a:cs typeface="+mn-lt"/>
            </a:rPr>
            <a:t>Passive Voice</a:t>
          </a:r>
        </a:p>
      </dgm:t>
    </dgm:pt>
    <dgm:pt modelId="{B36EC2A3-A7F0-EC49-8AD3-D682AA330DDA}" type="parTrans" cxnId="{4D62527E-71CA-774C-818F-4FF5A5B9A9D1}">
      <dgm:prSet/>
      <dgm:spPr/>
      <dgm:t>
        <a:bodyPr/>
        <a:lstStyle/>
        <a:p>
          <a:endParaRPr lang="en-US"/>
        </a:p>
      </dgm:t>
    </dgm:pt>
    <dgm:pt modelId="{289AAFDA-0C83-C746-B2BA-D24B337365C5}" type="sibTrans" cxnId="{4D62527E-71CA-774C-818F-4FF5A5B9A9D1}">
      <dgm:prSet/>
      <dgm:spPr/>
      <dgm:t>
        <a:bodyPr/>
        <a:lstStyle/>
        <a:p>
          <a:endParaRPr lang="en-US"/>
        </a:p>
      </dgm:t>
    </dgm:pt>
    <dgm:pt modelId="{33CF0309-904C-4B45-B278-92698ED4A831}" type="pres">
      <dgm:prSet presAssocID="{01CC11E2-E25F-434D-BC0C-3BEA4118C3FA}" presName="Name0" presStyleCnt="0">
        <dgm:presLayoutVars>
          <dgm:chMax val="7"/>
          <dgm:chPref val="7"/>
          <dgm:dir/>
        </dgm:presLayoutVars>
      </dgm:prSet>
      <dgm:spPr/>
    </dgm:pt>
    <dgm:pt modelId="{FC84575D-B38E-B541-A95B-456CB650EB2A}" type="pres">
      <dgm:prSet presAssocID="{01CC11E2-E25F-434D-BC0C-3BEA4118C3FA}" presName="Name1" presStyleCnt="0"/>
      <dgm:spPr/>
    </dgm:pt>
    <dgm:pt modelId="{0B3FE0D0-F84E-914D-95CE-EA9C3B372F66}" type="pres">
      <dgm:prSet presAssocID="{01CC11E2-E25F-434D-BC0C-3BEA4118C3FA}" presName="cycle" presStyleCnt="0"/>
      <dgm:spPr/>
    </dgm:pt>
    <dgm:pt modelId="{5DDA1590-2437-C547-AFED-91087F3F99F1}" type="pres">
      <dgm:prSet presAssocID="{01CC11E2-E25F-434D-BC0C-3BEA4118C3FA}" presName="srcNode" presStyleLbl="node1" presStyleIdx="0" presStyleCnt="5"/>
      <dgm:spPr/>
    </dgm:pt>
    <dgm:pt modelId="{B6A5BA46-F045-AB41-9A7E-41EFE6371059}" type="pres">
      <dgm:prSet presAssocID="{01CC11E2-E25F-434D-BC0C-3BEA4118C3FA}" presName="conn" presStyleLbl="parChTrans1D2" presStyleIdx="0" presStyleCnt="1"/>
      <dgm:spPr/>
    </dgm:pt>
    <dgm:pt modelId="{F40B7E4A-4126-864A-8F21-9397E39DDD93}" type="pres">
      <dgm:prSet presAssocID="{01CC11E2-E25F-434D-BC0C-3BEA4118C3FA}" presName="extraNode" presStyleLbl="node1" presStyleIdx="0" presStyleCnt="5"/>
      <dgm:spPr/>
    </dgm:pt>
    <dgm:pt modelId="{8253D5D3-DB25-7B4D-98E4-9DDDCCBA056A}" type="pres">
      <dgm:prSet presAssocID="{01CC11E2-E25F-434D-BC0C-3BEA4118C3FA}" presName="dstNode" presStyleLbl="node1" presStyleIdx="0" presStyleCnt="5"/>
      <dgm:spPr/>
    </dgm:pt>
    <dgm:pt modelId="{082EFF8F-2401-AD41-A57E-BD8DF82A7007}" type="pres">
      <dgm:prSet presAssocID="{BB1F1468-D203-6749-93B4-BC608DACA55F}" presName="text_1" presStyleLbl="node1" presStyleIdx="0" presStyleCnt="5">
        <dgm:presLayoutVars>
          <dgm:bulletEnabled val="1"/>
        </dgm:presLayoutVars>
      </dgm:prSet>
      <dgm:spPr/>
    </dgm:pt>
    <dgm:pt modelId="{7847A87D-0605-6249-B6C8-4BE88C8E0C1F}" type="pres">
      <dgm:prSet presAssocID="{BB1F1468-D203-6749-93B4-BC608DACA55F}" presName="accent_1" presStyleCnt="0"/>
      <dgm:spPr/>
    </dgm:pt>
    <dgm:pt modelId="{F316230C-3EC6-064C-B6D1-B935D52F58FD}" type="pres">
      <dgm:prSet presAssocID="{BB1F1468-D203-6749-93B4-BC608DACA55F}" presName="accentRepeatNode" presStyleLbl="solidFgAcc1" presStyleIdx="0" presStyleCnt="5"/>
      <dgm:spPr/>
    </dgm:pt>
    <dgm:pt modelId="{F6D193E7-80C0-A54B-A4CD-CD0C13CFB567}" type="pres">
      <dgm:prSet presAssocID="{D046B702-FC8D-F64C-8508-233A76078119}" presName="text_2" presStyleLbl="node1" presStyleIdx="1" presStyleCnt="5">
        <dgm:presLayoutVars>
          <dgm:bulletEnabled val="1"/>
        </dgm:presLayoutVars>
      </dgm:prSet>
      <dgm:spPr/>
    </dgm:pt>
    <dgm:pt modelId="{5A5355EE-8A52-9342-A7C0-9C7F0272FCD0}" type="pres">
      <dgm:prSet presAssocID="{D046B702-FC8D-F64C-8508-233A76078119}" presName="accent_2" presStyleCnt="0"/>
      <dgm:spPr/>
    </dgm:pt>
    <dgm:pt modelId="{9727EE53-3799-6F4A-BCEE-269F393DFA26}" type="pres">
      <dgm:prSet presAssocID="{D046B702-FC8D-F64C-8508-233A76078119}" presName="accentRepeatNode" presStyleLbl="solidFgAcc1" presStyleIdx="1" presStyleCnt="5"/>
      <dgm:spPr/>
    </dgm:pt>
    <dgm:pt modelId="{C083BD98-C580-AD41-9F7C-B7AA0088E762}" type="pres">
      <dgm:prSet presAssocID="{7D3E2309-CD3C-CD43-B405-90E5D5A2692D}" presName="text_3" presStyleLbl="node1" presStyleIdx="2" presStyleCnt="5">
        <dgm:presLayoutVars>
          <dgm:bulletEnabled val="1"/>
        </dgm:presLayoutVars>
      </dgm:prSet>
      <dgm:spPr/>
    </dgm:pt>
    <dgm:pt modelId="{A9E508BD-CBFB-904B-A85B-E4D22003BDF4}" type="pres">
      <dgm:prSet presAssocID="{7D3E2309-CD3C-CD43-B405-90E5D5A2692D}" presName="accent_3" presStyleCnt="0"/>
      <dgm:spPr/>
    </dgm:pt>
    <dgm:pt modelId="{ECFB5988-F984-F54F-B24F-BE1FDD0600AD}" type="pres">
      <dgm:prSet presAssocID="{7D3E2309-CD3C-CD43-B405-90E5D5A2692D}" presName="accentRepeatNode" presStyleLbl="solidFgAcc1" presStyleIdx="2" presStyleCnt="5"/>
      <dgm:spPr/>
    </dgm:pt>
    <dgm:pt modelId="{422DB3BC-E9C3-CE42-BDCE-F7F21EC2CAFA}" type="pres">
      <dgm:prSet presAssocID="{838F32D5-3979-A64B-ACB0-FC63A681F177}" presName="text_4" presStyleLbl="node1" presStyleIdx="3" presStyleCnt="5">
        <dgm:presLayoutVars>
          <dgm:bulletEnabled val="1"/>
        </dgm:presLayoutVars>
      </dgm:prSet>
      <dgm:spPr/>
    </dgm:pt>
    <dgm:pt modelId="{A7095A9F-2E40-7541-9275-410DAF90EE7D}" type="pres">
      <dgm:prSet presAssocID="{838F32D5-3979-A64B-ACB0-FC63A681F177}" presName="accent_4" presStyleCnt="0"/>
      <dgm:spPr/>
    </dgm:pt>
    <dgm:pt modelId="{82BDE7BB-3624-EC41-A71B-365478AAE65B}" type="pres">
      <dgm:prSet presAssocID="{838F32D5-3979-A64B-ACB0-FC63A681F177}" presName="accentRepeatNode" presStyleLbl="solidFgAcc1" presStyleIdx="3" presStyleCnt="5"/>
      <dgm:spPr/>
    </dgm:pt>
    <dgm:pt modelId="{C935DDDB-4770-304D-AF53-5E714A166DAE}" type="pres">
      <dgm:prSet presAssocID="{B55E4ABB-587B-AE4C-BA45-B292EDB1CC62}" presName="text_5" presStyleLbl="node1" presStyleIdx="4" presStyleCnt="5">
        <dgm:presLayoutVars>
          <dgm:bulletEnabled val="1"/>
        </dgm:presLayoutVars>
      </dgm:prSet>
      <dgm:spPr/>
    </dgm:pt>
    <dgm:pt modelId="{8CA5542D-BCFE-7842-B45E-2D2DB20BD51F}" type="pres">
      <dgm:prSet presAssocID="{B55E4ABB-587B-AE4C-BA45-B292EDB1CC62}" presName="accent_5" presStyleCnt="0"/>
      <dgm:spPr/>
    </dgm:pt>
    <dgm:pt modelId="{93116BD5-3FA6-5A4A-AF33-E2B69077F92A}" type="pres">
      <dgm:prSet presAssocID="{B55E4ABB-587B-AE4C-BA45-B292EDB1CC62}" presName="accentRepeatNode" presStyleLbl="solidFgAcc1" presStyleIdx="4" presStyleCnt="5"/>
      <dgm:spPr/>
    </dgm:pt>
  </dgm:ptLst>
  <dgm:cxnLst>
    <dgm:cxn modelId="{31000E01-0F10-D941-BD69-63B3D0D3D821}" srcId="{01CC11E2-E25F-434D-BC0C-3BEA4118C3FA}" destId="{D046B702-FC8D-F64C-8508-233A76078119}" srcOrd="1" destOrd="0" parTransId="{45569EC1-4AF5-9448-9B1F-787DB3CD1EEB}" sibTransId="{7943BA3F-F1BB-F34C-AF38-9857743C8C10}"/>
    <dgm:cxn modelId="{5D3AF413-E8B1-9C44-B749-CFFD6B0A0FF1}" type="presOf" srcId="{7D3E2309-CD3C-CD43-B405-90E5D5A2692D}" destId="{C083BD98-C580-AD41-9F7C-B7AA0088E762}" srcOrd="0" destOrd="0" presId="urn:microsoft.com/office/officeart/2008/layout/VerticalCurvedList"/>
    <dgm:cxn modelId="{19FAF713-58EB-4D48-A88A-CB1886E9C7F0}" type="presOf" srcId="{01CC11E2-E25F-434D-BC0C-3BEA4118C3FA}" destId="{33CF0309-904C-4B45-B278-92698ED4A831}" srcOrd="0" destOrd="0" presId="urn:microsoft.com/office/officeart/2008/layout/VerticalCurvedList"/>
    <dgm:cxn modelId="{A9C74F60-9639-264B-8899-ED2257B69D56}" srcId="{01CC11E2-E25F-434D-BC0C-3BEA4118C3FA}" destId="{BB1F1468-D203-6749-93B4-BC608DACA55F}" srcOrd="0" destOrd="0" parTransId="{89654F10-D085-7244-A150-CE524851EB95}" sibTransId="{6D9EAE2A-110B-4C48-8A71-C9433D89CFB0}"/>
    <dgm:cxn modelId="{30862F72-3121-1349-B111-E3FD9313EB94}" srcId="{01CC11E2-E25F-434D-BC0C-3BEA4118C3FA}" destId="{838F32D5-3979-A64B-ACB0-FC63A681F177}" srcOrd="3" destOrd="0" parTransId="{5500639D-B7C0-E242-8222-4A6F4FEF3E1C}" sibTransId="{6E48F630-0DD3-6B46-8F16-37D69D6DAE1F}"/>
    <dgm:cxn modelId="{4D62527E-71CA-774C-818F-4FF5A5B9A9D1}" srcId="{01CC11E2-E25F-434D-BC0C-3BEA4118C3FA}" destId="{B55E4ABB-587B-AE4C-BA45-B292EDB1CC62}" srcOrd="4" destOrd="0" parTransId="{B36EC2A3-A7F0-EC49-8AD3-D682AA330DDA}" sibTransId="{289AAFDA-0C83-C746-B2BA-D24B337365C5}"/>
    <dgm:cxn modelId="{DE16F493-6E7F-C24F-BB2D-CB39F36771B8}" type="presOf" srcId="{D046B702-FC8D-F64C-8508-233A76078119}" destId="{F6D193E7-80C0-A54B-A4CD-CD0C13CFB567}" srcOrd="0" destOrd="0" presId="urn:microsoft.com/office/officeart/2008/layout/VerticalCurvedList"/>
    <dgm:cxn modelId="{811E59C8-F723-EB4D-897F-7800B71BDEA6}" type="presOf" srcId="{BB1F1468-D203-6749-93B4-BC608DACA55F}" destId="{082EFF8F-2401-AD41-A57E-BD8DF82A7007}" srcOrd="0" destOrd="0" presId="urn:microsoft.com/office/officeart/2008/layout/VerticalCurvedList"/>
    <dgm:cxn modelId="{B5F89ECD-1C5D-024B-9961-D41539DEC9BE}" type="presOf" srcId="{6D9EAE2A-110B-4C48-8A71-C9433D89CFB0}" destId="{B6A5BA46-F045-AB41-9A7E-41EFE6371059}" srcOrd="0" destOrd="0" presId="urn:microsoft.com/office/officeart/2008/layout/VerticalCurvedList"/>
    <dgm:cxn modelId="{6D6263D8-FD46-DC41-9DA5-EC377E746B6C}" type="presOf" srcId="{B55E4ABB-587B-AE4C-BA45-B292EDB1CC62}" destId="{C935DDDB-4770-304D-AF53-5E714A166DAE}" srcOrd="0" destOrd="0" presId="urn:microsoft.com/office/officeart/2008/layout/VerticalCurvedList"/>
    <dgm:cxn modelId="{BD44D5EB-67B4-4248-AE2F-325125318AB6}" type="presOf" srcId="{838F32D5-3979-A64B-ACB0-FC63A681F177}" destId="{422DB3BC-E9C3-CE42-BDCE-F7F21EC2CAFA}" srcOrd="0" destOrd="0" presId="urn:microsoft.com/office/officeart/2008/layout/VerticalCurvedList"/>
    <dgm:cxn modelId="{9033F3F0-DFA6-664A-9D49-C96CE86E5E35}" srcId="{01CC11E2-E25F-434D-BC0C-3BEA4118C3FA}" destId="{7D3E2309-CD3C-CD43-B405-90E5D5A2692D}" srcOrd="2" destOrd="0" parTransId="{C00850FF-8B65-1745-8DB2-8BDB3419A187}" sibTransId="{C9B59249-1CCC-C94F-A56D-5574A8640D81}"/>
    <dgm:cxn modelId="{3E164052-29E4-8349-A603-9E12A8C94B36}" type="presParOf" srcId="{33CF0309-904C-4B45-B278-92698ED4A831}" destId="{FC84575D-B38E-B541-A95B-456CB650EB2A}" srcOrd="0" destOrd="0" presId="urn:microsoft.com/office/officeart/2008/layout/VerticalCurvedList"/>
    <dgm:cxn modelId="{61B11280-FBBC-0B4C-9860-5A56E6495AE2}" type="presParOf" srcId="{FC84575D-B38E-B541-A95B-456CB650EB2A}" destId="{0B3FE0D0-F84E-914D-95CE-EA9C3B372F66}" srcOrd="0" destOrd="0" presId="urn:microsoft.com/office/officeart/2008/layout/VerticalCurvedList"/>
    <dgm:cxn modelId="{2EFAA454-D927-1349-A551-645EB007E1E7}" type="presParOf" srcId="{0B3FE0D0-F84E-914D-95CE-EA9C3B372F66}" destId="{5DDA1590-2437-C547-AFED-91087F3F99F1}" srcOrd="0" destOrd="0" presId="urn:microsoft.com/office/officeart/2008/layout/VerticalCurvedList"/>
    <dgm:cxn modelId="{71FE1D05-DE7F-9040-9A90-F12931EC8E7D}" type="presParOf" srcId="{0B3FE0D0-F84E-914D-95CE-EA9C3B372F66}" destId="{B6A5BA46-F045-AB41-9A7E-41EFE6371059}" srcOrd="1" destOrd="0" presId="urn:microsoft.com/office/officeart/2008/layout/VerticalCurvedList"/>
    <dgm:cxn modelId="{93F7813E-FE4B-AF46-BD11-1D3F2E292562}" type="presParOf" srcId="{0B3FE0D0-F84E-914D-95CE-EA9C3B372F66}" destId="{F40B7E4A-4126-864A-8F21-9397E39DDD93}" srcOrd="2" destOrd="0" presId="urn:microsoft.com/office/officeart/2008/layout/VerticalCurvedList"/>
    <dgm:cxn modelId="{6DB098CD-F2E9-1C40-A3B8-96876B656A64}" type="presParOf" srcId="{0B3FE0D0-F84E-914D-95CE-EA9C3B372F66}" destId="{8253D5D3-DB25-7B4D-98E4-9DDDCCBA056A}" srcOrd="3" destOrd="0" presId="urn:microsoft.com/office/officeart/2008/layout/VerticalCurvedList"/>
    <dgm:cxn modelId="{7ABD4653-7E3F-FE4A-8570-B7358F6ABF3F}" type="presParOf" srcId="{FC84575D-B38E-B541-A95B-456CB650EB2A}" destId="{082EFF8F-2401-AD41-A57E-BD8DF82A7007}" srcOrd="1" destOrd="0" presId="urn:microsoft.com/office/officeart/2008/layout/VerticalCurvedList"/>
    <dgm:cxn modelId="{7CF313F9-4C95-B543-851E-A0AF7259DFAF}" type="presParOf" srcId="{FC84575D-B38E-B541-A95B-456CB650EB2A}" destId="{7847A87D-0605-6249-B6C8-4BE88C8E0C1F}" srcOrd="2" destOrd="0" presId="urn:microsoft.com/office/officeart/2008/layout/VerticalCurvedList"/>
    <dgm:cxn modelId="{1DA47C65-8E81-6947-A5A2-97D82F7B3786}" type="presParOf" srcId="{7847A87D-0605-6249-B6C8-4BE88C8E0C1F}" destId="{F316230C-3EC6-064C-B6D1-B935D52F58FD}" srcOrd="0" destOrd="0" presId="urn:microsoft.com/office/officeart/2008/layout/VerticalCurvedList"/>
    <dgm:cxn modelId="{16F275C7-C327-AF48-816D-4F8DF5A70162}" type="presParOf" srcId="{FC84575D-B38E-B541-A95B-456CB650EB2A}" destId="{F6D193E7-80C0-A54B-A4CD-CD0C13CFB567}" srcOrd="3" destOrd="0" presId="urn:microsoft.com/office/officeart/2008/layout/VerticalCurvedList"/>
    <dgm:cxn modelId="{73F8E217-CDBC-D948-AD9D-608A99E7397B}" type="presParOf" srcId="{FC84575D-B38E-B541-A95B-456CB650EB2A}" destId="{5A5355EE-8A52-9342-A7C0-9C7F0272FCD0}" srcOrd="4" destOrd="0" presId="urn:microsoft.com/office/officeart/2008/layout/VerticalCurvedList"/>
    <dgm:cxn modelId="{D2CB6EBF-DC05-D748-8BE6-E3082EFA5AC6}" type="presParOf" srcId="{5A5355EE-8A52-9342-A7C0-9C7F0272FCD0}" destId="{9727EE53-3799-6F4A-BCEE-269F393DFA26}" srcOrd="0" destOrd="0" presId="urn:microsoft.com/office/officeart/2008/layout/VerticalCurvedList"/>
    <dgm:cxn modelId="{7A3307E9-B84E-9247-ABF9-936DD5FFFB58}" type="presParOf" srcId="{FC84575D-B38E-B541-A95B-456CB650EB2A}" destId="{C083BD98-C580-AD41-9F7C-B7AA0088E762}" srcOrd="5" destOrd="0" presId="urn:microsoft.com/office/officeart/2008/layout/VerticalCurvedList"/>
    <dgm:cxn modelId="{78686C54-C765-6945-8211-EA3C517710D7}" type="presParOf" srcId="{FC84575D-B38E-B541-A95B-456CB650EB2A}" destId="{A9E508BD-CBFB-904B-A85B-E4D22003BDF4}" srcOrd="6" destOrd="0" presId="urn:microsoft.com/office/officeart/2008/layout/VerticalCurvedList"/>
    <dgm:cxn modelId="{30C29B8E-CE2C-2347-8AA2-B40BAC2423CB}" type="presParOf" srcId="{A9E508BD-CBFB-904B-A85B-E4D22003BDF4}" destId="{ECFB5988-F984-F54F-B24F-BE1FDD0600AD}" srcOrd="0" destOrd="0" presId="urn:microsoft.com/office/officeart/2008/layout/VerticalCurvedList"/>
    <dgm:cxn modelId="{7D728881-CCEE-2C4D-B289-72D25837C819}" type="presParOf" srcId="{FC84575D-B38E-B541-A95B-456CB650EB2A}" destId="{422DB3BC-E9C3-CE42-BDCE-F7F21EC2CAFA}" srcOrd="7" destOrd="0" presId="urn:microsoft.com/office/officeart/2008/layout/VerticalCurvedList"/>
    <dgm:cxn modelId="{A1BC50A3-033F-A842-8253-8191F3113536}" type="presParOf" srcId="{FC84575D-B38E-B541-A95B-456CB650EB2A}" destId="{A7095A9F-2E40-7541-9275-410DAF90EE7D}" srcOrd="8" destOrd="0" presId="urn:microsoft.com/office/officeart/2008/layout/VerticalCurvedList"/>
    <dgm:cxn modelId="{128EF7A9-DEA9-5747-8D93-BC2621CF89DA}" type="presParOf" srcId="{A7095A9F-2E40-7541-9275-410DAF90EE7D}" destId="{82BDE7BB-3624-EC41-A71B-365478AAE65B}" srcOrd="0" destOrd="0" presId="urn:microsoft.com/office/officeart/2008/layout/VerticalCurvedList"/>
    <dgm:cxn modelId="{8B3F118D-667A-7B49-9A60-41A18E47C4DD}" type="presParOf" srcId="{FC84575D-B38E-B541-A95B-456CB650EB2A}" destId="{C935DDDB-4770-304D-AF53-5E714A166DAE}" srcOrd="9" destOrd="0" presId="urn:microsoft.com/office/officeart/2008/layout/VerticalCurvedList"/>
    <dgm:cxn modelId="{0D3D8ED7-1123-C34D-9603-5BAF0237CA31}" type="presParOf" srcId="{FC84575D-B38E-B541-A95B-456CB650EB2A}" destId="{8CA5542D-BCFE-7842-B45E-2D2DB20BD51F}" srcOrd="10" destOrd="0" presId="urn:microsoft.com/office/officeart/2008/layout/VerticalCurvedList"/>
    <dgm:cxn modelId="{E4BD476E-AEB6-9A4D-97B6-F233EF53BC81}" type="presParOf" srcId="{8CA5542D-BCFE-7842-B45E-2D2DB20BD51F}" destId="{93116BD5-3FA6-5A4A-AF33-E2B69077F92A}"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BA46-F045-AB41-9A7E-41EFE6371059}">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2EFF8F-2401-AD41-A57E-BD8DF82A7007}">
      <dsp:nvSpPr>
        <dsp:cNvPr id="0" name=""/>
        <dsp:cNvSpPr/>
      </dsp:nvSpPr>
      <dsp:spPr>
        <a:xfrm>
          <a:off x="384538" y="253918"/>
          <a:ext cx="5656275" cy="50816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0800" rIns="50800" bIns="50800" numCol="1" spcCol="1270" anchor="ctr" anchorCtr="0">
          <a:noAutofit/>
        </a:bodyPr>
        <a:lstStyle/>
        <a:p>
          <a:pPr marL="0" lvl="0" indent="0" algn="l" defTabSz="889000">
            <a:lnSpc>
              <a:spcPct val="90000"/>
            </a:lnSpc>
            <a:spcBef>
              <a:spcPct val="0"/>
            </a:spcBef>
            <a:spcAft>
              <a:spcPct val="35000"/>
            </a:spcAft>
            <a:buFont typeface="Wingdings" pitchFamily="2" charset="2"/>
            <a:buNone/>
          </a:pPr>
          <a:r>
            <a:rPr lang="en-US" sz="2000" kern="1200" dirty="0">
              <a:latin typeface="Franklin Gothic Medium" panose="020B0603020102020204" pitchFamily="34" charset="0"/>
              <a:ea typeface="+mn-lt"/>
              <a:cs typeface="+mn-lt"/>
            </a:rPr>
            <a:t>Sentence Clarity</a:t>
          </a:r>
          <a:endParaRPr lang="en-US" sz="2000" kern="1200" dirty="0"/>
        </a:p>
      </dsp:txBody>
      <dsp:txXfrm>
        <a:off x="384538" y="253918"/>
        <a:ext cx="5656275" cy="508162"/>
      </dsp:txXfrm>
    </dsp:sp>
    <dsp:sp modelId="{F316230C-3EC6-064C-B6D1-B935D52F58FD}">
      <dsp:nvSpPr>
        <dsp:cNvPr id="0" name=""/>
        <dsp:cNvSpPr/>
      </dsp:nvSpPr>
      <dsp:spPr>
        <a:xfrm>
          <a:off x="66936" y="190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D193E7-80C0-A54B-A4CD-CD0C13CFB567}">
      <dsp:nvSpPr>
        <dsp:cNvPr id="0" name=""/>
        <dsp:cNvSpPr/>
      </dsp:nvSpPr>
      <dsp:spPr>
        <a:xfrm>
          <a:off x="748672" y="1015918"/>
          <a:ext cx="5292140" cy="50816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Franklin Gothic Medium" panose="020B0603020102020204" pitchFamily="34" charset="0"/>
            </a:rPr>
            <a:t>Misplaced Modifiers</a:t>
          </a:r>
          <a:endParaRPr lang="en-US" sz="2000" kern="1200" dirty="0"/>
        </a:p>
      </dsp:txBody>
      <dsp:txXfrm>
        <a:off x="748672" y="1015918"/>
        <a:ext cx="5292140" cy="508162"/>
      </dsp:txXfrm>
    </dsp:sp>
    <dsp:sp modelId="{9727EE53-3799-6F4A-BCEE-269F393DFA26}">
      <dsp:nvSpPr>
        <dsp:cNvPr id="0" name=""/>
        <dsp:cNvSpPr/>
      </dsp:nvSpPr>
      <dsp:spPr>
        <a:xfrm>
          <a:off x="431071" y="952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83BD98-C580-AD41-9F7C-B7AA0088E762}">
      <dsp:nvSpPr>
        <dsp:cNvPr id="0" name=""/>
        <dsp:cNvSpPr/>
      </dsp:nvSpPr>
      <dsp:spPr>
        <a:xfrm>
          <a:off x="860432" y="1777918"/>
          <a:ext cx="5180380" cy="50816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Franklin Gothic Medium" panose="020B0603020102020204" pitchFamily="34" charset="0"/>
            </a:rPr>
            <a:t>Dangling Modifiers</a:t>
          </a:r>
          <a:endParaRPr lang="en-US" sz="2000" kern="1200" dirty="0"/>
        </a:p>
      </dsp:txBody>
      <dsp:txXfrm>
        <a:off x="860432" y="1777918"/>
        <a:ext cx="5180380" cy="508162"/>
      </dsp:txXfrm>
    </dsp:sp>
    <dsp:sp modelId="{ECFB5988-F984-F54F-B24F-BE1FDD0600AD}">
      <dsp:nvSpPr>
        <dsp:cNvPr id="0" name=""/>
        <dsp:cNvSpPr/>
      </dsp:nvSpPr>
      <dsp:spPr>
        <a:xfrm>
          <a:off x="542831" y="1714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2DB3BC-E9C3-CE42-BDCE-F7F21EC2CAFA}">
      <dsp:nvSpPr>
        <dsp:cNvPr id="0" name=""/>
        <dsp:cNvSpPr/>
      </dsp:nvSpPr>
      <dsp:spPr>
        <a:xfrm>
          <a:off x="748672" y="2539918"/>
          <a:ext cx="5292140" cy="50816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Franklin Gothic Medium" panose="020B0603020102020204" pitchFamily="34" charset="0"/>
              <a:ea typeface="+mn-lt"/>
              <a:cs typeface="+mn-lt"/>
            </a:rPr>
            <a:t>Parallel Structures</a:t>
          </a:r>
        </a:p>
      </dsp:txBody>
      <dsp:txXfrm>
        <a:off x="748672" y="2539918"/>
        <a:ext cx="5292140" cy="508162"/>
      </dsp:txXfrm>
    </dsp:sp>
    <dsp:sp modelId="{82BDE7BB-3624-EC41-A71B-365478AAE65B}">
      <dsp:nvSpPr>
        <dsp:cNvPr id="0" name=""/>
        <dsp:cNvSpPr/>
      </dsp:nvSpPr>
      <dsp:spPr>
        <a:xfrm>
          <a:off x="431071" y="2476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5DDDB-4770-304D-AF53-5E714A166DAE}">
      <dsp:nvSpPr>
        <dsp:cNvPr id="0" name=""/>
        <dsp:cNvSpPr/>
      </dsp:nvSpPr>
      <dsp:spPr>
        <a:xfrm>
          <a:off x="384538" y="3301918"/>
          <a:ext cx="5656275" cy="50816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Franklin Gothic Medium" panose="020B0603020102020204" pitchFamily="34" charset="0"/>
              <a:ea typeface="+mn-lt"/>
              <a:cs typeface="+mn-lt"/>
            </a:rPr>
            <a:t>Passive Voice</a:t>
          </a:r>
        </a:p>
      </dsp:txBody>
      <dsp:txXfrm>
        <a:off x="384538" y="3301918"/>
        <a:ext cx="5656275" cy="508162"/>
      </dsp:txXfrm>
    </dsp:sp>
    <dsp:sp modelId="{93116BD5-3FA6-5A4A-AF33-E2B69077F92A}">
      <dsp:nvSpPr>
        <dsp:cNvPr id="0" name=""/>
        <dsp:cNvSpPr/>
      </dsp:nvSpPr>
      <dsp:spPr>
        <a:xfrm>
          <a:off x="66936" y="3238398"/>
          <a:ext cx="635203" cy="6352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531F-41E1-0642-B8A9-8B1867EF3D98}" type="datetimeFigureOut">
              <a:rPr lang="en-US" smtClean="0"/>
              <a:t>10/31/25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A203F-166C-CB40-A3F0-83BA02E13064}" type="slidenum">
              <a:rPr lang="en-US" smtClean="0"/>
              <a:t>‹#›</a:t>
            </a:fld>
            <a:endParaRPr lang="en-US"/>
          </a:p>
        </p:txBody>
      </p:sp>
    </p:spTree>
    <p:extLst>
      <p:ext uri="{BB962C8B-B14F-4D97-AF65-F5344CB8AC3E}">
        <p14:creationId xmlns:p14="http://schemas.microsoft.com/office/powerpoint/2010/main" val="298181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In this quote, the comedic effect suggests that the elephant was inside Marx's pants.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237BF745-0557-B241-863F-056113C7032A}" type="slidenum">
              <a:rPr lang="en-US" smtClean="0"/>
              <a:t>6</a:t>
            </a:fld>
            <a:endParaRPr lang="en-US"/>
          </a:p>
        </p:txBody>
      </p:sp>
    </p:spTree>
    <p:extLst>
      <p:ext uri="{BB962C8B-B14F-4D97-AF65-F5344CB8AC3E}">
        <p14:creationId xmlns:p14="http://schemas.microsoft.com/office/powerpoint/2010/main" val="237045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313A203F-166C-CB40-A3F0-83BA02E13064}" type="slidenum">
              <a:rPr lang="en-US" smtClean="0"/>
              <a:t>7</a:t>
            </a:fld>
            <a:endParaRPr lang="en-US"/>
          </a:p>
        </p:txBody>
      </p:sp>
    </p:spTree>
    <p:extLst>
      <p:ext uri="{BB962C8B-B14F-4D97-AF65-F5344CB8AC3E}">
        <p14:creationId xmlns:p14="http://schemas.microsoft.com/office/powerpoint/2010/main" val="2596042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misplaced modifier is the phrase "opening the can of food" because it suggests that the kitten is the one who opened the food.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13A203F-166C-CB40-A3F0-83BA02E13064}" type="slidenum">
              <a:rPr lang="en-US" smtClean="0"/>
              <a:t>8</a:t>
            </a:fld>
            <a:endParaRPr lang="en-US"/>
          </a:p>
        </p:txBody>
      </p:sp>
    </p:spTree>
    <p:extLst>
      <p:ext uri="{BB962C8B-B14F-4D97-AF65-F5344CB8AC3E}">
        <p14:creationId xmlns:p14="http://schemas.microsoft.com/office/powerpoint/2010/main" val="159650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lack of parallelism comes from the use of passive voice in the last clause.</a:t>
            </a:r>
          </a:p>
        </p:txBody>
      </p:sp>
      <p:sp>
        <p:nvSpPr>
          <p:cNvPr id="4" name="Slide Number Placeholder 3"/>
          <p:cNvSpPr>
            <a:spLocks noGrp="1"/>
          </p:cNvSpPr>
          <p:nvPr>
            <p:ph type="sldNum" sz="quarter" idx="5"/>
          </p:nvPr>
        </p:nvSpPr>
        <p:spPr/>
        <p:txBody>
          <a:bodyPr/>
          <a:lstStyle/>
          <a:p>
            <a:fld id="{313A203F-166C-CB40-A3F0-83BA02E13064}" type="slidenum">
              <a:rPr lang="en-US" smtClean="0"/>
              <a:t>22</a:t>
            </a:fld>
            <a:endParaRPr lang="en-US"/>
          </a:p>
        </p:txBody>
      </p:sp>
    </p:spTree>
    <p:extLst>
      <p:ext uri="{BB962C8B-B14F-4D97-AF65-F5344CB8AC3E}">
        <p14:creationId xmlns:p14="http://schemas.microsoft.com/office/powerpoint/2010/main" val="537846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a:p>
        </p:txBody>
      </p:sp>
      <p:pic>
        <p:nvPicPr>
          <p:cNvPr id="8" name="Picture 7">
            <a:extLst>
              <a:ext uri="{FF2B5EF4-FFF2-40B4-BE49-F238E27FC236}">
                <a16:creationId xmlns:a16="http://schemas.microsoft.com/office/drawing/2014/main" id="{9323C67C-FFAC-6403-9A95-060BE2F3813D}"/>
              </a:ext>
            </a:extLst>
          </p:cNvPr>
          <p:cNvPicPr>
            <a:picLocks noChangeAspect="1"/>
          </p:cNvPicPr>
          <p:nvPr userDrawn="1"/>
        </p:nvPicPr>
        <p:blipFill>
          <a:blip r:embed="rId3"/>
          <a:stretch>
            <a:fillRect/>
          </a:stretch>
        </p:blipFill>
        <p:spPr>
          <a:xfrm>
            <a:off x="254000" y="6051016"/>
            <a:ext cx="5009780" cy="534037"/>
          </a:xfrm>
          <a:prstGeom prst="rect">
            <a:avLst/>
          </a:prstGeom>
        </p:spPr>
      </p:pic>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7221A35A-2648-6F9F-10F9-603BA71E45B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9B6C7409-E40C-4388-20C1-E2C34AAC7D88}"/>
              </a:ext>
            </a:extLst>
          </p:cNvPr>
          <p:cNvSpPr>
            <a:spLocks noGrp="1"/>
          </p:cNvSpPr>
          <p:nvPr>
            <p:ph type="sldNum" sz="quarter" idx="16"/>
          </p:nvPr>
        </p:nvSpPr>
        <p:spPr/>
        <p:txBody>
          <a:bodyPr/>
          <a:lstStyle/>
          <a:p>
            <a:fld id="{346097E4-2930-9D48-A5CE-AF00B0E70697}" type="slidenum">
              <a:rPr lang="en-US" smtClean="0"/>
              <a:t>‹#›</a:t>
            </a:fld>
            <a:endParaRPr lang="en-US"/>
          </a:p>
        </p:txBody>
      </p:sp>
      <p:pic>
        <p:nvPicPr>
          <p:cNvPr id="8" name="Picture 7">
            <a:extLst>
              <a:ext uri="{FF2B5EF4-FFF2-40B4-BE49-F238E27FC236}">
                <a16:creationId xmlns:a16="http://schemas.microsoft.com/office/drawing/2014/main" id="{E47398C2-BD3A-2D3A-CE83-DB5609F6A82C}"/>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E3AAB972-9CEB-27DE-119B-74B391E60A9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C4507CF-EFC3-A085-E4B9-A7FB07BF7644}"/>
              </a:ext>
            </a:extLst>
          </p:cNvPr>
          <p:cNvSpPr>
            <a:spLocks noGrp="1"/>
          </p:cNvSpPr>
          <p:nvPr>
            <p:ph type="sldNum" sz="quarter" idx="18"/>
          </p:nvPr>
        </p:nvSpPr>
        <p:spPr/>
        <p:txBody>
          <a:bodyPr/>
          <a:lstStyle/>
          <a:p>
            <a:fld id="{346097E4-2930-9D48-A5CE-AF00B0E70697}" type="slidenum">
              <a:rPr lang="en-US" smtClean="0"/>
              <a:t>‹#›</a:t>
            </a:fld>
            <a:endParaRPr lang="en-US"/>
          </a:p>
        </p:txBody>
      </p:sp>
      <p:pic>
        <p:nvPicPr>
          <p:cNvPr id="8" name="Picture 7">
            <a:extLst>
              <a:ext uri="{FF2B5EF4-FFF2-40B4-BE49-F238E27FC236}">
                <a16:creationId xmlns:a16="http://schemas.microsoft.com/office/drawing/2014/main" id="{649E7951-0389-BBD4-AC32-707E73663410}"/>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6" name="Purdue Logo" descr="Purdue Logo">
            <a:extLst>
              <a:ext uri="{FF2B5EF4-FFF2-40B4-BE49-F238E27FC236}">
                <a16:creationId xmlns:a16="http://schemas.microsoft.com/office/drawing/2014/main" id="{32772CED-5DF0-B9F2-A78A-4E9A3894D7E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37D15040-CB6D-5233-AA93-DD76CFE00ACA}"/>
              </a:ext>
            </a:extLst>
          </p:cNvPr>
          <p:cNvSpPr>
            <a:spLocks noGrp="1"/>
          </p:cNvSpPr>
          <p:nvPr>
            <p:ph type="sldNum" sz="quarter" idx="10"/>
          </p:nvPr>
        </p:nvSpPr>
        <p:spPr/>
        <p:txBody>
          <a:bodyPr/>
          <a:lstStyle/>
          <a:p>
            <a:fld id="{346097E4-2930-9D48-A5CE-AF00B0E70697}" type="slidenum">
              <a:rPr lang="en-US" smtClean="0"/>
              <a:t>‹#›</a:t>
            </a:fld>
            <a:endParaRPr lang="en-US"/>
          </a:p>
        </p:txBody>
      </p:sp>
      <p:pic>
        <p:nvPicPr>
          <p:cNvPr id="5" name="Picture 4">
            <a:extLst>
              <a:ext uri="{FF2B5EF4-FFF2-40B4-BE49-F238E27FC236}">
                <a16:creationId xmlns:a16="http://schemas.microsoft.com/office/drawing/2014/main" id="{1CA3553D-D112-249D-8977-A9E0AB1F8186}"/>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4" name="Purdue Logo" descr="Purdue Logo">
            <a:extLst>
              <a:ext uri="{FF2B5EF4-FFF2-40B4-BE49-F238E27FC236}">
                <a16:creationId xmlns:a16="http://schemas.microsoft.com/office/drawing/2014/main" id="{44243070-2D61-965C-9E18-B3D7C6ECFB9C}"/>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6" name="Slide Number Placeholder 5">
            <a:extLst>
              <a:ext uri="{FF2B5EF4-FFF2-40B4-BE49-F238E27FC236}">
                <a16:creationId xmlns:a16="http://schemas.microsoft.com/office/drawing/2014/main" id="{3A91F588-A349-D254-17C4-4E24C922C1D3}"/>
              </a:ext>
            </a:extLst>
          </p:cNvPr>
          <p:cNvSpPr>
            <a:spLocks noGrp="1"/>
          </p:cNvSpPr>
          <p:nvPr>
            <p:ph type="sldNum" sz="quarter" idx="14"/>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DD10205F-7DE0-BB51-98A3-9C7BDD15E1D0}"/>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6" name="Purdue Logo" descr="Purdue Logo">
            <a:extLst>
              <a:ext uri="{FF2B5EF4-FFF2-40B4-BE49-F238E27FC236}">
                <a16:creationId xmlns:a16="http://schemas.microsoft.com/office/drawing/2014/main" id="{E6C8536C-D431-05E3-65BF-25F437B39123}"/>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47908EA8-7459-5120-CB09-F686BB674724}"/>
              </a:ext>
            </a:extLst>
          </p:cNvPr>
          <p:cNvSpPr>
            <a:spLocks noGrp="1"/>
          </p:cNvSpPr>
          <p:nvPr>
            <p:ph type="sldNum" sz="quarter" idx="16"/>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9419B01C-6B22-765E-2A34-7C094C6DB34E}"/>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3" name="Purdue Logo" descr="Purdue Logo">
            <a:extLst>
              <a:ext uri="{FF2B5EF4-FFF2-40B4-BE49-F238E27FC236}">
                <a16:creationId xmlns:a16="http://schemas.microsoft.com/office/drawing/2014/main" id="{02895CD1-985A-0246-0A03-652625D8B96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8" name="Slide Number Placeholder 7">
            <a:extLst>
              <a:ext uri="{FF2B5EF4-FFF2-40B4-BE49-F238E27FC236}">
                <a16:creationId xmlns:a16="http://schemas.microsoft.com/office/drawing/2014/main" id="{D4BBBE76-BB04-F5A1-7113-49430D9ADB06}"/>
              </a:ext>
            </a:extLst>
          </p:cNvPr>
          <p:cNvSpPr>
            <a:spLocks noGrp="1"/>
          </p:cNvSpPr>
          <p:nvPr>
            <p:ph type="sldNum" sz="quarter" idx="26"/>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E59A350F-3736-2206-C122-46B2054F4153}"/>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pic>
        <p:nvPicPr>
          <p:cNvPr id="5" name="Purdue Logo" descr="Purdue Logo">
            <a:extLst>
              <a:ext uri="{FF2B5EF4-FFF2-40B4-BE49-F238E27FC236}">
                <a16:creationId xmlns:a16="http://schemas.microsoft.com/office/drawing/2014/main" id="{D14C6799-E59E-5D63-419A-734A1E4ECD22}"/>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C854C82E-83EC-CA0F-5313-8A450D395973}"/>
              </a:ext>
            </a:extLst>
          </p:cNvPr>
          <p:cNvSpPr>
            <a:spLocks noGrp="1"/>
          </p:cNvSpPr>
          <p:nvPr>
            <p:ph type="sldNum" sz="quarter" idx="21"/>
          </p:nvPr>
        </p:nvSpPr>
        <p:spPr/>
        <p:txBody>
          <a:bodyPr/>
          <a:lstStyle/>
          <a:p>
            <a:fld id="{346097E4-2930-9D48-A5CE-AF00B0E70697}" type="slidenum">
              <a:rPr lang="en-US" smtClean="0"/>
              <a:t>‹#›</a:t>
            </a:fld>
            <a:endParaRPr lang="en-US"/>
          </a:p>
        </p:txBody>
      </p:sp>
      <p:pic>
        <p:nvPicPr>
          <p:cNvPr id="6" name="Picture 5">
            <a:extLst>
              <a:ext uri="{FF2B5EF4-FFF2-40B4-BE49-F238E27FC236}">
                <a16:creationId xmlns:a16="http://schemas.microsoft.com/office/drawing/2014/main" id="{A8DE9F41-8DD1-EC59-006F-3B5DE23765F1}"/>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4" name="Purdue Logo" descr="Purdue Logo">
            <a:extLst>
              <a:ext uri="{FF2B5EF4-FFF2-40B4-BE49-F238E27FC236}">
                <a16:creationId xmlns:a16="http://schemas.microsoft.com/office/drawing/2014/main" id="{FF1F47B4-C1F8-3104-7C95-F3C41016CDC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FE7FF3C0-B493-DBA3-7C75-1B8A2685FBDC}"/>
              </a:ext>
            </a:extLst>
          </p:cNvPr>
          <p:cNvSpPr>
            <a:spLocks noGrp="1"/>
          </p:cNvSpPr>
          <p:nvPr>
            <p:ph type="sldNum" sz="quarter" idx="20"/>
          </p:nvPr>
        </p:nvSpPr>
        <p:spPr/>
        <p:txBody>
          <a:bodyPr/>
          <a:lstStyle/>
          <a:p>
            <a:fld id="{346097E4-2930-9D48-A5CE-AF00B0E70697}" type="slidenum">
              <a:rPr lang="en-US" smtClean="0"/>
              <a:t>‹#›</a:t>
            </a:fld>
            <a:endParaRPr lang="en-US"/>
          </a:p>
        </p:txBody>
      </p:sp>
      <p:pic>
        <p:nvPicPr>
          <p:cNvPr id="9" name="Picture 8">
            <a:extLst>
              <a:ext uri="{FF2B5EF4-FFF2-40B4-BE49-F238E27FC236}">
                <a16:creationId xmlns:a16="http://schemas.microsoft.com/office/drawing/2014/main" id="{4EBDC05C-C7D7-FA80-D5C3-65F032445804}"/>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3" name="Purdue Logo" descr="Purdue Logo">
            <a:extLst>
              <a:ext uri="{FF2B5EF4-FFF2-40B4-BE49-F238E27FC236}">
                <a16:creationId xmlns:a16="http://schemas.microsoft.com/office/drawing/2014/main" id="{71541E48-83C5-5EB5-97B8-98DFEB175EF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9" name="Slide Number Placeholder 8">
            <a:extLst>
              <a:ext uri="{FF2B5EF4-FFF2-40B4-BE49-F238E27FC236}">
                <a16:creationId xmlns:a16="http://schemas.microsoft.com/office/drawing/2014/main" id="{ECA2C2AD-E170-6DFA-7E9F-837CA6A5C69F}"/>
              </a:ext>
            </a:extLst>
          </p:cNvPr>
          <p:cNvSpPr>
            <a:spLocks noGrp="1"/>
          </p:cNvSpPr>
          <p:nvPr>
            <p:ph type="sldNum" sz="quarter" idx="21"/>
          </p:nvPr>
        </p:nvSpPr>
        <p:spPr/>
        <p:txBody>
          <a:bodyPr/>
          <a:lstStyle/>
          <a:p>
            <a:fld id="{346097E4-2930-9D48-A5CE-AF00B0E70697}" type="slidenum">
              <a:rPr lang="en-US" smtClean="0"/>
              <a:t>‹#›</a:t>
            </a:fld>
            <a:endParaRPr lang="en-US"/>
          </a:p>
        </p:txBody>
      </p:sp>
      <p:pic>
        <p:nvPicPr>
          <p:cNvPr id="14" name="Picture 13">
            <a:extLst>
              <a:ext uri="{FF2B5EF4-FFF2-40B4-BE49-F238E27FC236}">
                <a16:creationId xmlns:a16="http://schemas.microsoft.com/office/drawing/2014/main" id="{38EFFF98-6FCF-78C1-6D40-045C5DB613E1}"/>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p>
        </p:txBody>
      </p:sp>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8" name="Slide Number Placeholder 7">
            <a:extLst>
              <a:ext uri="{FF2B5EF4-FFF2-40B4-BE49-F238E27FC236}">
                <a16:creationId xmlns:a16="http://schemas.microsoft.com/office/drawing/2014/main" id="{00493C21-4EE2-0FC6-BB33-B8E9F941653B}"/>
              </a:ext>
            </a:extLst>
          </p:cNvPr>
          <p:cNvSpPr>
            <a:spLocks noGrp="1"/>
          </p:cNvSpPr>
          <p:nvPr>
            <p:ph type="sldNum" sz="quarter" idx="22"/>
          </p:nvPr>
        </p:nvSpPr>
        <p:spPr/>
        <p:txBody>
          <a:bodyPr/>
          <a:lstStyle/>
          <a:p>
            <a:fld id="{346097E4-2930-9D48-A5CE-AF00B0E70697}" type="slidenum">
              <a:rPr lang="en-US" smtClean="0"/>
              <a:t>‹#›</a:t>
            </a:fld>
            <a:endParaRPr lang="en-US"/>
          </a:p>
        </p:txBody>
      </p:sp>
      <p:pic>
        <p:nvPicPr>
          <p:cNvPr id="9" name="Picture 8">
            <a:extLst>
              <a:ext uri="{FF2B5EF4-FFF2-40B4-BE49-F238E27FC236}">
                <a16:creationId xmlns:a16="http://schemas.microsoft.com/office/drawing/2014/main" id="{41F98082-E187-BC6A-5277-5B3C0903A082}"/>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22167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3/31/23</a:t>
            </a:r>
          </a:p>
        </p:txBody>
      </p:sp>
      <p:pic>
        <p:nvPicPr>
          <p:cNvPr id="5" name="Purdue Logo" descr="Purdue Logo">
            <a:extLst>
              <a:ext uri="{FF2B5EF4-FFF2-40B4-BE49-F238E27FC236}">
                <a16:creationId xmlns:a16="http://schemas.microsoft.com/office/drawing/2014/main" id="{991E72C7-48BD-C239-7F19-37B446DE42EE}"/>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pic>
        <p:nvPicPr>
          <p:cNvPr id="2" name="Purdue Logo" descr="Purdue Logo">
            <a:extLst>
              <a:ext uri="{FF2B5EF4-FFF2-40B4-BE49-F238E27FC236}">
                <a16:creationId xmlns:a16="http://schemas.microsoft.com/office/drawing/2014/main" id="{16840224-B911-9DB4-12A7-EBDE3D447284}"/>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A5A6FF5-B380-71E0-5A80-02C66128B9F0}"/>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83894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3" name="Purdue Logo" descr="Purdue Logo">
            <a:extLst>
              <a:ext uri="{FF2B5EF4-FFF2-40B4-BE49-F238E27FC236}">
                <a16:creationId xmlns:a16="http://schemas.microsoft.com/office/drawing/2014/main" id="{4A97DDBF-179C-94C6-3E37-D16A4C82E65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D08294F2-EC68-2D76-0903-15025DDF8C7C}"/>
              </a:ext>
            </a:extLst>
          </p:cNvPr>
          <p:cNvSpPr>
            <a:spLocks noGrp="1"/>
          </p:cNvSpPr>
          <p:nvPr>
            <p:ph type="sldNum" sz="quarter" idx="3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34754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A8B21D0-9B37-861A-95D4-6F42A4AE2C9F}"/>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463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95C32A6-36FD-B92B-21F6-F198BD2441CC}"/>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94150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add contact info</a:t>
            </a:r>
          </a:p>
        </p:txBody>
      </p:sp>
      <p:pic>
        <p:nvPicPr>
          <p:cNvPr id="4" name="Picture 3">
            <a:extLst>
              <a:ext uri="{FF2B5EF4-FFF2-40B4-BE49-F238E27FC236}">
                <a16:creationId xmlns:a16="http://schemas.microsoft.com/office/drawing/2014/main" id="{2AEFA674-84FF-7A50-E57C-B8F4C832B793}"/>
              </a:ext>
            </a:extLst>
          </p:cNvPr>
          <p:cNvPicPr>
            <a:picLocks noChangeAspect="1"/>
          </p:cNvPicPr>
          <p:nvPr userDrawn="1"/>
        </p:nvPicPr>
        <p:blipFill>
          <a:blip r:embed="rId3"/>
          <a:stretch>
            <a:fillRect/>
          </a:stretch>
        </p:blipFill>
        <p:spPr>
          <a:xfrm>
            <a:off x="386203" y="5907797"/>
            <a:ext cx="5009780" cy="534037"/>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add contact info</a:t>
            </a:r>
          </a:p>
        </p:txBody>
      </p:sp>
      <p:pic>
        <p:nvPicPr>
          <p:cNvPr id="6" name="Purdue Logo" descr="Purdue Logo">
            <a:extLst>
              <a:ext uri="{FF2B5EF4-FFF2-40B4-BE49-F238E27FC236}">
                <a16:creationId xmlns:a16="http://schemas.microsoft.com/office/drawing/2014/main" id="{0A142358-0FE4-9B97-6440-26990DA32966}"/>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a:defRPr sz="4000"/>
            </a:lvl1pPr>
          </a:lstStyle>
          <a:p>
            <a:r>
              <a:rPr lang="en-US"/>
              <a:t>Click to edit Master title style</a:t>
            </a:r>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Subtitle style</a:t>
            </a:r>
          </a:p>
        </p:txBody>
      </p:sp>
      <p:sp>
        <p:nvSpPr>
          <p:cNvPr id="3" name="Slide Number Placeholder 2">
            <a:extLst>
              <a:ext uri="{FF2B5EF4-FFF2-40B4-BE49-F238E27FC236}">
                <a16:creationId xmlns:a16="http://schemas.microsoft.com/office/drawing/2014/main" id="{68D1B22C-85ED-0FDF-E153-688207C390D9}"/>
              </a:ext>
            </a:extLst>
          </p:cNvPr>
          <p:cNvSpPr>
            <a:spLocks noGrp="1"/>
          </p:cNvSpPr>
          <p:nvPr>
            <p:ph type="sldNum" sz="quarter" idx="1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6ED1EDF2-6497-CC90-CFD1-1F7C473B2310}"/>
              </a:ext>
            </a:extLst>
          </p:cNvPr>
          <p:cNvSpPr>
            <a:spLocks noGrp="1"/>
          </p:cNvSpPr>
          <p:nvPr>
            <p:ph type="sldNum" sz="quarter" idx="1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A9414688-1208-2823-26A7-B4C532647219}"/>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784AF65-E927-86B0-FC60-81F49DC6187E}"/>
              </a:ext>
            </a:extLst>
          </p:cNvPr>
          <p:cNvSpPr>
            <a:spLocks noGrp="1"/>
          </p:cNvSpPr>
          <p:nvPr>
            <p:ph type="sldNum" sz="quarter" idx="1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4ED0B60D-A8B4-7A69-03C2-D484DE14A03B}"/>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7658723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7" name="Purdue Logo" descr="Purdue Logo">
            <a:extLst>
              <a:ext uri="{FF2B5EF4-FFF2-40B4-BE49-F238E27FC236}">
                <a16:creationId xmlns:a16="http://schemas.microsoft.com/office/drawing/2014/main" id="{E5D3423E-06BB-9735-48C8-9AC2842045A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E3AE2ED7-F46C-3808-A251-0EE750182D42}"/>
              </a:ext>
            </a:extLst>
          </p:cNvPr>
          <p:cNvSpPr>
            <a:spLocks noGrp="1"/>
          </p:cNvSpPr>
          <p:nvPr>
            <p:ph type="sldNum" sz="quarter" idx="15"/>
          </p:nvPr>
        </p:nvSpPr>
        <p:spPr/>
        <p:txBody>
          <a:bodyPr/>
          <a:lstStyle/>
          <a:p>
            <a:fld id="{346097E4-2930-9D48-A5CE-AF00B0E70697}" type="slidenum">
              <a:rPr lang="en-US" smtClean="0"/>
              <a:t>‹#›</a:t>
            </a:fld>
            <a:endParaRPr lang="en-US"/>
          </a:p>
        </p:txBody>
      </p:sp>
      <p:pic>
        <p:nvPicPr>
          <p:cNvPr id="6" name="Picture 5">
            <a:extLst>
              <a:ext uri="{FF2B5EF4-FFF2-40B4-BE49-F238E27FC236}">
                <a16:creationId xmlns:a16="http://schemas.microsoft.com/office/drawing/2014/main" id="{E3C87819-0A27-B8C3-52E9-5F01BFFFD658}"/>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4" name="Purdue Logo" descr="Purdue Logo">
            <a:extLst>
              <a:ext uri="{FF2B5EF4-FFF2-40B4-BE49-F238E27FC236}">
                <a16:creationId xmlns:a16="http://schemas.microsoft.com/office/drawing/2014/main" id="{EDABB844-3818-42EE-9372-04EA0739080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5189B2E1-CAD7-D7BC-B523-9F175D333686}"/>
              </a:ext>
            </a:extLst>
          </p:cNvPr>
          <p:cNvSpPr>
            <a:spLocks noGrp="1"/>
          </p:cNvSpPr>
          <p:nvPr>
            <p:ph type="sldNum" sz="quarter" idx="14"/>
          </p:nvPr>
        </p:nvSpPr>
        <p:spPr/>
        <p:txBody>
          <a:bodyPr/>
          <a:lstStyle/>
          <a:p>
            <a:fld id="{346097E4-2930-9D48-A5CE-AF00B0E70697}" type="slidenum">
              <a:rPr lang="en-US" smtClean="0"/>
              <a:t>‹#›</a:t>
            </a:fld>
            <a:endParaRPr lang="en-US"/>
          </a:p>
        </p:txBody>
      </p:sp>
      <p:pic>
        <p:nvPicPr>
          <p:cNvPr id="3" name="Picture 2">
            <a:extLst>
              <a:ext uri="{FF2B5EF4-FFF2-40B4-BE49-F238E27FC236}">
                <a16:creationId xmlns:a16="http://schemas.microsoft.com/office/drawing/2014/main" id="{D6077FDD-9DEA-9885-F8DF-B7B8A6615405}"/>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5" name="Purdue Logo" descr="Purdue Logo">
            <a:extLst>
              <a:ext uri="{FF2B5EF4-FFF2-40B4-BE49-F238E27FC236}">
                <a16:creationId xmlns:a16="http://schemas.microsoft.com/office/drawing/2014/main" id="{ED36B521-DA27-439D-D385-E7825E54C24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8D1B1CBC-6790-5C40-1FCC-1AF80EF7DE26}"/>
              </a:ext>
            </a:extLst>
          </p:cNvPr>
          <p:cNvSpPr>
            <a:spLocks noGrp="1"/>
          </p:cNvSpPr>
          <p:nvPr>
            <p:ph type="sldNum" sz="quarter" idx="19"/>
          </p:nvPr>
        </p:nvSpPr>
        <p:spPr/>
        <p:txBody>
          <a:bodyPr/>
          <a:lstStyle/>
          <a:p>
            <a:fld id="{346097E4-2930-9D48-A5CE-AF00B0E70697}" type="slidenum">
              <a:rPr lang="en-US" smtClean="0"/>
              <a:t>‹#›</a:t>
            </a:fld>
            <a:endParaRPr lang="en-US"/>
          </a:p>
        </p:txBody>
      </p:sp>
      <p:pic>
        <p:nvPicPr>
          <p:cNvPr id="4" name="Picture 3">
            <a:extLst>
              <a:ext uri="{FF2B5EF4-FFF2-40B4-BE49-F238E27FC236}">
                <a16:creationId xmlns:a16="http://schemas.microsoft.com/office/drawing/2014/main" id="{E2FA0990-5D1E-8F78-85CD-AB34926E0D05}"/>
              </a:ext>
            </a:extLst>
          </p:cNvPr>
          <p:cNvPicPr>
            <a:picLocks noChangeAspect="1"/>
          </p:cNvPicPr>
          <p:nvPr userDrawn="1"/>
        </p:nvPicPr>
        <p:blipFill>
          <a:blip r:embed="rId3"/>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C510E42B-CA01-3C5C-40BB-5E88C5A09212}"/>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097E4-2930-9D48-A5CE-AF00B0E70697}" type="slidenum">
              <a:rPr lang="en-US" smtClean="0"/>
              <a:t>‹#›</a:t>
            </a:fld>
            <a:endParaRPr lang="en-US"/>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706" r:id="rId13"/>
    <p:sldLayoutId id="2147483705" r:id="rId14"/>
    <p:sldLayoutId id="2147483707" r:id="rId15"/>
    <p:sldLayoutId id="2147483713" r:id="rId16"/>
    <p:sldLayoutId id="2147483709" r:id="rId17"/>
    <p:sldLayoutId id="2147483710" r:id="rId18"/>
    <p:sldLayoutId id="2147483653" r:id="rId19"/>
    <p:sldLayoutId id="2147483690" r:id="rId20"/>
    <p:sldLayoutId id="2147483704" r:id="rId21"/>
    <p:sldLayoutId id="2147483692" r:id="rId22"/>
    <p:sldLayoutId id="2147483693" r:id="rId23"/>
    <p:sldLayoutId id="2147483691" r:id="rId24"/>
    <p:sldLayoutId id="2147483703" r:id="rId25"/>
  </p:sldLayoutIdLst>
  <p:hf hdr="0" ftr="0" dt="0"/>
  <p:txStyles>
    <p:title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openclipart.org/detail/3130/warning-notification"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nl/vinkje-maatstreepjes-check-1292787/"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p:txBody>
          <a:bodyPr/>
          <a:lstStyle/>
          <a:p>
            <a:r>
              <a:rPr lang="en-US" dirty="0">
                <a:latin typeface="Franklin Gothic Medium Cond"/>
              </a:rPr>
              <a:t>Sentence Clarity</a:t>
            </a:r>
            <a:endParaRPr lang="en-US" dirty="0"/>
          </a:p>
        </p:txBody>
      </p:sp>
      <p:sp>
        <p:nvSpPr>
          <p:cNvPr id="3" name="Text Placeholder 2">
            <a:extLst>
              <a:ext uri="{FF2B5EF4-FFF2-40B4-BE49-F238E27FC236}">
                <a16:creationId xmlns:a16="http://schemas.microsoft.com/office/drawing/2014/main" id="{5991BF94-59A9-105F-273E-B29E440F2501}"/>
              </a:ext>
            </a:extLst>
          </p:cNvPr>
          <p:cNvSpPr>
            <a:spLocks noGrp="1"/>
          </p:cNvSpPr>
          <p:nvPr>
            <p:ph type="body" sz="quarter" idx="10"/>
          </p:nvPr>
        </p:nvSpPr>
        <p:spPr/>
        <p:txBody>
          <a:bodyPr vert="horz" lIns="91440" tIns="45720" rIns="91440" bIns="45720" rtlCol="0" anchor="t">
            <a:noAutofit/>
          </a:bodyPr>
          <a:lstStyle/>
          <a:p>
            <a:r>
              <a:rPr lang="en-US" dirty="0"/>
              <a:t>On-Campus Writing Lab</a:t>
            </a:r>
          </a:p>
        </p:txBody>
      </p:sp>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E8D16-8422-0D92-D69D-C15AAD4BA4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52A326-DDDE-069E-605C-C9DBC3BAB771}"/>
              </a:ext>
            </a:extLst>
          </p:cNvPr>
          <p:cNvSpPr>
            <a:spLocks noGrp="1"/>
          </p:cNvSpPr>
          <p:nvPr>
            <p:ph type="body" sz="half" idx="2"/>
          </p:nvPr>
        </p:nvSpPr>
        <p:spPr>
          <a:xfrm>
            <a:off x="2174789" y="5461504"/>
            <a:ext cx="4535475" cy="365125"/>
          </a:xfrm>
        </p:spPr>
        <p:txBody>
          <a:bodyPr vert="horz" lIns="91440" tIns="45720" rIns="91440" bIns="45720" rtlCol="0" anchor="t">
            <a:noAutofit/>
          </a:bodyPr>
          <a:lstStyle/>
          <a:p>
            <a:pPr lvl="1"/>
            <a:r>
              <a:rPr lang="en-US" sz="1800" dirty="0"/>
              <a:t>(</a:t>
            </a:r>
            <a:r>
              <a:rPr lang="en-US" sz="1800" i="1" dirty="0"/>
              <a:t>Now it’s clear where Carrie was bitten.)</a:t>
            </a:r>
            <a:endParaRPr lang="en-US" dirty="0">
              <a:solidFill>
                <a:srgbClr val="000000"/>
              </a:solidFill>
              <a:latin typeface="Franklin Gothic Medium" panose="020B0603020102020204" pitchFamily="34" charset="0"/>
            </a:endParaRPr>
          </a:p>
        </p:txBody>
      </p:sp>
      <p:sp>
        <p:nvSpPr>
          <p:cNvPr id="4" name="Title 3">
            <a:extLst>
              <a:ext uri="{FF2B5EF4-FFF2-40B4-BE49-F238E27FC236}">
                <a16:creationId xmlns:a16="http://schemas.microsoft.com/office/drawing/2014/main" id="{8E8833CC-1989-E52C-B10E-BE3AAA6EE169}"/>
              </a:ext>
            </a:extLst>
          </p:cNvPr>
          <p:cNvSpPr>
            <a:spLocks noGrp="1"/>
          </p:cNvSpPr>
          <p:nvPr>
            <p:ph type="title"/>
          </p:nvPr>
        </p:nvSpPr>
        <p:spPr/>
        <p:txBody>
          <a:bodyPr>
            <a:normAutofit fontScale="90000"/>
          </a:bodyPr>
          <a:lstStyle/>
          <a:p>
            <a:r>
              <a:rPr lang="en-US" dirty="0">
                <a:latin typeface="Franklin Gothic Medium Cond"/>
              </a:rPr>
              <a:t>Misplaced Modifiers Review</a:t>
            </a:r>
            <a:endParaRPr lang="en-US" dirty="0"/>
          </a:p>
        </p:txBody>
      </p:sp>
      <p:sp>
        <p:nvSpPr>
          <p:cNvPr id="13" name="Slide Number Placeholder 12">
            <a:extLst>
              <a:ext uri="{FF2B5EF4-FFF2-40B4-BE49-F238E27FC236}">
                <a16:creationId xmlns:a16="http://schemas.microsoft.com/office/drawing/2014/main" id="{313AF5D1-97E9-466C-A898-A6ED2A359E24}"/>
              </a:ext>
            </a:extLst>
          </p:cNvPr>
          <p:cNvSpPr>
            <a:spLocks noGrp="1"/>
          </p:cNvSpPr>
          <p:nvPr>
            <p:ph type="sldNum" sz="quarter" idx="16"/>
          </p:nvPr>
        </p:nvSpPr>
        <p:spPr/>
        <p:txBody>
          <a:bodyPr/>
          <a:lstStyle/>
          <a:p>
            <a:fld id="{346097E4-2930-9D48-A5CE-AF00B0E70697}" type="slidenum">
              <a:rPr lang="en-US" smtClean="0"/>
              <a:t>10</a:t>
            </a:fld>
            <a:endParaRPr lang="en-US"/>
          </a:p>
        </p:txBody>
      </p:sp>
      <p:sp>
        <p:nvSpPr>
          <p:cNvPr id="5" name="TextBox 4">
            <a:extLst>
              <a:ext uri="{FF2B5EF4-FFF2-40B4-BE49-F238E27FC236}">
                <a16:creationId xmlns:a16="http://schemas.microsoft.com/office/drawing/2014/main" id="{218A2D55-2ADB-F08D-DA5B-F85A978A9BC1}"/>
              </a:ext>
            </a:extLst>
          </p:cNvPr>
          <p:cNvSpPr txBox="1"/>
          <p:nvPr/>
        </p:nvSpPr>
        <p:spPr>
          <a:xfrm>
            <a:off x="494269" y="896494"/>
            <a:ext cx="4572000" cy="457048"/>
          </a:xfrm>
          <a:prstGeom prst="rect">
            <a:avLst/>
          </a:prstGeom>
          <a:noFill/>
        </p:spPr>
        <p:txBody>
          <a:bodyPr wrap="square">
            <a:spAutoFit/>
          </a:bodyPr>
          <a:lstStyle/>
          <a:p>
            <a:pPr>
              <a:lnSpc>
                <a:spcPct val="150000"/>
              </a:lnSpc>
              <a:spcBef>
                <a:spcPts val="0"/>
              </a:spcBef>
            </a:pPr>
            <a:r>
              <a:rPr lang="en-US" dirty="0">
                <a:solidFill>
                  <a:srgbClr val="6F727B"/>
                </a:solidFill>
                <a:latin typeface="Franklin Gothic Medium" panose="020B0603020102020204" pitchFamily="34" charset="0"/>
                <a:ea typeface="+mn-lt"/>
                <a:cs typeface="+mn-lt"/>
              </a:rPr>
              <a:t>Misplaced modifier:</a:t>
            </a:r>
            <a:endParaRPr lang="en-US" dirty="0">
              <a:solidFill>
                <a:srgbClr val="6F727B"/>
              </a:solidFill>
              <a:latin typeface="Franklin Gothic Medium" panose="020B0603020102020204" pitchFamily="34" charset="0"/>
            </a:endParaRPr>
          </a:p>
        </p:txBody>
      </p:sp>
      <p:sp>
        <p:nvSpPr>
          <p:cNvPr id="7" name="TextBox 6">
            <a:extLst>
              <a:ext uri="{FF2B5EF4-FFF2-40B4-BE49-F238E27FC236}">
                <a16:creationId xmlns:a16="http://schemas.microsoft.com/office/drawing/2014/main" id="{80ADC611-713F-6DA0-241E-00991B246A71}"/>
              </a:ext>
            </a:extLst>
          </p:cNvPr>
          <p:cNvSpPr txBox="1"/>
          <p:nvPr/>
        </p:nvSpPr>
        <p:spPr>
          <a:xfrm>
            <a:off x="494269" y="1290751"/>
            <a:ext cx="7475838" cy="872547"/>
          </a:xfrm>
          <a:prstGeom prst="rect">
            <a:avLst/>
          </a:prstGeom>
          <a:noFill/>
        </p:spPr>
        <p:txBody>
          <a:bodyPr wrap="square">
            <a:spAutoFit/>
          </a:bodyPr>
          <a:lstStyle/>
          <a:p>
            <a:pPr marL="285750" indent="-285750">
              <a:lnSpc>
                <a:spcPct val="150000"/>
              </a:lnSpc>
              <a:spcBef>
                <a:spcPts val="0"/>
              </a:spcBef>
              <a:buFont typeface="Arial" pitchFamily="2" charset="2"/>
              <a:buChar char="•"/>
            </a:pPr>
            <a:r>
              <a:rPr lang="en-US" dirty="0"/>
              <a:t>A </a:t>
            </a:r>
            <a:r>
              <a:rPr lang="en-US" b="1" dirty="0"/>
              <a:t>misplaced modifier</a:t>
            </a:r>
            <a:r>
              <a:rPr lang="en-US" dirty="0"/>
              <a:t> is a word, phrase, or clause that is </a:t>
            </a:r>
            <a:r>
              <a:rPr lang="en-US" b="1" dirty="0"/>
              <a:t>in the wrong place</a:t>
            </a:r>
            <a:r>
              <a:rPr lang="en-US" dirty="0"/>
              <a:t> in a sentence, making the meaning </a:t>
            </a:r>
            <a:r>
              <a:rPr lang="en-US" b="1" dirty="0"/>
              <a:t>unclear or incorrect</a:t>
            </a:r>
            <a:r>
              <a:rPr lang="en-US" dirty="0"/>
              <a:t>.</a:t>
            </a:r>
          </a:p>
        </p:txBody>
      </p:sp>
      <p:sp>
        <p:nvSpPr>
          <p:cNvPr id="9" name="TextBox 8">
            <a:extLst>
              <a:ext uri="{FF2B5EF4-FFF2-40B4-BE49-F238E27FC236}">
                <a16:creationId xmlns:a16="http://schemas.microsoft.com/office/drawing/2014/main" id="{8922F0E5-FFF3-6EAF-993C-1C5AE98B4E86}"/>
              </a:ext>
            </a:extLst>
          </p:cNvPr>
          <p:cNvSpPr txBox="1"/>
          <p:nvPr/>
        </p:nvSpPr>
        <p:spPr>
          <a:xfrm>
            <a:off x="351064" y="2151726"/>
            <a:ext cx="4572000" cy="369332"/>
          </a:xfrm>
          <a:prstGeom prst="rect">
            <a:avLst/>
          </a:prstGeom>
          <a:noFill/>
        </p:spPr>
        <p:txBody>
          <a:bodyPr wrap="square">
            <a:spAutoFit/>
          </a:bodyPr>
          <a:lstStyle/>
          <a:p>
            <a:pPr lvl="1"/>
            <a:r>
              <a:rPr lang="en-US" dirty="0">
                <a:solidFill>
                  <a:schemeClr val="accent3"/>
                </a:solidFill>
              </a:rPr>
              <a:t>Incorrect:</a:t>
            </a:r>
          </a:p>
        </p:txBody>
      </p:sp>
      <p:sp>
        <p:nvSpPr>
          <p:cNvPr id="11" name="TextBox 10">
            <a:extLst>
              <a:ext uri="{FF2B5EF4-FFF2-40B4-BE49-F238E27FC236}">
                <a16:creationId xmlns:a16="http://schemas.microsoft.com/office/drawing/2014/main" id="{BF959075-3F43-FF58-E925-2F1287EA2E83}"/>
              </a:ext>
            </a:extLst>
          </p:cNvPr>
          <p:cNvSpPr txBox="1"/>
          <p:nvPr/>
        </p:nvSpPr>
        <p:spPr>
          <a:xfrm>
            <a:off x="1946188" y="2949423"/>
            <a:ext cx="4572000" cy="369332"/>
          </a:xfrm>
          <a:prstGeom prst="rect">
            <a:avLst/>
          </a:prstGeom>
          <a:noFill/>
        </p:spPr>
        <p:txBody>
          <a:bodyPr wrap="square">
            <a:spAutoFit/>
          </a:bodyPr>
          <a:lstStyle/>
          <a:p>
            <a:pPr lvl="1" algn="ctr"/>
            <a:r>
              <a:rPr lang="en-US" sz="1800" dirty="0"/>
              <a:t>(</a:t>
            </a:r>
            <a:r>
              <a:rPr lang="en-US" sz="1800" i="1" dirty="0"/>
              <a:t>Was Carrie under the tree? Or the dog?</a:t>
            </a:r>
            <a:r>
              <a:rPr lang="en-US" sz="1800" dirty="0"/>
              <a:t>)</a:t>
            </a:r>
          </a:p>
        </p:txBody>
      </p:sp>
      <p:sp>
        <p:nvSpPr>
          <p:cNvPr id="14" name="TextBox 13">
            <a:extLst>
              <a:ext uri="{FF2B5EF4-FFF2-40B4-BE49-F238E27FC236}">
                <a16:creationId xmlns:a16="http://schemas.microsoft.com/office/drawing/2014/main" id="{4790C39C-9C36-279C-0D35-1A588A89304A}"/>
              </a:ext>
            </a:extLst>
          </p:cNvPr>
          <p:cNvSpPr txBox="1"/>
          <p:nvPr/>
        </p:nvSpPr>
        <p:spPr>
          <a:xfrm>
            <a:off x="494269" y="3290862"/>
            <a:ext cx="4572000" cy="457048"/>
          </a:xfrm>
          <a:prstGeom prst="rect">
            <a:avLst/>
          </a:prstGeom>
          <a:noFill/>
        </p:spPr>
        <p:txBody>
          <a:bodyPr wrap="square">
            <a:spAutoFit/>
          </a:bodyPr>
          <a:lstStyle/>
          <a:p>
            <a:pPr>
              <a:lnSpc>
                <a:spcPct val="150000"/>
              </a:lnSpc>
              <a:spcBef>
                <a:spcPts val="0"/>
              </a:spcBef>
            </a:pPr>
            <a:r>
              <a:rPr lang="en-US" dirty="0">
                <a:solidFill>
                  <a:srgbClr val="6F727B"/>
                </a:solidFill>
                <a:latin typeface="Franklin Gothic Medium" panose="020B0603020102020204" pitchFamily="34" charset="0"/>
              </a:rPr>
              <a:t>Correct placement of modifiers:</a:t>
            </a:r>
          </a:p>
        </p:txBody>
      </p:sp>
      <p:sp>
        <p:nvSpPr>
          <p:cNvPr id="16" name="TextBox 15">
            <a:extLst>
              <a:ext uri="{FF2B5EF4-FFF2-40B4-BE49-F238E27FC236}">
                <a16:creationId xmlns:a16="http://schemas.microsoft.com/office/drawing/2014/main" id="{27879380-782A-AE73-515D-C7A84D33DAAB}"/>
              </a:ext>
            </a:extLst>
          </p:cNvPr>
          <p:cNvSpPr txBox="1"/>
          <p:nvPr/>
        </p:nvSpPr>
        <p:spPr>
          <a:xfrm>
            <a:off x="494268" y="3461263"/>
            <a:ext cx="7661189" cy="1149545"/>
          </a:xfrm>
          <a:prstGeom prst="rect">
            <a:avLst/>
          </a:prstGeom>
          <a:noFill/>
        </p:spPr>
        <p:txBody>
          <a:bodyPr wrap="square">
            <a:spAutoFit/>
          </a:bodyPr>
          <a:lstStyle/>
          <a:p>
            <a:endParaRPr lang="en-US" dirty="0">
              <a:latin typeface="Franklin Gothic Medium" panose="020B0603020102020204" pitchFamily="34" charset="0"/>
            </a:endParaRPr>
          </a:p>
          <a:p>
            <a:pPr marL="342900" indent="-342900">
              <a:lnSpc>
                <a:spcPct val="150000"/>
              </a:lnSpc>
              <a:spcBef>
                <a:spcPts val="0"/>
              </a:spcBef>
              <a:buFont typeface="Arial"/>
              <a:buChar char="•"/>
            </a:pPr>
            <a:r>
              <a:rPr lang="en-US" dirty="0">
                <a:solidFill>
                  <a:srgbClr val="000000"/>
                </a:solidFill>
              </a:rPr>
              <a:t>Modifiers go next to the word or phrase they modify.</a:t>
            </a:r>
          </a:p>
          <a:p>
            <a:pPr marL="342900" indent="-342900">
              <a:lnSpc>
                <a:spcPct val="150000"/>
              </a:lnSpc>
              <a:spcBef>
                <a:spcPts val="0"/>
              </a:spcBef>
              <a:buFont typeface="Arial"/>
              <a:buChar char="•"/>
            </a:pPr>
            <a:r>
              <a:rPr lang="en-US" dirty="0">
                <a:solidFill>
                  <a:srgbClr val="000000"/>
                </a:solidFill>
              </a:rPr>
              <a:t>One-word modifiers go before the word or phrase they modify. </a:t>
            </a:r>
          </a:p>
        </p:txBody>
      </p:sp>
      <p:sp>
        <p:nvSpPr>
          <p:cNvPr id="18" name="TextBox 17">
            <a:extLst>
              <a:ext uri="{FF2B5EF4-FFF2-40B4-BE49-F238E27FC236}">
                <a16:creationId xmlns:a16="http://schemas.microsoft.com/office/drawing/2014/main" id="{47EC36EC-E4B5-213A-E2D2-BE7B93662E87}"/>
              </a:ext>
            </a:extLst>
          </p:cNvPr>
          <p:cNvSpPr txBox="1"/>
          <p:nvPr/>
        </p:nvSpPr>
        <p:spPr>
          <a:xfrm>
            <a:off x="2174789" y="5064027"/>
            <a:ext cx="4572000" cy="369332"/>
          </a:xfrm>
          <a:prstGeom prst="rect">
            <a:avLst/>
          </a:prstGeom>
          <a:solidFill>
            <a:schemeClr val="accent4">
              <a:lumMod val="75000"/>
            </a:schemeClr>
          </a:solidFill>
        </p:spPr>
        <p:txBody>
          <a:bodyPr wrap="square">
            <a:spAutoFit/>
          </a:bodyPr>
          <a:lstStyle/>
          <a:p>
            <a:pPr algn="ctr"/>
            <a:r>
              <a:rPr lang="en-US" sz="1800" dirty="0"/>
              <a:t>The dog bit Carrie under the tree.</a:t>
            </a:r>
            <a:endParaRPr lang="en-US" dirty="0"/>
          </a:p>
        </p:txBody>
      </p:sp>
      <p:sp>
        <p:nvSpPr>
          <p:cNvPr id="20" name="TextBox 19">
            <a:extLst>
              <a:ext uri="{FF2B5EF4-FFF2-40B4-BE49-F238E27FC236}">
                <a16:creationId xmlns:a16="http://schemas.microsoft.com/office/drawing/2014/main" id="{58D4969C-BC74-BE7E-F5D4-3D78B1028287}"/>
              </a:ext>
            </a:extLst>
          </p:cNvPr>
          <p:cNvSpPr txBox="1"/>
          <p:nvPr/>
        </p:nvSpPr>
        <p:spPr>
          <a:xfrm>
            <a:off x="351064" y="4638953"/>
            <a:ext cx="4572000" cy="369332"/>
          </a:xfrm>
          <a:prstGeom prst="rect">
            <a:avLst/>
          </a:prstGeom>
          <a:noFill/>
        </p:spPr>
        <p:txBody>
          <a:bodyPr wrap="square">
            <a:spAutoFit/>
          </a:bodyPr>
          <a:lstStyle/>
          <a:p>
            <a:pPr lvl="1"/>
            <a:r>
              <a:rPr lang="en-US" dirty="0">
                <a:solidFill>
                  <a:schemeClr val="accent3"/>
                </a:solidFill>
              </a:rPr>
              <a:t>Correct</a:t>
            </a:r>
            <a:r>
              <a:rPr lang="en-US" sz="1800" dirty="0">
                <a:solidFill>
                  <a:schemeClr val="accent3"/>
                </a:solidFill>
              </a:rPr>
              <a:t>:</a:t>
            </a:r>
          </a:p>
        </p:txBody>
      </p:sp>
      <p:sp>
        <p:nvSpPr>
          <p:cNvPr id="22" name="TextBox 21">
            <a:extLst>
              <a:ext uri="{FF2B5EF4-FFF2-40B4-BE49-F238E27FC236}">
                <a16:creationId xmlns:a16="http://schemas.microsoft.com/office/drawing/2014/main" id="{6268E1A6-7868-24B6-5961-05C390652E98}"/>
              </a:ext>
            </a:extLst>
          </p:cNvPr>
          <p:cNvSpPr txBox="1"/>
          <p:nvPr/>
        </p:nvSpPr>
        <p:spPr>
          <a:xfrm>
            <a:off x="2038863" y="2552198"/>
            <a:ext cx="4572000" cy="369332"/>
          </a:xfrm>
          <a:prstGeom prst="rect">
            <a:avLst/>
          </a:prstGeom>
          <a:solidFill>
            <a:srgbClr val="CFB991"/>
          </a:solidFill>
        </p:spPr>
        <p:txBody>
          <a:bodyPr wrap="square">
            <a:spAutoFit/>
          </a:bodyPr>
          <a:lstStyle/>
          <a:p>
            <a:pPr algn="ctr"/>
            <a:r>
              <a:rPr lang="en-US" sz="1800" dirty="0"/>
              <a:t>The dog under the tree bit Carrie.</a:t>
            </a:r>
            <a:endParaRPr lang="en-US" dirty="0"/>
          </a:p>
        </p:txBody>
      </p:sp>
    </p:spTree>
    <p:extLst>
      <p:ext uri="{BB962C8B-B14F-4D97-AF65-F5344CB8AC3E}">
        <p14:creationId xmlns:p14="http://schemas.microsoft.com/office/powerpoint/2010/main" val="170286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53BAA-F5CF-49A0-BE2A-14B3C67C87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1EC0700-A525-AFB6-073D-FAC33E817CB1}"/>
              </a:ext>
            </a:extLst>
          </p:cNvPr>
          <p:cNvSpPr>
            <a:spLocks noGrp="1"/>
          </p:cNvSpPr>
          <p:nvPr>
            <p:ph type="body" sz="half" idx="2"/>
          </p:nvPr>
        </p:nvSpPr>
        <p:spPr>
          <a:xfrm>
            <a:off x="342900" y="1073993"/>
            <a:ext cx="7355520" cy="369332"/>
          </a:xfrm>
        </p:spPr>
        <p:txBody>
          <a:bodyPr vert="horz" lIns="91440" tIns="45720" rIns="91440" bIns="45720" rtlCol="0" anchor="t">
            <a:normAutofit lnSpcReduction="10000"/>
          </a:bodyPr>
          <a:lstStyle/>
          <a:p>
            <a:pPr>
              <a:lnSpc>
                <a:spcPct val="100000"/>
              </a:lnSpc>
              <a:spcBef>
                <a:spcPts val="0"/>
              </a:spcBef>
            </a:pPr>
            <a:r>
              <a:rPr lang="en-US" sz="2000" dirty="0">
                <a:solidFill>
                  <a:srgbClr val="6F727B"/>
                </a:solidFill>
                <a:latin typeface="Franklin Gothic Medium" panose="020B0603020102020204" pitchFamily="34" charset="0"/>
                <a:ea typeface="+mn-lt"/>
                <a:cs typeface="+mn-lt"/>
              </a:rPr>
              <a:t>Dangling modifiers</a:t>
            </a:r>
            <a:endParaRPr lang="en-US" dirty="0">
              <a:solidFill>
                <a:srgbClr val="6F727B"/>
              </a:solidFill>
              <a:latin typeface="Franklin Gothic Medium" panose="020B0603020102020204" pitchFamily="34" charset="0"/>
            </a:endParaRPr>
          </a:p>
        </p:txBody>
      </p:sp>
      <p:sp>
        <p:nvSpPr>
          <p:cNvPr id="4" name="Title 3">
            <a:extLst>
              <a:ext uri="{FF2B5EF4-FFF2-40B4-BE49-F238E27FC236}">
                <a16:creationId xmlns:a16="http://schemas.microsoft.com/office/drawing/2014/main" id="{8092738C-E869-E89C-239A-295A9A43C970}"/>
              </a:ext>
            </a:extLst>
          </p:cNvPr>
          <p:cNvSpPr>
            <a:spLocks noGrp="1"/>
          </p:cNvSpPr>
          <p:nvPr>
            <p:ph type="title"/>
          </p:nvPr>
        </p:nvSpPr>
        <p:spPr/>
        <p:txBody>
          <a:bodyPr>
            <a:normAutofit fontScale="90000"/>
          </a:bodyPr>
          <a:lstStyle/>
          <a:p>
            <a:r>
              <a:rPr lang="en-US">
                <a:latin typeface="Franklin Gothic Medium Cond"/>
              </a:rPr>
              <a:t>Dangling Modifiers</a:t>
            </a:r>
            <a:endParaRPr lang="en-US"/>
          </a:p>
        </p:txBody>
      </p:sp>
      <p:sp>
        <p:nvSpPr>
          <p:cNvPr id="13" name="Slide Number Placeholder 12">
            <a:extLst>
              <a:ext uri="{FF2B5EF4-FFF2-40B4-BE49-F238E27FC236}">
                <a16:creationId xmlns:a16="http://schemas.microsoft.com/office/drawing/2014/main" id="{953E99EB-9F3D-F49B-D591-42F3D9D2E056}"/>
              </a:ext>
            </a:extLst>
          </p:cNvPr>
          <p:cNvSpPr>
            <a:spLocks noGrp="1"/>
          </p:cNvSpPr>
          <p:nvPr>
            <p:ph type="sldNum" sz="quarter" idx="16"/>
          </p:nvPr>
        </p:nvSpPr>
        <p:spPr/>
        <p:txBody>
          <a:bodyPr/>
          <a:lstStyle/>
          <a:p>
            <a:fld id="{346097E4-2930-9D48-A5CE-AF00B0E70697}" type="slidenum">
              <a:rPr lang="en-US" smtClean="0"/>
              <a:t>11</a:t>
            </a:fld>
            <a:endParaRPr lang="en-US"/>
          </a:p>
        </p:txBody>
      </p:sp>
      <p:sp>
        <p:nvSpPr>
          <p:cNvPr id="5" name="TextBox 4">
            <a:extLst>
              <a:ext uri="{FF2B5EF4-FFF2-40B4-BE49-F238E27FC236}">
                <a16:creationId xmlns:a16="http://schemas.microsoft.com/office/drawing/2014/main" id="{4314ED84-2115-829C-B804-7426A9EDD58A}"/>
              </a:ext>
            </a:extLst>
          </p:cNvPr>
          <p:cNvSpPr txBox="1"/>
          <p:nvPr/>
        </p:nvSpPr>
        <p:spPr>
          <a:xfrm>
            <a:off x="777931" y="4717234"/>
            <a:ext cx="7371157" cy="369332"/>
          </a:xfrm>
          <a:prstGeom prst="rect">
            <a:avLst/>
          </a:prstGeom>
          <a:solidFill>
            <a:schemeClr val="accent4">
              <a:lumMod val="75000"/>
            </a:schemeClr>
          </a:solidFill>
        </p:spPr>
        <p:txBody>
          <a:bodyPr wrap="square">
            <a:spAutoFit/>
          </a:bodyPr>
          <a:lstStyle>
            <a:defPPr>
              <a:defRPr lang="en-US"/>
            </a:defPPr>
            <a:lvl1pPr algn="ctr"/>
          </a:lstStyle>
          <a:p>
            <a:r>
              <a:rPr lang="en-US" dirty="0"/>
              <a:t>While I was walking to the library, the rain started pouring.</a:t>
            </a:r>
          </a:p>
        </p:txBody>
      </p:sp>
      <p:sp>
        <p:nvSpPr>
          <p:cNvPr id="7" name="TextBox 6">
            <a:extLst>
              <a:ext uri="{FF2B5EF4-FFF2-40B4-BE49-F238E27FC236}">
                <a16:creationId xmlns:a16="http://schemas.microsoft.com/office/drawing/2014/main" id="{8C89EBD2-77D0-64AE-FB7E-6B50B1063DF7}"/>
              </a:ext>
            </a:extLst>
          </p:cNvPr>
          <p:cNvSpPr txBox="1"/>
          <p:nvPr/>
        </p:nvSpPr>
        <p:spPr>
          <a:xfrm>
            <a:off x="351064" y="1543282"/>
            <a:ext cx="7355519" cy="1200329"/>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000"/>
                </a:solidFill>
              </a:rPr>
              <a:t>Do</a:t>
            </a:r>
            <a:r>
              <a:rPr lang="en-US" dirty="0">
                <a:solidFill>
                  <a:srgbClr val="000000"/>
                </a:solidFill>
                <a:ea typeface="+mn-lt"/>
                <a:cs typeface="+mn-lt"/>
              </a:rPr>
              <a:t> not sensibly modify anything in their sentence. </a:t>
            </a:r>
          </a:p>
          <a:p>
            <a:pPr marL="285750" indent="-285750">
              <a:buFont typeface="Arial" panose="020B0604020202020204" pitchFamily="34" charset="0"/>
              <a:buChar char="•"/>
            </a:pPr>
            <a:r>
              <a:rPr lang="en-US" dirty="0">
                <a:solidFill>
                  <a:srgbClr val="000000"/>
                </a:solidFill>
                <a:ea typeface="+mn-lt"/>
                <a:cs typeface="+mn-lt"/>
              </a:rPr>
              <a:t>Modifier is present, but it has nothing to modify. </a:t>
            </a:r>
          </a:p>
          <a:p>
            <a:pPr marL="285750" indent="-285750">
              <a:buFont typeface="Arial" panose="020B0604020202020204" pitchFamily="34" charset="0"/>
              <a:buChar char="•"/>
            </a:pPr>
            <a:r>
              <a:rPr lang="en-US" dirty="0">
                <a:solidFill>
                  <a:srgbClr val="000000"/>
                </a:solidFill>
                <a:ea typeface="+mn-lt"/>
                <a:cs typeface="+mn-lt"/>
              </a:rPr>
              <a:t>Often occur at the beginning or end of a sentence. </a:t>
            </a:r>
          </a:p>
          <a:p>
            <a:pPr marL="285750" indent="-285750">
              <a:buFont typeface="Arial" panose="020B0604020202020204" pitchFamily="34" charset="0"/>
              <a:buChar char="•"/>
            </a:pPr>
            <a:r>
              <a:rPr lang="en-US" dirty="0">
                <a:solidFill>
                  <a:srgbClr val="000000"/>
                </a:solidFill>
                <a:ea typeface="+mn-lt"/>
                <a:cs typeface="+mn-lt"/>
              </a:rPr>
              <a:t>Often indicated by an “</a:t>
            </a:r>
            <a:r>
              <a:rPr lang="en-US" dirty="0">
                <a:solidFill>
                  <a:schemeClr val="accent5">
                    <a:lumMod val="75000"/>
                  </a:schemeClr>
                </a:solidFill>
                <a:ea typeface="+mn-lt"/>
                <a:cs typeface="+mn-lt"/>
              </a:rPr>
              <a:t>–</a:t>
            </a:r>
            <a:r>
              <a:rPr lang="en-US" dirty="0" err="1">
                <a:solidFill>
                  <a:schemeClr val="accent5">
                    <a:lumMod val="75000"/>
                  </a:schemeClr>
                </a:solidFill>
                <a:ea typeface="+mn-lt"/>
                <a:cs typeface="+mn-lt"/>
              </a:rPr>
              <a:t>ing</a:t>
            </a:r>
            <a:r>
              <a:rPr lang="en-US" dirty="0">
                <a:solidFill>
                  <a:srgbClr val="000000"/>
                </a:solidFill>
                <a:ea typeface="+mn-lt"/>
                <a:cs typeface="+mn-lt"/>
              </a:rPr>
              <a:t>” verb or a “</a:t>
            </a:r>
            <a:r>
              <a:rPr lang="en-US" dirty="0">
                <a:solidFill>
                  <a:schemeClr val="accent5">
                    <a:lumMod val="75000"/>
                  </a:schemeClr>
                </a:solidFill>
                <a:ea typeface="+mn-lt"/>
                <a:cs typeface="+mn-lt"/>
              </a:rPr>
              <a:t>to</a:t>
            </a:r>
            <a:r>
              <a:rPr lang="en-US" dirty="0">
                <a:solidFill>
                  <a:srgbClr val="000000"/>
                </a:solidFill>
                <a:ea typeface="+mn-lt"/>
                <a:cs typeface="+mn-lt"/>
              </a:rPr>
              <a:t> +” verb phrase.</a:t>
            </a:r>
            <a:endParaRPr lang="en-US" dirty="0"/>
          </a:p>
        </p:txBody>
      </p:sp>
      <p:sp>
        <p:nvSpPr>
          <p:cNvPr id="9" name="TextBox 8">
            <a:extLst>
              <a:ext uri="{FF2B5EF4-FFF2-40B4-BE49-F238E27FC236}">
                <a16:creationId xmlns:a16="http://schemas.microsoft.com/office/drawing/2014/main" id="{A55E5D55-CF1F-BB33-F610-5EFA021EFA13}"/>
              </a:ext>
            </a:extLst>
          </p:cNvPr>
          <p:cNvSpPr txBox="1"/>
          <p:nvPr/>
        </p:nvSpPr>
        <p:spPr>
          <a:xfrm>
            <a:off x="777931" y="3308723"/>
            <a:ext cx="7355518" cy="369332"/>
          </a:xfrm>
          <a:prstGeom prst="rect">
            <a:avLst/>
          </a:prstGeom>
          <a:solidFill>
            <a:srgbClr val="CFB991"/>
          </a:solidFill>
        </p:spPr>
        <p:txBody>
          <a:bodyPr wrap="square">
            <a:spAutoFit/>
          </a:bodyPr>
          <a:lstStyle/>
          <a:p>
            <a:pPr algn="ctr">
              <a:buNone/>
            </a:pPr>
            <a:r>
              <a:rPr lang="en-US" i="1" dirty="0"/>
              <a:t>Walking to the library, the rain started pouring.</a:t>
            </a:r>
            <a:endParaRPr lang="en-US" dirty="0"/>
          </a:p>
        </p:txBody>
      </p:sp>
      <p:sp>
        <p:nvSpPr>
          <p:cNvPr id="11" name="TextBox 10">
            <a:extLst>
              <a:ext uri="{FF2B5EF4-FFF2-40B4-BE49-F238E27FC236}">
                <a16:creationId xmlns:a16="http://schemas.microsoft.com/office/drawing/2014/main" id="{62EDB752-B3C3-A92B-12E9-CA25959D68B0}"/>
              </a:ext>
            </a:extLst>
          </p:cNvPr>
          <p:cNvSpPr txBox="1"/>
          <p:nvPr/>
        </p:nvSpPr>
        <p:spPr>
          <a:xfrm>
            <a:off x="351064" y="2831810"/>
            <a:ext cx="4572000" cy="369332"/>
          </a:xfrm>
          <a:prstGeom prst="rect">
            <a:avLst/>
          </a:prstGeom>
          <a:noFill/>
        </p:spPr>
        <p:txBody>
          <a:bodyPr wrap="square">
            <a:spAutoFit/>
          </a:bodyPr>
          <a:lstStyle/>
          <a:p>
            <a:pPr>
              <a:buNone/>
            </a:pPr>
            <a:r>
              <a:rPr lang="en-US" b="1" dirty="0">
                <a:solidFill>
                  <a:schemeClr val="accent1">
                    <a:lumMod val="75000"/>
                  </a:schemeClr>
                </a:solidFill>
              </a:rPr>
              <a:t>Dangling</a:t>
            </a:r>
            <a:r>
              <a:rPr lang="en-US" dirty="0">
                <a:solidFill>
                  <a:schemeClr val="accent3"/>
                </a:solidFill>
              </a:rPr>
              <a:t> </a:t>
            </a:r>
            <a:r>
              <a:rPr lang="en-US" b="1" dirty="0">
                <a:solidFill>
                  <a:schemeClr val="accent1">
                    <a:lumMod val="75000"/>
                  </a:schemeClr>
                </a:solidFill>
              </a:rPr>
              <a:t>modifier</a:t>
            </a:r>
            <a:r>
              <a:rPr lang="en-US" dirty="0">
                <a:solidFill>
                  <a:schemeClr val="accent5">
                    <a:lumMod val="75000"/>
                  </a:schemeClr>
                </a:solidFill>
              </a:rPr>
              <a:t>:</a:t>
            </a:r>
          </a:p>
        </p:txBody>
      </p:sp>
      <p:sp>
        <p:nvSpPr>
          <p:cNvPr id="14" name="TextBox 13">
            <a:extLst>
              <a:ext uri="{FF2B5EF4-FFF2-40B4-BE49-F238E27FC236}">
                <a16:creationId xmlns:a16="http://schemas.microsoft.com/office/drawing/2014/main" id="{7C3DD048-05F9-1C62-745A-10F0DB5F9B37}"/>
              </a:ext>
            </a:extLst>
          </p:cNvPr>
          <p:cNvSpPr txBox="1"/>
          <p:nvPr/>
        </p:nvSpPr>
        <p:spPr>
          <a:xfrm>
            <a:off x="351064" y="4251435"/>
            <a:ext cx="4572000" cy="369332"/>
          </a:xfrm>
          <a:prstGeom prst="rect">
            <a:avLst/>
          </a:prstGeom>
          <a:noFill/>
        </p:spPr>
        <p:txBody>
          <a:bodyPr wrap="square">
            <a:spAutoFit/>
          </a:bodyPr>
          <a:lstStyle/>
          <a:p>
            <a:pPr>
              <a:buNone/>
            </a:pPr>
            <a:r>
              <a:rPr lang="en-US" b="1" dirty="0">
                <a:solidFill>
                  <a:schemeClr val="accent1">
                    <a:lumMod val="75000"/>
                  </a:schemeClr>
                </a:solidFill>
              </a:rPr>
              <a:t>Revised for </a:t>
            </a:r>
            <a:r>
              <a:rPr lang="en-US" b="1" dirty="0">
                <a:solidFill>
                  <a:schemeClr val="accent5">
                    <a:lumMod val="75000"/>
                  </a:schemeClr>
                </a:solidFill>
              </a:rPr>
              <a:t>clarity</a:t>
            </a:r>
            <a:r>
              <a:rPr lang="en-US" b="1" dirty="0">
                <a:solidFill>
                  <a:schemeClr val="accent1">
                    <a:lumMod val="75000"/>
                  </a:schemeClr>
                </a:solidFill>
              </a:rPr>
              <a:t>:</a:t>
            </a:r>
            <a:endParaRPr lang="en-US" dirty="0">
              <a:solidFill>
                <a:schemeClr val="accent1">
                  <a:lumMod val="75000"/>
                </a:schemeClr>
              </a:solidFill>
            </a:endParaRPr>
          </a:p>
        </p:txBody>
      </p:sp>
      <p:sp>
        <p:nvSpPr>
          <p:cNvPr id="16" name="TextBox 15">
            <a:extLst>
              <a:ext uri="{FF2B5EF4-FFF2-40B4-BE49-F238E27FC236}">
                <a16:creationId xmlns:a16="http://schemas.microsoft.com/office/drawing/2014/main" id="{31A8432B-D0AB-48ED-5931-4AA32A632AFE}"/>
              </a:ext>
            </a:extLst>
          </p:cNvPr>
          <p:cNvSpPr txBox="1"/>
          <p:nvPr/>
        </p:nvSpPr>
        <p:spPr>
          <a:xfrm>
            <a:off x="777931" y="3774522"/>
            <a:ext cx="7183103" cy="369332"/>
          </a:xfrm>
          <a:prstGeom prst="rect">
            <a:avLst/>
          </a:prstGeom>
          <a:noFill/>
        </p:spPr>
        <p:txBody>
          <a:bodyPr wrap="square">
            <a:spAutoFit/>
          </a:bodyPr>
          <a:lstStyle/>
          <a:p>
            <a:r>
              <a:rPr lang="en-US" dirty="0"/>
              <a:t>(</a:t>
            </a:r>
            <a:r>
              <a:rPr lang="en-US" i="1" dirty="0"/>
              <a:t>Who was walking? The sentence doesn’t say—so the modifier dangles.</a:t>
            </a:r>
            <a:r>
              <a:rPr lang="en-US" dirty="0"/>
              <a:t>)</a:t>
            </a:r>
          </a:p>
        </p:txBody>
      </p:sp>
      <p:sp>
        <p:nvSpPr>
          <p:cNvPr id="18" name="TextBox 17">
            <a:extLst>
              <a:ext uri="{FF2B5EF4-FFF2-40B4-BE49-F238E27FC236}">
                <a16:creationId xmlns:a16="http://schemas.microsoft.com/office/drawing/2014/main" id="{9CA7D1C5-D430-AD32-CC42-04B43A6DBC01}"/>
              </a:ext>
            </a:extLst>
          </p:cNvPr>
          <p:cNvSpPr txBox="1"/>
          <p:nvPr/>
        </p:nvSpPr>
        <p:spPr>
          <a:xfrm>
            <a:off x="3073005" y="5183033"/>
            <a:ext cx="3426649" cy="369332"/>
          </a:xfrm>
          <a:prstGeom prst="rect">
            <a:avLst/>
          </a:prstGeom>
          <a:noFill/>
        </p:spPr>
        <p:txBody>
          <a:bodyPr wrap="square">
            <a:spAutoFit/>
          </a:bodyPr>
          <a:lstStyle/>
          <a:p>
            <a:r>
              <a:rPr lang="en-US" dirty="0"/>
              <a:t>(</a:t>
            </a:r>
            <a:r>
              <a:rPr lang="en-US" i="1" dirty="0"/>
              <a:t>Now it's clear who was walking.</a:t>
            </a:r>
            <a:r>
              <a:rPr lang="en-US" dirty="0"/>
              <a:t>)</a:t>
            </a:r>
          </a:p>
        </p:txBody>
      </p:sp>
    </p:spTree>
    <p:extLst>
      <p:ext uri="{BB962C8B-B14F-4D97-AF65-F5344CB8AC3E}">
        <p14:creationId xmlns:p14="http://schemas.microsoft.com/office/powerpoint/2010/main" val="219461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CF388E-9250-8567-44A4-94D465A16B6A}"/>
              </a:ext>
            </a:extLst>
          </p:cNvPr>
          <p:cNvSpPr>
            <a:spLocks noGrp="1"/>
          </p:cNvSpPr>
          <p:nvPr>
            <p:ph type="title"/>
          </p:nvPr>
        </p:nvSpPr>
        <p:spPr/>
        <p:txBody>
          <a:bodyPr>
            <a:normAutofit fontScale="90000"/>
          </a:bodyPr>
          <a:lstStyle/>
          <a:p>
            <a:r>
              <a:rPr lang="en-US" dirty="0">
                <a:latin typeface="Franklin Gothic Medium Cond"/>
              </a:rPr>
              <a:t>Dangling Modifiers</a:t>
            </a:r>
            <a:endParaRPr lang="en-US" dirty="0"/>
          </a:p>
        </p:txBody>
      </p:sp>
      <p:sp>
        <p:nvSpPr>
          <p:cNvPr id="2" name="Slide Number Placeholder 1">
            <a:extLst>
              <a:ext uri="{FF2B5EF4-FFF2-40B4-BE49-F238E27FC236}">
                <a16:creationId xmlns:a16="http://schemas.microsoft.com/office/drawing/2014/main" id="{E519E37D-EF97-BA58-F416-0639B2FA612D}"/>
              </a:ext>
            </a:extLst>
          </p:cNvPr>
          <p:cNvSpPr>
            <a:spLocks noGrp="1"/>
          </p:cNvSpPr>
          <p:nvPr>
            <p:ph type="sldNum" sz="quarter" idx="15"/>
          </p:nvPr>
        </p:nvSpPr>
        <p:spPr/>
        <p:txBody>
          <a:bodyPr/>
          <a:lstStyle/>
          <a:p>
            <a:fld id="{346097E4-2930-9D48-A5CE-AF00B0E70697}" type="slidenum">
              <a:rPr lang="en-US" smtClean="0"/>
              <a:t>12</a:t>
            </a:fld>
            <a:endParaRPr lang="en-US"/>
          </a:p>
        </p:txBody>
      </p:sp>
      <p:sp>
        <p:nvSpPr>
          <p:cNvPr id="9" name="Text Placeholder 2">
            <a:extLst>
              <a:ext uri="{FF2B5EF4-FFF2-40B4-BE49-F238E27FC236}">
                <a16:creationId xmlns:a16="http://schemas.microsoft.com/office/drawing/2014/main" id="{9E00571D-DF70-F604-960F-C895B67EECE0}"/>
              </a:ext>
            </a:extLst>
          </p:cNvPr>
          <p:cNvSpPr txBox="1">
            <a:spLocks/>
          </p:cNvSpPr>
          <p:nvPr/>
        </p:nvSpPr>
        <p:spPr>
          <a:xfrm>
            <a:off x="380852" y="2272711"/>
            <a:ext cx="7895967" cy="99492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None/>
            </a:pPr>
            <a:r>
              <a:rPr lang="en-US" dirty="0">
                <a:solidFill>
                  <a:srgbClr val="000000"/>
                </a:solidFill>
              </a:rPr>
              <a:t>Remember, modifiers go next to the words or phrases they modify</a:t>
            </a:r>
            <a:r>
              <a:rPr lang="en-US" dirty="0">
                <a:solidFill>
                  <a:srgbClr val="000000"/>
                </a:solidFill>
                <a:ea typeface="+mn-lt"/>
                <a:cs typeface="Franklin Gothic"/>
              </a:rPr>
              <a:t>. </a:t>
            </a:r>
          </a:p>
          <a:p>
            <a:pPr marL="0" indent="0">
              <a:lnSpc>
                <a:spcPct val="150000"/>
              </a:lnSpc>
              <a:spcBef>
                <a:spcPts val="0"/>
              </a:spcBef>
              <a:buNone/>
            </a:pPr>
            <a:r>
              <a:rPr lang="en-US" dirty="0">
                <a:solidFill>
                  <a:srgbClr val="000000"/>
                </a:solidFill>
                <a:ea typeface="+mn-lt"/>
                <a:cs typeface="Franklin Gothic"/>
              </a:rPr>
              <a:t>T</a:t>
            </a:r>
            <a:r>
              <a:rPr lang="en-US" dirty="0">
                <a:solidFill>
                  <a:srgbClr val="000000"/>
                </a:solidFill>
                <a:ea typeface="+mn-lt"/>
                <a:cs typeface="+mn-lt"/>
              </a:rPr>
              <a:t>he next slide will demonstrate ways to correct the dangling modifier.</a:t>
            </a:r>
            <a:endParaRPr lang="en-US" dirty="0">
              <a:cs typeface="Franklin Gothic"/>
            </a:endParaRPr>
          </a:p>
        </p:txBody>
      </p:sp>
      <p:pic>
        <p:nvPicPr>
          <p:cNvPr id="5" name="Picture 4" descr="A yellow triangle with a exclamation mark&#10;&#10;AI-generated content may be incorrect.">
            <a:extLst>
              <a:ext uri="{FF2B5EF4-FFF2-40B4-BE49-F238E27FC236}">
                <a16:creationId xmlns:a16="http://schemas.microsoft.com/office/drawing/2014/main" id="{675F6819-D716-AC53-DA5D-7A8EE53CF8AD}"/>
              </a:ext>
            </a:extLst>
          </p:cNvPr>
          <p:cNvPicPr>
            <a:picLocks noChangeAspect="1"/>
          </p:cNvPicPr>
          <p:nvPr/>
        </p:nvPicPr>
        <p:blipFill>
          <a:blip r:embed="rId2">
            <a:duotone>
              <a:prstClr val="black"/>
              <a:schemeClr val="accent3">
                <a:tint val="45000"/>
                <a:satMod val="400000"/>
              </a:schemeClr>
            </a:duotone>
            <a:extLst>
              <a:ext uri="{837473B0-CC2E-450A-ABE3-18F120FF3D39}">
                <a1611:picAttrSrcUrl xmlns:a1611="http://schemas.microsoft.com/office/drawing/2016/11/main" r:id="rId3"/>
              </a:ext>
            </a:extLst>
          </a:blip>
          <a:stretch>
            <a:fillRect/>
          </a:stretch>
        </p:blipFill>
        <p:spPr>
          <a:xfrm>
            <a:off x="7382971" y="2463673"/>
            <a:ext cx="635983" cy="612999"/>
          </a:xfrm>
          <a:prstGeom prst="rect">
            <a:avLst/>
          </a:prstGeom>
        </p:spPr>
      </p:pic>
      <p:sp>
        <p:nvSpPr>
          <p:cNvPr id="8" name="TextBox 7">
            <a:extLst>
              <a:ext uri="{FF2B5EF4-FFF2-40B4-BE49-F238E27FC236}">
                <a16:creationId xmlns:a16="http://schemas.microsoft.com/office/drawing/2014/main" id="{A58E4921-B6B6-F359-EE1E-EC00B85D347D}"/>
              </a:ext>
            </a:extLst>
          </p:cNvPr>
          <p:cNvSpPr txBox="1"/>
          <p:nvPr/>
        </p:nvSpPr>
        <p:spPr>
          <a:xfrm>
            <a:off x="1306842" y="1687470"/>
            <a:ext cx="6240162" cy="369332"/>
          </a:xfrm>
          <a:prstGeom prst="rect">
            <a:avLst/>
          </a:prstGeom>
          <a:solidFill>
            <a:srgbClr val="CFB991"/>
          </a:solidFill>
        </p:spPr>
        <p:txBody>
          <a:bodyPr wrap="square">
            <a:spAutoFit/>
          </a:bodyPr>
          <a:lstStyle/>
          <a:p>
            <a:pPr marL="0" marR="0" lvl="0" indent="0" algn="ctr">
              <a:lnSpc>
                <a:spcPct val="100000"/>
              </a:lnSpc>
              <a:spcBef>
                <a:spcPts val="0"/>
              </a:spcBef>
              <a:spcAft>
                <a:spcPts val="0"/>
              </a:spcAft>
              <a:buNone/>
            </a:pPr>
            <a:r>
              <a:rPr lang="en-US" sz="1800" b="1" i="0" u="none" strike="noStrike" noProof="0" dirty="0">
                <a:solidFill>
                  <a:srgbClr val="000000"/>
                </a:solidFill>
              </a:rPr>
              <a:t>Having finished dinner</a:t>
            </a:r>
            <a:r>
              <a:rPr lang="en-US" sz="1800" b="0" i="0" u="none" strike="noStrike" noProof="0" dirty="0">
                <a:solidFill>
                  <a:srgbClr val="000000"/>
                </a:solidFill>
              </a:rPr>
              <a:t>, the rugby match was turned on. </a:t>
            </a:r>
          </a:p>
        </p:txBody>
      </p:sp>
      <p:sp>
        <p:nvSpPr>
          <p:cNvPr id="15" name="TextBox 14">
            <a:extLst>
              <a:ext uri="{FF2B5EF4-FFF2-40B4-BE49-F238E27FC236}">
                <a16:creationId xmlns:a16="http://schemas.microsoft.com/office/drawing/2014/main" id="{62AEC829-AB52-81BA-6D77-1EA2DA3C1320}"/>
              </a:ext>
            </a:extLst>
          </p:cNvPr>
          <p:cNvSpPr txBox="1"/>
          <p:nvPr/>
        </p:nvSpPr>
        <p:spPr>
          <a:xfrm>
            <a:off x="351064" y="1102229"/>
            <a:ext cx="4572000" cy="457048"/>
          </a:xfrm>
          <a:prstGeom prst="rect">
            <a:avLst/>
          </a:prstGeom>
          <a:noFill/>
        </p:spPr>
        <p:txBody>
          <a:bodyPr wrap="square">
            <a:spAutoFit/>
          </a:bodyPr>
          <a:lstStyle/>
          <a:p>
            <a:pPr marL="0" indent="0">
              <a:lnSpc>
                <a:spcPct val="150000"/>
              </a:lnSpc>
              <a:spcBef>
                <a:spcPts val="0"/>
              </a:spcBef>
              <a:buNone/>
            </a:pPr>
            <a:r>
              <a:rPr lang="en-US" sz="1800" dirty="0">
                <a:solidFill>
                  <a:srgbClr val="6F727B"/>
                </a:solidFill>
                <a:latin typeface="Franklin Gothic Medium" panose="020B0603020102020204" pitchFamily="34" charset="0"/>
                <a:ea typeface="+mn-lt"/>
                <a:cs typeface="+mn-lt"/>
              </a:rPr>
              <a:t>What is the modifier modifying?</a:t>
            </a:r>
          </a:p>
        </p:txBody>
      </p:sp>
    </p:spTree>
    <p:extLst>
      <p:ext uri="{BB962C8B-B14F-4D97-AF65-F5344CB8AC3E}">
        <p14:creationId xmlns:p14="http://schemas.microsoft.com/office/powerpoint/2010/main" val="33085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50143-7929-9EFD-2D14-4FC69203C07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6EC006F-01E0-68E7-F561-359A84BBBAC5}"/>
              </a:ext>
            </a:extLst>
          </p:cNvPr>
          <p:cNvSpPr>
            <a:spLocks noGrp="1"/>
          </p:cNvSpPr>
          <p:nvPr>
            <p:ph type="body" sz="half" idx="2"/>
          </p:nvPr>
        </p:nvSpPr>
        <p:spPr>
          <a:xfrm>
            <a:off x="435286" y="3145970"/>
            <a:ext cx="8338298" cy="469083"/>
          </a:xfrm>
        </p:spPr>
        <p:txBody>
          <a:bodyPr vert="horz" lIns="91440" tIns="45720" rIns="91440" bIns="45720" rtlCol="0" anchor="t">
            <a:noAutofit/>
          </a:bodyPr>
          <a:lstStyle/>
          <a:p>
            <a:pPr marL="342900" indent="-342900">
              <a:lnSpc>
                <a:spcPct val="100000"/>
              </a:lnSpc>
              <a:spcBef>
                <a:spcPts val="0"/>
              </a:spcBef>
              <a:buFont typeface="+mj-lt"/>
              <a:buAutoNum type="arabicPeriod" startAt="3"/>
            </a:pPr>
            <a:r>
              <a:rPr lang="en-US" dirty="0">
                <a:solidFill>
                  <a:srgbClr val="000000"/>
                </a:solidFill>
              </a:rPr>
              <a:t>Combine the phrase and clause.</a:t>
            </a:r>
            <a:endParaRPr lang="en-US" dirty="0"/>
          </a:p>
          <a:p>
            <a:pPr>
              <a:lnSpc>
                <a:spcPct val="150000"/>
              </a:lnSpc>
              <a:spcBef>
                <a:spcPts val="0"/>
              </a:spcBef>
            </a:pPr>
            <a:endParaRPr lang="en-US" dirty="0">
              <a:solidFill>
                <a:srgbClr val="A6A6A6"/>
              </a:solidFill>
            </a:endParaRPr>
          </a:p>
        </p:txBody>
      </p:sp>
      <p:sp>
        <p:nvSpPr>
          <p:cNvPr id="4" name="Title 3">
            <a:extLst>
              <a:ext uri="{FF2B5EF4-FFF2-40B4-BE49-F238E27FC236}">
                <a16:creationId xmlns:a16="http://schemas.microsoft.com/office/drawing/2014/main" id="{A7FBB95D-7775-1F1A-A66B-08BC8882BF5B}"/>
              </a:ext>
            </a:extLst>
          </p:cNvPr>
          <p:cNvSpPr>
            <a:spLocks noGrp="1"/>
          </p:cNvSpPr>
          <p:nvPr>
            <p:ph type="title"/>
          </p:nvPr>
        </p:nvSpPr>
        <p:spPr/>
        <p:txBody>
          <a:bodyPr>
            <a:normAutofit fontScale="90000"/>
          </a:bodyPr>
          <a:lstStyle/>
          <a:p>
            <a:r>
              <a:rPr lang="en-US">
                <a:latin typeface="Franklin Gothic Medium Cond"/>
              </a:rPr>
              <a:t>Three Ways to Fix Dangling Modifiers</a:t>
            </a:r>
            <a:endParaRPr lang="en-US"/>
          </a:p>
        </p:txBody>
      </p:sp>
      <p:sp>
        <p:nvSpPr>
          <p:cNvPr id="13" name="Slide Number Placeholder 12">
            <a:extLst>
              <a:ext uri="{FF2B5EF4-FFF2-40B4-BE49-F238E27FC236}">
                <a16:creationId xmlns:a16="http://schemas.microsoft.com/office/drawing/2014/main" id="{502D8B78-ABFF-C31C-E8E2-32224768B393}"/>
              </a:ext>
            </a:extLst>
          </p:cNvPr>
          <p:cNvSpPr>
            <a:spLocks noGrp="1"/>
          </p:cNvSpPr>
          <p:nvPr>
            <p:ph type="sldNum" sz="quarter" idx="16"/>
          </p:nvPr>
        </p:nvSpPr>
        <p:spPr/>
        <p:txBody>
          <a:bodyPr/>
          <a:lstStyle/>
          <a:p>
            <a:fld id="{346097E4-2930-9D48-A5CE-AF00B0E70697}" type="slidenum">
              <a:rPr lang="en-US" smtClean="0"/>
              <a:t>13</a:t>
            </a:fld>
            <a:endParaRPr lang="en-US"/>
          </a:p>
        </p:txBody>
      </p:sp>
      <p:sp>
        <p:nvSpPr>
          <p:cNvPr id="5" name="TextBox 4">
            <a:extLst>
              <a:ext uri="{FF2B5EF4-FFF2-40B4-BE49-F238E27FC236}">
                <a16:creationId xmlns:a16="http://schemas.microsoft.com/office/drawing/2014/main" id="{56F27D29-72FC-8C68-E64B-D77D8DBBDDBB}"/>
              </a:ext>
            </a:extLst>
          </p:cNvPr>
          <p:cNvSpPr txBox="1"/>
          <p:nvPr/>
        </p:nvSpPr>
        <p:spPr>
          <a:xfrm>
            <a:off x="435286" y="1145976"/>
            <a:ext cx="7729728" cy="369332"/>
          </a:xfrm>
          <a:prstGeom prst="rect">
            <a:avLst/>
          </a:prstGeom>
          <a:noFill/>
        </p:spPr>
        <p:txBody>
          <a:bodyPr wrap="square">
            <a:spAutoFit/>
          </a:bodyPr>
          <a:lstStyle/>
          <a:p>
            <a:pPr marL="342900" indent="-342900">
              <a:spcBef>
                <a:spcPts val="0"/>
              </a:spcBef>
              <a:buFont typeface="+mj-lt"/>
              <a:buAutoNum type="arabicPeriod"/>
            </a:pPr>
            <a:r>
              <a:rPr lang="en-US" dirty="0">
                <a:solidFill>
                  <a:srgbClr val="000000"/>
                </a:solidFill>
              </a:rPr>
              <a:t>Name the appropriate doer of the action as the subject of the main clause.</a:t>
            </a:r>
            <a:endParaRPr lang="en-US" dirty="0"/>
          </a:p>
        </p:txBody>
      </p:sp>
      <p:sp>
        <p:nvSpPr>
          <p:cNvPr id="7" name="TextBox 6">
            <a:extLst>
              <a:ext uri="{FF2B5EF4-FFF2-40B4-BE49-F238E27FC236}">
                <a16:creationId xmlns:a16="http://schemas.microsoft.com/office/drawing/2014/main" id="{6026D989-4257-1DC6-7905-D7E2B6E59FC1}"/>
              </a:ext>
            </a:extLst>
          </p:cNvPr>
          <p:cNvSpPr txBox="1"/>
          <p:nvPr/>
        </p:nvSpPr>
        <p:spPr>
          <a:xfrm>
            <a:off x="556053" y="1534425"/>
            <a:ext cx="7488195" cy="369332"/>
          </a:xfrm>
          <a:prstGeom prst="rect">
            <a:avLst/>
          </a:prstGeom>
          <a:noFill/>
        </p:spPr>
        <p:txBody>
          <a:bodyPr wrap="square">
            <a:spAutoFit/>
          </a:bodyPr>
          <a:lstStyle/>
          <a:p>
            <a:pPr marL="628650" lvl="1" indent="-285750">
              <a:spcBef>
                <a:spcPts val="0"/>
              </a:spcBef>
              <a:buFont typeface="Arial" panose="020B0604020202020204" pitchFamily="34" charset="0"/>
              <a:buChar char="•"/>
            </a:pPr>
            <a:r>
              <a:rPr lang="en-US" sz="1800" dirty="0">
                <a:solidFill>
                  <a:srgbClr val="000000"/>
                </a:solidFill>
              </a:rPr>
              <a:t>Having finished dinner, </a:t>
            </a:r>
            <a:r>
              <a:rPr lang="en-US" sz="1800" dirty="0">
                <a:solidFill>
                  <a:schemeClr val="accent5">
                    <a:lumMod val="75000"/>
                  </a:schemeClr>
                </a:solidFill>
              </a:rPr>
              <a:t>Jude</a:t>
            </a:r>
            <a:r>
              <a:rPr lang="en-US" sz="1800" dirty="0">
                <a:solidFill>
                  <a:schemeClr val="accent3"/>
                </a:solidFill>
              </a:rPr>
              <a:t> </a:t>
            </a:r>
            <a:r>
              <a:rPr lang="en-US" sz="1800" dirty="0">
                <a:solidFill>
                  <a:srgbClr val="000000"/>
                </a:solidFill>
              </a:rPr>
              <a:t>turned on the rugby match.</a:t>
            </a:r>
            <a:endParaRPr lang="en-US" sz="1800" dirty="0"/>
          </a:p>
        </p:txBody>
      </p:sp>
      <p:sp>
        <p:nvSpPr>
          <p:cNvPr id="9" name="TextBox 8">
            <a:extLst>
              <a:ext uri="{FF2B5EF4-FFF2-40B4-BE49-F238E27FC236}">
                <a16:creationId xmlns:a16="http://schemas.microsoft.com/office/drawing/2014/main" id="{092845F7-EDC7-FDCC-06ED-5895A717E5A0}"/>
              </a:ext>
            </a:extLst>
          </p:cNvPr>
          <p:cNvSpPr txBox="1"/>
          <p:nvPr/>
        </p:nvSpPr>
        <p:spPr>
          <a:xfrm>
            <a:off x="435286" y="2145973"/>
            <a:ext cx="7581446" cy="369332"/>
          </a:xfrm>
          <a:prstGeom prst="rect">
            <a:avLst/>
          </a:prstGeom>
          <a:noFill/>
        </p:spPr>
        <p:txBody>
          <a:bodyPr wrap="square">
            <a:spAutoFit/>
          </a:bodyPr>
          <a:lstStyle/>
          <a:p>
            <a:pPr marL="342900" indent="-342900">
              <a:spcBef>
                <a:spcPts val="0"/>
              </a:spcBef>
              <a:buFont typeface="+mj-lt"/>
              <a:buAutoNum type="arabicPeriod" startAt="2"/>
            </a:pPr>
            <a:r>
              <a:rPr lang="en-US" dirty="0">
                <a:solidFill>
                  <a:srgbClr val="000000"/>
                </a:solidFill>
              </a:rPr>
              <a:t>Place the subject of the action within the dangling modifier.</a:t>
            </a:r>
            <a:endParaRPr lang="en-US" dirty="0"/>
          </a:p>
        </p:txBody>
      </p:sp>
      <p:sp>
        <p:nvSpPr>
          <p:cNvPr id="11" name="TextBox 10">
            <a:extLst>
              <a:ext uri="{FF2B5EF4-FFF2-40B4-BE49-F238E27FC236}">
                <a16:creationId xmlns:a16="http://schemas.microsoft.com/office/drawing/2014/main" id="{83D3915B-49B7-D4FE-EDFD-74C8DA63BA71}"/>
              </a:ext>
            </a:extLst>
          </p:cNvPr>
          <p:cNvSpPr txBox="1"/>
          <p:nvPr/>
        </p:nvSpPr>
        <p:spPr>
          <a:xfrm>
            <a:off x="556053" y="2538363"/>
            <a:ext cx="7834185" cy="369332"/>
          </a:xfrm>
          <a:prstGeom prst="rect">
            <a:avLst/>
          </a:prstGeom>
          <a:noFill/>
        </p:spPr>
        <p:txBody>
          <a:bodyPr wrap="square">
            <a:spAutoFit/>
          </a:bodyPr>
          <a:lstStyle/>
          <a:p>
            <a:pPr marL="628650" lvl="1" indent="-285750">
              <a:spcBef>
                <a:spcPts val="0"/>
              </a:spcBef>
              <a:buFont typeface="Arial" panose="020B0604020202020204" pitchFamily="34" charset="0"/>
              <a:buChar char="•"/>
            </a:pPr>
            <a:r>
              <a:rPr lang="en-US" sz="1800" dirty="0">
                <a:solidFill>
                  <a:srgbClr val="000000"/>
                </a:solidFill>
              </a:rPr>
              <a:t>After </a:t>
            </a:r>
            <a:r>
              <a:rPr lang="en-US" sz="1800" dirty="0">
                <a:solidFill>
                  <a:schemeClr val="accent5">
                    <a:lumMod val="75000"/>
                  </a:schemeClr>
                </a:solidFill>
              </a:rPr>
              <a:t>Jude</a:t>
            </a:r>
            <a:r>
              <a:rPr lang="en-US" sz="1800" dirty="0">
                <a:solidFill>
                  <a:schemeClr val="accent3"/>
                </a:solidFill>
              </a:rPr>
              <a:t> </a:t>
            </a:r>
            <a:r>
              <a:rPr lang="en-US" sz="1800" dirty="0">
                <a:solidFill>
                  <a:srgbClr val="000000"/>
                </a:solidFill>
              </a:rPr>
              <a:t>finished dinner, </a:t>
            </a:r>
            <a:r>
              <a:rPr lang="en-US" sz="1800" dirty="0">
                <a:solidFill>
                  <a:schemeClr val="accent5">
                    <a:lumMod val="75000"/>
                  </a:schemeClr>
                </a:solidFill>
              </a:rPr>
              <a:t>he</a:t>
            </a:r>
            <a:r>
              <a:rPr lang="en-US" sz="1800" dirty="0">
                <a:solidFill>
                  <a:schemeClr val="accent3"/>
                </a:solidFill>
              </a:rPr>
              <a:t> </a:t>
            </a:r>
            <a:r>
              <a:rPr lang="en-US" sz="1800" dirty="0">
                <a:solidFill>
                  <a:srgbClr val="000000"/>
                </a:solidFill>
              </a:rPr>
              <a:t>turned on the rugby match.</a:t>
            </a:r>
            <a:endParaRPr lang="en-US" sz="1800" dirty="0"/>
          </a:p>
        </p:txBody>
      </p:sp>
      <p:sp>
        <p:nvSpPr>
          <p:cNvPr id="14" name="TextBox 13">
            <a:extLst>
              <a:ext uri="{FF2B5EF4-FFF2-40B4-BE49-F238E27FC236}">
                <a16:creationId xmlns:a16="http://schemas.microsoft.com/office/drawing/2014/main" id="{0C701E86-2FD2-381A-8F24-3D3361A29648}"/>
              </a:ext>
            </a:extLst>
          </p:cNvPr>
          <p:cNvSpPr txBox="1"/>
          <p:nvPr/>
        </p:nvSpPr>
        <p:spPr>
          <a:xfrm>
            <a:off x="556053" y="3561418"/>
            <a:ext cx="7488196" cy="369332"/>
          </a:xfrm>
          <a:prstGeom prst="rect">
            <a:avLst/>
          </a:prstGeom>
          <a:noFill/>
        </p:spPr>
        <p:txBody>
          <a:bodyPr wrap="square">
            <a:spAutoFit/>
          </a:bodyPr>
          <a:lstStyle/>
          <a:p>
            <a:pPr marL="628650" lvl="1" indent="-285750">
              <a:spcBef>
                <a:spcPts val="0"/>
              </a:spcBef>
              <a:buClr>
                <a:schemeClr val="tx1"/>
              </a:buClr>
              <a:buFont typeface="Arial" panose="020B0604020202020204" pitchFamily="34" charset="0"/>
              <a:buChar char="•"/>
            </a:pPr>
            <a:r>
              <a:rPr lang="en-US" sz="1800" dirty="0">
                <a:solidFill>
                  <a:schemeClr val="accent5">
                    <a:lumMod val="75000"/>
                  </a:schemeClr>
                </a:solidFill>
              </a:rPr>
              <a:t>Jude</a:t>
            </a:r>
            <a:r>
              <a:rPr lang="en-US" sz="1800" dirty="0">
                <a:solidFill>
                  <a:schemeClr val="accent3"/>
                </a:solidFill>
              </a:rPr>
              <a:t> </a:t>
            </a:r>
            <a:r>
              <a:rPr lang="en-US" sz="1800" dirty="0">
                <a:solidFill>
                  <a:srgbClr val="000000"/>
                </a:solidFill>
              </a:rPr>
              <a:t>turned on the rugby match after finishing dinner.</a:t>
            </a:r>
            <a:endParaRPr lang="en-US" sz="1800" dirty="0"/>
          </a:p>
        </p:txBody>
      </p:sp>
    </p:spTree>
    <p:extLst>
      <p:ext uri="{BB962C8B-B14F-4D97-AF65-F5344CB8AC3E}">
        <p14:creationId xmlns:p14="http://schemas.microsoft.com/office/powerpoint/2010/main" val="171255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AFA28-4CEB-A092-1A7E-1CBB93BA064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A2605ED-1D97-B09B-2036-849D40DC563D}"/>
              </a:ext>
            </a:extLst>
          </p:cNvPr>
          <p:cNvSpPr>
            <a:spLocks noGrp="1"/>
          </p:cNvSpPr>
          <p:nvPr>
            <p:ph type="body" sz="half" idx="2"/>
          </p:nvPr>
        </p:nvSpPr>
        <p:spPr>
          <a:xfrm>
            <a:off x="345443" y="2678418"/>
            <a:ext cx="7355520" cy="2337544"/>
          </a:xfrm>
        </p:spPr>
        <p:txBody>
          <a:bodyPr vert="horz" lIns="91440" tIns="45720" rIns="91440" bIns="45720" rtlCol="0" anchor="t">
            <a:normAutofit/>
          </a:bodyPr>
          <a:lstStyle/>
          <a:p>
            <a:pPr>
              <a:lnSpc>
                <a:spcPct val="150000"/>
              </a:lnSpc>
              <a:spcBef>
                <a:spcPts val="0"/>
              </a:spcBef>
            </a:pPr>
            <a:r>
              <a:rPr lang="en-US" sz="2000" dirty="0">
                <a:solidFill>
                  <a:srgbClr val="6F727B"/>
                </a:solidFill>
                <a:latin typeface="Franklin Gothic Medium" panose="020B0603020102020204" pitchFamily="34" charset="0"/>
              </a:rPr>
              <a:t>Process of guiding questions:</a:t>
            </a:r>
            <a:endParaRPr lang="en-US" dirty="0">
              <a:solidFill>
                <a:srgbClr val="6F727B"/>
              </a:solidFill>
              <a:latin typeface="Franklin Gothic Medium" panose="020B0603020102020204" pitchFamily="34" charset="0"/>
            </a:endParaRPr>
          </a:p>
          <a:p>
            <a:pPr marL="342900" indent="-342900">
              <a:lnSpc>
                <a:spcPct val="150000"/>
              </a:lnSpc>
              <a:spcBef>
                <a:spcPts val="0"/>
              </a:spcBef>
              <a:buSzPct val="100000"/>
              <a:buAutoNum type="arabicPeriod"/>
            </a:pPr>
            <a:r>
              <a:rPr lang="en-US" dirty="0">
                <a:solidFill>
                  <a:srgbClr val="000000"/>
                </a:solidFill>
              </a:rPr>
              <a:t>What is the modifier?</a:t>
            </a:r>
            <a:endParaRPr lang="en-US" dirty="0"/>
          </a:p>
          <a:p>
            <a:pPr marL="342900" indent="-342900">
              <a:lnSpc>
                <a:spcPct val="150000"/>
              </a:lnSpc>
              <a:spcBef>
                <a:spcPts val="0"/>
              </a:spcBef>
              <a:buSzPct val="100000"/>
              <a:buAutoNum type="arabicPeriod"/>
            </a:pPr>
            <a:r>
              <a:rPr lang="en-US" dirty="0">
                <a:solidFill>
                  <a:srgbClr val="000000"/>
                </a:solidFill>
              </a:rPr>
              <a:t>What does it describe, clarify, or give more detail about?</a:t>
            </a:r>
            <a:endParaRPr lang="en-US" dirty="0"/>
          </a:p>
          <a:p>
            <a:pPr marL="342900" indent="-342900">
              <a:lnSpc>
                <a:spcPct val="150000"/>
              </a:lnSpc>
              <a:spcBef>
                <a:spcPts val="0"/>
              </a:spcBef>
              <a:buSzPct val="100000"/>
              <a:buAutoNum type="arabicPeriod"/>
            </a:pPr>
            <a:r>
              <a:rPr lang="en-US" dirty="0">
                <a:solidFill>
                  <a:srgbClr val="000000"/>
                </a:solidFill>
              </a:rPr>
              <a:t>Do you need to insert a doer?</a:t>
            </a:r>
            <a:endParaRPr lang="en-US" dirty="0"/>
          </a:p>
          <a:p>
            <a:pPr marL="342900" indent="-342900">
              <a:lnSpc>
                <a:spcPct val="150000"/>
              </a:lnSpc>
              <a:spcBef>
                <a:spcPts val="0"/>
              </a:spcBef>
              <a:buSzPct val="100000"/>
              <a:buAutoNum type="arabicPeriod"/>
            </a:pPr>
            <a:r>
              <a:rPr lang="en-US" dirty="0">
                <a:solidFill>
                  <a:srgbClr val="000000"/>
                </a:solidFill>
              </a:rPr>
              <a:t>Where should the modifier be placed?</a:t>
            </a:r>
            <a:endParaRPr lang="en-US" dirty="0"/>
          </a:p>
          <a:p>
            <a:pPr>
              <a:lnSpc>
                <a:spcPct val="150000"/>
              </a:lnSpc>
              <a:spcBef>
                <a:spcPts val="0"/>
              </a:spcBef>
            </a:pPr>
            <a:endParaRPr lang="en-US" sz="2000" dirty="0">
              <a:solidFill>
                <a:srgbClr val="A6A6A6"/>
              </a:solidFill>
              <a:latin typeface="Franklin Gothic Medium" panose="020B0603020102020204" pitchFamily="34" charset="0"/>
            </a:endParaRPr>
          </a:p>
          <a:p>
            <a:pPr>
              <a:lnSpc>
                <a:spcPct val="150000"/>
              </a:lnSpc>
              <a:spcBef>
                <a:spcPts val="0"/>
              </a:spcBef>
            </a:pPr>
            <a:endParaRPr lang="en-US" dirty="0">
              <a:solidFill>
                <a:srgbClr val="000000"/>
              </a:solidFill>
              <a:latin typeface="Franklin Gothic Medium" panose="020B0603020102020204" pitchFamily="34" charset="0"/>
            </a:endParaRPr>
          </a:p>
        </p:txBody>
      </p:sp>
      <p:sp>
        <p:nvSpPr>
          <p:cNvPr id="4" name="Title 3">
            <a:extLst>
              <a:ext uri="{FF2B5EF4-FFF2-40B4-BE49-F238E27FC236}">
                <a16:creationId xmlns:a16="http://schemas.microsoft.com/office/drawing/2014/main" id="{1CC147DD-291C-D065-0D78-9979F73B2FB7}"/>
              </a:ext>
            </a:extLst>
          </p:cNvPr>
          <p:cNvSpPr>
            <a:spLocks noGrp="1"/>
          </p:cNvSpPr>
          <p:nvPr>
            <p:ph type="title"/>
          </p:nvPr>
        </p:nvSpPr>
        <p:spPr>
          <a:xfrm>
            <a:off x="345443" y="699938"/>
            <a:ext cx="8450036" cy="589032"/>
          </a:xfrm>
        </p:spPr>
        <p:txBody>
          <a:bodyPr>
            <a:normAutofit fontScale="90000"/>
          </a:bodyPr>
          <a:lstStyle/>
          <a:p>
            <a:r>
              <a:rPr lang="en-US" dirty="0">
                <a:latin typeface="Franklin Gothic Medium Cond"/>
              </a:rPr>
              <a:t>Dangling Modifier Example and Identification Strategy</a:t>
            </a:r>
            <a:endParaRPr lang="en-US" dirty="0"/>
          </a:p>
        </p:txBody>
      </p:sp>
      <p:sp>
        <p:nvSpPr>
          <p:cNvPr id="13" name="Slide Number Placeholder 12">
            <a:extLst>
              <a:ext uri="{FF2B5EF4-FFF2-40B4-BE49-F238E27FC236}">
                <a16:creationId xmlns:a16="http://schemas.microsoft.com/office/drawing/2014/main" id="{83586CAB-33A3-F564-0F6F-0775759EBE81}"/>
              </a:ext>
            </a:extLst>
          </p:cNvPr>
          <p:cNvSpPr>
            <a:spLocks noGrp="1"/>
          </p:cNvSpPr>
          <p:nvPr>
            <p:ph type="sldNum" sz="quarter" idx="16"/>
          </p:nvPr>
        </p:nvSpPr>
        <p:spPr/>
        <p:txBody>
          <a:bodyPr/>
          <a:lstStyle/>
          <a:p>
            <a:fld id="{346097E4-2930-9D48-A5CE-AF00B0E70697}" type="slidenum">
              <a:rPr lang="en-US" smtClean="0"/>
              <a:t>14</a:t>
            </a:fld>
            <a:endParaRPr lang="en-US"/>
          </a:p>
        </p:txBody>
      </p:sp>
      <p:sp>
        <p:nvSpPr>
          <p:cNvPr id="5" name="TextBox 4">
            <a:extLst>
              <a:ext uri="{FF2B5EF4-FFF2-40B4-BE49-F238E27FC236}">
                <a16:creationId xmlns:a16="http://schemas.microsoft.com/office/drawing/2014/main" id="{E222B4CA-AE28-1189-978F-4DEE71BF8E57}"/>
              </a:ext>
            </a:extLst>
          </p:cNvPr>
          <p:cNvSpPr txBox="1"/>
          <p:nvPr/>
        </p:nvSpPr>
        <p:spPr>
          <a:xfrm>
            <a:off x="345442" y="1288970"/>
            <a:ext cx="7266319" cy="497572"/>
          </a:xfrm>
          <a:prstGeom prst="rect">
            <a:avLst/>
          </a:prstGeom>
          <a:noFill/>
        </p:spPr>
        <p:txBody>
          <a:bodyPr wrap="square">
            <a:spAutoFit/>
          </a:bodyPr>
          <a:lstStyle/>
          <a:p>
            <a:pPr>
              <a:lnSpc>
                <a:spcPct val="150000"/>
              </a:lnSpc>
              <a:spcBef>
                <a:spcPts val="0"/>
              </a:spcBef>
            </a:pPr>
            <a:r>
              <a:rPr lang="en-US" sz="2000" dirty="0">
                <a:solidFill>
                  <a:srgbClr val="6F727B"/>
                </a:solidFill>
                <a:latin typeface="Franklin Gothic Medium" panose="020B0603020102020204" pitchFamily="34" charset="0"/>
                <a:ea typeface="+mn-lt"/>
                <a:cs typeface="+mn-lt"/>
              </a:rPr>
              <a:t>How might you correct the following sentence?</a:t>
            </a:r>
            <a:endParaRPr lang="en-US" dirty="0">
              <a:solidFill>
                <a:srgbClr val="6F727B"/>
              </a:solidFill>
              <a:latin typeface="Franklin Gothic Medium" panose="020B0603020102020204" pitchFamily="34" charset="0"/>
            </a:endParaRPr>
          </a:p>
        </p:txBody>
      </p:sp>
      <p:sp>
        <p:nvSpPr>
          <p:cNvPr id="7" name="TextBox 6">
            <a:extLst>
              <a:ext uri="{FF2B5EF4-FFF2-40B4-BE49-F238E27FC236}">
                <a16:creationId xmlns:a16="http://schemas.microsoft.com/office/drawing/2014/main" id="{5B49922E-91F2-D631-D5EC-DDA91E1C5EA5}"/>
              </a:ext>
            </a:extLst>
          </p:cNvPr>
          <p:cNvSpPr txBox="1"/>
          <p:nvPr/>
        </p:nvSpPr>
        <p:spPr>
          <a:xfrm>
            <a:off x="492731" y="2003956"/>
            <a:ext cx="8155459" cy="457048"/>
          </a:xfrm>
          <a:prstGeom prst="rect">
            <a:avLst/>
          </a:prstGeom>
          <a:solidFill>
            <a:srgbClr val="CFB991"/>
          </a:solidFill>
        </p:spPr>
        <p:txBody>
          <a:bodyPr wrap="square" anchor="ctr">
            <a:spAutoFit/>
          </a:bodyPr>
          <a:lstStyle/>
          <a:p>
            <a:pPr algn="ctr">
              <a:lnSpc>
                <a:spcPct val="150000"/>
              </a:lnSpc>
              <a:spcBef>
                <a:spcPts val="0"/>
              </a:spcBef>
            </a:pPr>
            <a:r>
              <a:rPr lang="en-US" dirty="0">
                <a:solidFill>
                  <a:srgbClr val="000000"/>
                </a:solidFill>
              </a:rPr>
              <a:t>Playing solitaire on his computer for three hours, Michael's paper was not finished. </a:t>
            </a:r>
          </a:p>
        </p:txBody>
      </p:sp>
    </p:spTree>
    <p:extLst>
      <p:ext uri="{BB962C8B-B14F-4D97-AF65-F5344CB8AC3E}">
        <p14:creationId xmlns:p14="http://schemas.microsoft.com/office/powerpoint/2010/main" val="401559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E0712-0151-F9AB-E4E2-2ADF6648E92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CF34A4F-D8A4-66B3-05E2-20D68EFE2C29}"/>
              </a:ext>
            </a:extLst>
          </p:cNvPr>
          <p:cNvSpPr>
            <a:spLocks noGrp="1"/>
          </p:cNvSpPr>
          <p:nvPr>
            <p:ph type="body" sz="half" idx="2"/>
          </p:nvPr>
        </p:nvSpPr>
        <p:spPr>
          <a:xfrm>
            <a:off x="406667" y="2406251"/>
            <a:ext cx="7965033" cy="3201890"/>
          </a:xfrm>
        </p:spPr>
        <p:txBody>
          <a:bodyPr vert="horz" lIns="91440" tIns="45720" rIns="91440" bIns="45720" rtlCol="0" anchor="t">
            <a:normAutofit/>
          </a:bodyPr>
          <a:lstStyle/>
          <a:p>
            <a:pPr>
              <a:lnSpc>
                <a:spcPct val="100000"/>
              </a:lnSpc>
              <a:spcBef>
                <a:spcPts val="0"/>
              </a:spcBef>
            </a:pPr>
            <a:r>
              <a:rPr lang="en-US" sz="2000" dirty="0">
                <a:solidFill>
                  <a:srgbClr val="6F727B"/>
                </a:solidFill>
                <a:latin typeface="Franklin Gothic Medium" panose="020B0603020102020204" pitchFamily="34" charset="0"/>
                <a:ea typeface="+mn-lt"/>
                <a:cs typeface="+mn-lt"/>
              </a:rPr>
              <a:t>Possible revisions</a:t>
            </a:r>
          </a:p>
          <a:p>
            <a:pPr marL="457200" indent="-457200">
              <a:lnSpc>
                <a:spcPct val="150000"/>
              </a:lnSpc>
              <a:spcBef>
                <a:spcPts val="0"/>
              </a:spcBef>
              <a:buAutoNum type="arabicPeriod"/>
            </a:pPr>
            <a:r>
              <a:rPr lang="en-US" dirty="0">
                <a:solidFill>
                  <a:srgbClr val="000000"/>
                </a:solidFill>
              </a:rPr>
              <a:t>Playing solitaire on the computer for three hours, </a:t>
            </a:r>
            <a:r>
              <a:rPr lang="en-US" dirty="0">
                <a:solidFill>
                  <a:schemeClr val="accent5">
                    <a:lumMod val="75000"/>
                  </a:schemeClr>
                </a:solidFill>
              </a:rPr>
              <a:t>Michael</a:t>
            </a:r>
            <a:r>
              <a:rPr lang="en-US" dirty="0">
                <a:solidFill>
                  <a:schemeClr val="accent3"/>
                </a:solidFill>
              </a:rPr>
              <a:t> </a:t>
            </a:r>
            <a:r>
              <a:rPr lang="en-US" dirty="0">
                <a:solidFill>
                  <a:srgbClr val="000000"/>
                </a:solidFill>
              </a:rPr>
              <a:t>did not complete his paper.</a:t>
            </a:r>
          </a:p>
          <a:p>
            <a:pPr marL="457200" indent="-457200">
              <a:lnSpc>
                <a:spcPct val="150000"/>
              </a:lnSpc>
              <a:spcBef>
                <a:spcPts val="0"/>
              </a:spcBef>
              <a:buAutoNum type="arabicPeriod"/>
            </a:pPr>
            <a:r>
              <a:rPr lang="en-US" dirty="0">
                <a:solidFill>
                  <a:srgbClr val="000000"/>
                </a:solidFill>
              </a:rPr>
              <a:t>Because </a:t>
            </a:r>
            <a:r>
              <a:rPr lang="en-US" dirty="0">
                <a:solidFill>
                  <a:schemeClr val="accent5">
                    <a:lumMod val="75000"/>
                  </a:schemeClr>
                </a:solidFill>
              </a:rPr>
              <a:t>Michael</a:t>
            </a:r>
            <a:r>
              <a:rPr lang="en-US" dirty="0">
                <a:solidFill>
                  <a:schemeClr val="accent3"/>
                </a:solidFill>
              </a:rPr>
              <a:t> </a:t>
            </a:r>
            <a:r>
              <a:rPr lang="en-US" dirty="0">
                <a:solidFill>
                  <a:srgbClr val="000000"/>
                </a:solidFill>
              </a:rPr>
              <a:t>played solitaire on the computer for three hours, </a:t>
            </a:r>
            <a:r>
              <a:rPr lang="en-US" dirty="0">
                <a:solidFill>
                  <a:schemeClr val="accent5">
                    <a:lumMod val="75000"/>
                  </a:schemeClr>
                </a:solidFill>
              </a:rPr>
              <a:t>he</a:t>
            </a:r>
            <a:r>
              <a:rPr lang="en-US" dirty="0">
                <a:solidFill>
                  <a:schemeClr val="accent3"/>
                </a:solidFill>
              </a:rPr>
              <a:t> </a:t>
            </a:r>
            <a:r>
              <a:rPr lang="en-US" dirty="0">
                <a:solidFill>
                  <a:srgbClr val="000000"/>
                </a:solidFill>
              </a:rPr>
              <a:t>did not complete his paper.</a:t>
            </a:r>
          </a:p>
          <a:p>
            <a:pPr marL="457200" indent="-457200">
              <a:lnSpc>
                <a:spcPct val="150000"/>
              </a:lnSpc>
              <a:spcBef>
                <a:spcPts val="0"/>
              </a:spcBef>
              <a:buClr>
                <a:schemeClr val="tx1"/>
              </a:buClr>
              <a:buAutoNum type="arabicPeriod"/>
            </a:pPr>
            <a:r>
              <a:rPr lang="en-US" dirty="0">
                <a:solidFill>
                  <a:schemeClr val="accent5">
                    <a:lumMod val="75000"/>
                  </a:schemeClr>
                </a:solidFill>
              </a:rPr>
              <a:t>Michael</a:t>
            </a:r>
            <a:r>
              <a:rPr lang="en-US" dirty="0">
                <a:solidFill>
                  <a:schemeClr val="accent3"/>
                </a:solidFill>
              </a:rPr>
              <a:t> </a:t>
            </a:r>
            <a:r>
              <a:rPr lang="en-US" dirty="0">
                <a:solidFill>
                  <a:srgbClr val="000000"/>
                </a:solidFill>
              </a:rPr>
              <a:t>did not complete his paper because </a:t>
            </a:r>
            <a:r>
              <a:rPr lang="en-US" dirty="0">
                <a:solidFill>
                  <a:schemeClr val="accent5">
                    <a:lumMod val="75000"/>
                  </a:schemeClr>
                </a:solidFill>
              </a:rPr>
              <a:t>he</a:t>
            </a:r>
            <a:r>
              <a:rPr lang="en-US" dirty="0">
                <a:solidFill>
                  <a:schemeClr val="accent3"/>
                </a:solidFill>
              </a:rPr>
              <a:t> </a:t>
            </a:r>
            <a:r>
              <a:rPr lang="en-US" dirty="0">
                <a:solidFill>
                  <a:srgbClr val="000000"/>
                </a:solidFill>
              </a:rPr>
              <a:t>played solitaire on the computer for three hours.</a:t>
            </a:r>
          </a:p>
          <a:p>
            <a:pPr>
              <a:lnSpc>
                <a:spcPct val="150000"/>
              </a:lnSpc>
              <a:spcBef>
                <a:spcPts val="0"/>
              </a:spcBef>
            </a:pPr>
            <a:endParaRPr lang="en-US" dirty="0">
              <a:solidFill>
                <a:srgbClr val="000000"/>
              </a:solidFill>
            </a:endParaRPr>
          </a:p>
        </p:txBody>
      </p:sp>
      <p:sp>
        <p:nvSpPr>
          <p:cNvPr id="4" name="Title 3">
            <a:extLst>
              <a:ext uri="{FF2B5EF4-FFF2-40B4-BE49-F238E27FC236}">
                <a16:creationId xmlns:a16="http://schemas.microsoft.com/office/drawing/2014/main" id="{A4289F0F-2A7F-C985-3D92-2224185821BE}"/>
              </a:ext>
            </a:extLst>
          </p:cNvPr>
          <p:cNvSpPr>
            <a:spLocks noGrp="1"/>
          </p:cNvSpPr>
          <p:nvPr>
            <p:ph type="title"/>
          </p:nvPr>
        </p:nvSpPr>
        <p:spPr/>
        <p:txBody>
          <a:bodyPr>
            <a:normAutofit fontScale="90000"/>
          </a:bodyPr>
          <a:lstStyle/>
          <a:p>
            <a:r>
              <a:rPr lang="en-US" dirty="0">
                <a:latin typeface="Franklin Gothic Medium Cond"/>
              </a:rPr>
              <a:t>Dangling Modifier Examples and Revision</a:t>
            </a:r>
            <a:endParaRPr lang="en-US" dirty="0"/>
          </a:p>
        </p:txBody>
      </p:sp>
      <p:sp>
        <p:nvSpPr>
          <p:cNvPr id="13" name="Slide Number Placeholder 12">
            <a:extLst>
              <a:ext uri="{FF2B5EF4-FFF2-40B4-BE49-F238E27FC236}">
                <a16:creationId xmlns:a16="http://schemas.microsoft.com/office/drawing/2014/main" id="{96249A69-006A-FA3E-F89D-A63BC515C5A0}"/>
              </a:ext>
            </a:extLst>
          </p:cNvPr>
          <p:cNvSpPr>
            <a:spLocks noGrp="1"/>
          </p:cNvSpPr>
          <p:nvPr>
            <p:ph type="sldNum" sz="quarter" idx="16"/>
          </p:nvPr>
        </p:nvSpPr>
        <p:spPr/>
        <p:txBody>
          <a:bodyPr/>
          <a:lstStyle/>
          <a:p>
            <a:fld id="{346097E4-2930-9D48-A5CE-AF00B0E70697}" type="slidenum">
              <a:rPr lang="en-US" smtClean="0"/>
              <a:t>15</a:t>
            </a:fld>
            <a:endParaRPr lang="en-US"/>
          </a:p>
        </p:txBody>
      </p:sp>
      <p:sp>
        <p:nvSpPr>
          <p:cNvPr id="5" name="TextBox 4">
            <a:extLst>
              <a:ext uri="{FF2B5EF4-FFF2-40B4-BE49-F238E27FC236}">
                <a16:creationId xmlns:a16="http://schemas.microsoft.com/office/drawing/2014/main" id="{96705E01-FC4C-3F14-D25E-FCD16D173E87}"/>
              </a:ext>
            </a:extLst>
          </p:cNvPr>
          <p:cNvSpPr txBox="1"/>
          <p:nvPr/>
        </p:nvSpPr>
        <p:spPr>
          <a:xfrm>
            <a:off x="351063" y="1249859"/>
            <a:ext cx="8076243" cy="400110"/>
          </a:xfrm>
          <a:prstGeom prst="rect">
            <a:avLst/>
          </a:prstGeom>
          <a:noFill/>
        </p:spPr>
        <p:txBody>
          <a:bodyPr wrap="square">
            <a:spAutoFit/>
          </a:bodyPr>
          <a:lstStyle/>
          <a:p>
            <a:pPr>
              <a:lnSpc>
                <a:spcPct val="100000"/>
              </a:lnSpc>
              <a:spcBef>
                <a:spcPts val="0"/>
              </a:spcBef>
            </a:pPr>
            <a:r>
              <a:rPr lang="en-US" sz="2000" dirty="0">
                <a:solidFill>
                  <a:srgbClr val="6F727B"/>
                </a:solidFill>
                <a:latin typeface="Franklin Gothic Medium" panose="020B0603020102020204" pitchFamily="34" charset="0"/>
                <a:ea typeface="+mn-lt"/>
                <a:cs typeface="+mn-lt"/>
              </a:rPr>
              <a:t>How might you correct the following sentence?</a:t>
            </a:r>
            <a:endParaRPr lang="en-US" sz="2000" dirty="0">
              <a:solidFill>
                <a:srgbClr val="6F727B"/>
              </a:solidFill>
              <a:latin typeface="Franklin Gothic Medium" panose="020B0603020102020204" pitchFamily="34" charset="0"/>
            </a:endParaRPr>
          </a:p>
        </p:txBody>
      </p:sp>
      <p:sp>
        <p:nvSpPr>
          <p:cNvPr id="7" name="TextBox 6">
            <a:extLst>
              <a:ext uri="{FF2B5EF4-FFF2-40B4-BE49-F238E27FC236}">
                <a16:creationId xmlns:a16="http://schemas.microsoft.com/office/drawing/2014/main" id="{0D39CD90-A96B-21E1-8055-730CD6CCE294}"/>
              </a:ext>
            </a:extLst>
          </p:cNvPr>
          <p:cNvSpPr txBox="1"/>
          <p:nvPr/>
        </p:nvSpPr>
        <p:spPr>
          <a:xfrm>
            <a:off x="351063" y="1799586"/>
            <a:ext cx="8224528" cy="369332"/>
          </a:xfrm>
          <a:prstGeom prst="rect">
            <a:avLst/>
          </a:prstGeom>
          <a:solidFill>
            <a:srgbClr val="CFB991"/>
          </a:solidFill>
        </p:spPr>
        <p:txBody>
          <a:bodyPr wrap="square">
            <a:spAutoFit/>
          </a:bodyPr>
          <a:lstStyle/>
          <a:p>
            <a:pPr marL="11113" algn="ctr">
              <a:spcBef>
                <a:spcPts val="0"/>
              </a:spcBef>
            </a:pPr>
            <a:r>
              <a:rPr lang="en-US" dirty="0">
                <a:solidFill>
                  <a:srgbClr val="000000"/>
                </a:solidFill>
              </a:rPr>
              <a:t>Playing solitaire on his computer for three hours, Michael's paper was not finished. </a:t>
            </a:r>
            <a:endParaRPr lang="en-US" dirty="0">
              <a:solidFill>
                <a:srgbClr val="A6A6A6"/>
              </a:solidFill>
              <a:ea typeface="+mn-lt"/>
              <a:cs typeface="+mn-lt"/>
            </a:endParaRPr>
          </a:p>
        </p:txBody>
      </p:sp>
    </p:spTree>
    <p:extLst>
      <p:ext uri="{BB962C8B-B14F-4D97-AF65-F5344CB8AC3E}">
        <p14:creationId xmlns:p14="http://schemas.microsoft.com/office/powerpoint/2010/main" val="182614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2ACC-80F4-7D53-F82E-3031F6E94D1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437AD9F-2C60-2AB0-BFB1-CBD5A41D92A6}"/>
              </a:ext>
            </a:extLst>
          </p:cNvPr>
          <p:cNvSpPr>
            <a:spLocks noGrp="1"/>
          </p:cNvSpPr>
          <p:nvPr>
            <p:ph type="body" sz="half" idx="2"/>
          </p:nvPr>
        </p:nvSpPr>
        <p:spPr>
          <a:xfrm>
            <a:off x="345443" y="1126356"/>
            <a:ext cx="7355520" cy="1503122"/>
          </a:xfrm>
        </p:spPr>
        <p:txBody>
          <a:bodyPr vert="horz" lIns="91440" tIns="45720" rIns="91440" bIns="45720" rtlCol="0" anchor="t">
            <a:normAutofit/>
          </a:bodyPr>
          <a:lstStyle/>
          <a:p>
            <a:pPr>
              <a:lnSpc>
                <a:spcPct val="100000"/>
              </a:lnSpc>
              <a:spcBef>
                <a:spcPts val="0"/>
              </a:spcBef>
            </a:pPr>
            <a:r>
              <a:rPr lang="en-US" sz="2000" dirty="0">
                <a:solidFill>
                  <a:srgbClr val="6F727B"/>
                </a:solidFill>
                <a:latin typeface="Franklin Gothic Medium" panose="020B0603020102020204" pitchFamily="34" charset="0"/>
              </a:rPr>
              <a:t>Dangling modifiers:</a:t>
            </a:r>
          </a:p>
          <a:p>
            <a:pPr marL="285750" indent="-285750">
              <a:lnSpc>
                <a:spcPct val="150000"/>
              </a:lnSpc>
              <a:spcBef>
                <a:spcPts val="0"/>
              </a:spcBef>
              <a:buFont typeface="Arial" pitchFamily="2" charset="2"/>
              <a:buChar char="•"/>
            </a:pPr>
            <a:r>
              <a:rPr lang="en-US" dirty="0">
                <a:solidFill>
                  <a:srgbClr val="000000"/>
                </a:solidFill>
              </a:rPr>
              <a:t>Often occur at the beginning or end of a sentence</a:t>
            </a:r>
          </a:p>
          <a:p>
            <a:pPr marL="285750" indent="-285750">
              <a:lnSpc>
                <a:spcPct val="150000"/>
              </a:lnSpc>
              <a:spcBef>
                <a:spcPts val="0"/>
              </a:spcBef>
              <a:buFont typeface="Arial" pitchFamily="2" charset="2"/>
              <a:buChar char="•"/>
            </a:pPr>
            <a:r>
              <a:rPr lang="en-US" dirty="0">
                <a:solidFill>
                  <a:srgbClr val="000000"/>
                </a:solidFill>
              </a:rPr>
              <a:t>Often indicated by an “</a:t>
            </a:r>
            <a:r>
              <a:rPr lang="en-US" dirty="0">
                <a:solidFill>
                  <a:schemeClr val="accent1">
                    <a:lumMod val="75000"/>
                  </a:schemeClr>
                </a:solidFill>
              </a:rPr>
              <a:t>–</a:t>
            </a:r>
            <a:r>
              <a:rPr lang="en-US" dirty="0" err="1">
                <a:solidFill>
                  <a:schemeClr val="accent1">
                    <a:lumMod val="75000"/>
                  </a:schemeClr>
                </a:solidFill>
              </a:rPr>
              <a:t>ing</a:t>
            </a:r>
            <a:r>
              <a:rPr lang="en-US" dirty="0">
                <a:solidFill>
                  <a:srgbClr val="000000"/>
                </a:solidFill>
              </a:rPr>
              <a:t>” verb or a “</a:t>
            </a:r>
            <a:r>
              <a:rPr lang="en-US" dirty="0">
                <a:solidFill>
                  <a:schemeClr val="accent1">
                    <a:lumMod val="75000"/>
                  </a:schemeClr>
                </a:solidFill>
              </a:rPr>
              <a:t>to</a:t>
            </a:r>
            <a:r>
              <a:rPr lang="en-US" dirty="0">
                <a:solidFill>
                  <a:srgbClr val="000000"/>
                </a:solidFill>
              </a:rPr>
              <a:t> + </a:t>
            </a:r>
            <a:r>
              <a:rPr lang="en-US" dirty="0">
                <a:solidFill>
                  <a:schemeClr val="accent5">
                    <a:lumMod val="75000"/>
                  </a:schemeClr>
                </a:solidFill>
              </a:rPr>
              <a:t>verb</a:t>
            </a:r>
            <a:r>
              <a:rPr lang="en-US" dirty="0">
                <a:solidFill>
                  <a:srgbClr val="000000"/>
                </a:solidFill>
              </a:rPr>
              <a:t>” phrase</a:t>
            </a:r>
            <a:endParaRPr lang="en-US" dirty="0"/>
          </a:p>
          <a:p>
            <a:pPr>
              <a:lnSpc>
                <a:spcPct val="150000"/>
              </a:lnSpc>
              <a:spcBef>
                <a:spcPts val="0"/>
              </a:spcBef>
            </a:pPr>
            <a:endParaRPr lang="en-US" dirty="0">
              <a:solidFill>
                <a:srgbClr val="000000"/>
              </a:solidFill>
            </a:endParaRPr>
          </a:p>
          <a:p>
            <a:pPr>
              <a:lnSpc>
                <a:spcPct val="150000"/>
              </a:lnSpc>
              <a:spcBef>
                <a:spcPts val="0"/>
              </a:spcBef>
            </a:pPr>
            <a:endParaRPr lang="en-US" sz="2000" dirty="0">
              <a:solidFill>
                <a:srgbClr val="A6A6A6"/>
              </a:solidFill>
              <a:latin typeface="Franklin Gothic Medium Cond"/>
            </a:endParaRPr>
          </a:p>
          <a:p>
            <a:pPr>
              <a:lnSpc>
                <a:spcPct val="150000"/>
              </a:lnSpc>
              <a:spcBef>
                <a:spcPts val="0"/>
              </a:spcBef>
            </a:pPr>
            <a:endParaRPr lang="en-US" dirty="0">
              <a:solidFill>
                <a:srgbClr val="000000"/>
              </a:solidFill>
              <a:latin typeface="Franklin Gothic"/>
            </a:endParaRPr>
          </a:p>
        </p:txBody>
      </p:sp>
      <p:sp>
        <p:nvSpPr>
          <p:cNvPr id="4" name="Title 3">
            <a:extLst>
              <a:ext uri="{FF2B5EF4-FFF2-40B4-BE49-F238E27FC236}">
                <a16:creationId xmlns:a16="http://schemas.microsoft.com/office/drawing/2014/main" id="{7DF4E97B-CED4-0A47-93C2-E779F42F4D1D}"/>
              </a:ext>
            </a:extLst>
          </p:cNvPr>
          <p:cNvSpPr>
            <a:spLocks noGrp="1"/>
          </p:cNvSpPr>
          <p:nvPr>
            <p:ph type="title"/>
          </p:nvPr>
        </p:nvSpPr>
        <p:spPr/>
        <p:txBody>
          <a:bodyPr>
            <a:normAutofit fontScale="90000"/>
          </a:bodyPr>
          <a:lstStyle/>
          <a:p>
            <a:r>
              <a:rPr lang="en-US">
                <a:latin typeface="Franklin Gothic Medium Cond"/>
              </a:rPr>
              <a:t>Dangling Modifier Review</a:t>
            </a:r>
            <a:endParaRPr lang="en-US"/>
          </a:p>
        </p:txBody>
      </p:sp>
      <p:sp>
        <p:nvSpPr>
          <p:cNvPr id="13" name="Slide Number Placeholder 12">
            <a:extLst>
              <a:ext uri="{FF2B5EF4-FFF2-40B4-BE49-F238E27FC236}">
                <a16:creationId xmlns:a16="http://schemas.microsoft.com/office/drawing/2014/main" id="{69E09CC7-7F61-970F-CB59-3D4FEC7A67F5}"/>
              </a:ext>
            </a:extLst>
          </p:cNvPr>
          <p:cNvSpPr>
            <a:spLocks noGrp="1"/>
          </p:cNvSpPr>
          <p:nvPr>
            <p:ph type="sldNum" sz="quarter" idx="16"/>
          </p:nvPr>
        </p:nvSpPr>
        <p:spPr/>
        <p:txBody>
          <a:bodyPr/>
          <a:lstStyle/>
          <a:p>
            <a:fld id="{346097E4-2930-9D48-A5CE-AF00B0E70697}" type="slidenum">
              <a:rPr lang="en-US" smtClean="0"/>
              <a:t>16</a:t>
            </a:fld>
            <a:endParaRPr lang="en-US"/>
          </a:p>
        </p:txBody>
      </p:sp>
      <p:sp>
        <p:nvSpPr>
          <p:cNvPr id="5" name="TextBox 4">
            <a:extLst>
              <a:ext uri="{FF2B5EF4-FFF2-40B4-BE49-F238E27FC236}">
                <a16:creationId xmlns:a16="http://schemas.microsoft.com/office/drawing/2014/main" id="{E6137685-3A66-EABF-FDEC-8312DB44B5A3}"/>
              </a:ext>
            </a:extLst>
          </p:cNvPr>
          <p:cNvSpPr txBox="1"/>
          <p:nvPr/>
        </p:nvSpPr>
        <p:spPr>
          <a:xfrm>
            <a:off x="290733" y="3629331"/>
            <a:ext cx="8179474" cy="2011320"/>
          </a:xfrm>
          <a:prstGeom prst="rect">
            <a:avLst/>
          </a:prstGeom>
          <a:noFill/>
        </p:spPr>
        <p:txBody>
          <a:bodyPr wrap="square">
            <a:spAutoFit/>
          </a:bodyPr>
          <a:lstStyle/>
          <a:p>
            <a:pPr>
              <a:lnSpc>
                <a:spcPct val="100000"/>
              </a:lnSpc>
              <a:spcBef>
                <a:spcPts val="0"/>
              </a:spcBef>
            </a:pPr>
            <a:r>
              <a:rPr lang="en-US" sz="2000" dirty="0">
                <a:solidFill>
                  <a:srgbClr val="6F727B"/>
                </a:solidFill>
                <a:latin typeface="Franklin Gothic Medium" panose="020B0603020102020204" pitchFamily="34" charset="0"/>
              </a:rPr>
              <a:t>How to correct dangling modifiers:</a:t>
            </a:r>
            <a:endParaRPr lang="en-US" dirty="0">
              <a:solidFill>
                <a:srgbClr val="6F727B"/>
              </a:solidFill>
              <a:latin typeface="Franklin Gothic Medium" panose="020B0603020102020204" pitchFamily="34" charset="0"/>
            </a:endParaRPr>
          </a:p>
          <a:p>
            <a:pPr marL="285750" indent="-285750">
              <a:lnSpc>
                <a:spcPct val="150000"/>
              </a:lnSpc>
              <a:spcBef>
                <a:spcPts val="0"/>
              </a:spcBef>
              <a:buFont typeface="Arial"/>
              <a:buChar char="•"/>
            </a:pPr>
            <a:r>
              <a:rPr lang="en-US" dirty="0">
                <a:solidFill>
                  <a:srgbClr val="000000"/>
                </a:solidFill>
              </a:rPr>
              <a:t>Name the appropriate or logical doer of the action as the subject of the main clause.</a:t>
            </a:r>
          </a:p>
          <a:p>
            <a:pPr marL="285750" indent="-285750">
              <a:lnSpc>
                <a:spcPct val="150000"/>
              </a:lnSpc>
              <a:spcBef>
                <a:spcPts val="0"/>
              </a:spcBef>
              <a:buFont typeface="Arial"/>
              <a:buChar char="•"/>
            </a:pPr>
            <a:r>
              <a:rPr lang="en-US" dirty="0">
                <a:solidFill>
                  <a:srgbClr val="000000"/>
                </a:solidFill>
              </a:rPr>
              <a:t>Place the subject of the action within the dangling modifier.</a:t>
            </a:r>
          </a:p>
          <a:p>
            <a:pPr marL="285750" indent="-285750">
              <a:lnSpc>
                <a:spcPct val="150000"/>
              </a:lnSpc>
              <a:spcBef>
                <a:spcPts val="0"/>
              </a:spcBef>
              <a:buFont typeface="Arial"/>
              <a:buChar char="•"/>
            </a:pPr>
            <a:r>
              <a:rPr lang="en-US" dirty="0">
                <a:solidFill>
                  <a:srgbClr val="000000"/>
                </a:solidFill>
              </a:rPr>
              <a:t>Combine the phrase and clause.</a:t>
            </a:r>
          </a:p>
        </p:txBody>
      </p:sp>
      <p:sp>
        <p:nvSpPr>
          <p:cNvPr id="2" name="Down Arrow 1">
            <a:extLst>
              <a:ext uri="{FF2B5EF4-FFF2-40B4-BE49-F238E27FC236}">
                <a16:creationId xmlns:a16="http://schemas.microsoft.com/office/drawing/2014/main" id="{CE15142B-70B9-F7C7-A582-B8279AC165AB}"/>
              </a:ext>
            </a:extLst>
          </p:cNvPr>
          <p:cNvSpPr/>
          <p:nvPr/>
        </p:nvSpPr>
        <p:spPr>
          <a:xfrm>
            <a:off x="4188941" y="2977978"/>
            <a:ext cx="383059" cy="391304"/>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622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98CBF-5033-F69C-FA4F-781633DE2A7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66E824A-9F75-717A-05E1-D2E6CC3A5EBB}"/>
              </a:ext>
            </a:extLst>
          </p:cNvPr>
          <p:cNvSpPr>
            <a:spLocks noGrp="1"/>
          </p:cNvSpPr>
          <p:nvPr>
            <p:ph type="body" sz="half" idx="2"/>
          </p:nvPr>
        </p:nvSpPr>
        <p:spPr>
          <a:xfrm>
            <a:off x="345443" y="1115933"/>
            <a:ext cx="8353714" cy="2479883"/>
          </a:xfrm>
        </p:spPr>
        <p:txBody>
          <a:bodyPr vert="horz" lIns="91440" tIns="45720" rIns="91440" bIns="45720" rtlCol="0" anchor="t">
            <a:normAutofit/>
          </a:bodyPr>
          <a:lstStyle/>
          <a:p>
            <a:pPr>
              <a:lnSpc>
                <a:spcPct val="100000"/>
              </a:lnSpc>
              <a:spcBef>
                <a:spcPts val="0"/>
              </a:spcBef>
            </a:pPr>
            <a:r>
              <a:rPr lang="en-US" sz="2000" dirty="0">
                <a:solidFill>
                  <a:srgbClr val="6F727B"/>
                </a:solidFill>
                <a:latin typeface="Franklin Gothic Medium Cond"/>
              </a:rPr>
              <a:t>Parallel Structure:</a:t>
            </a:r>
            <a:endParaRPr lang="en-US" dirty="0">
              <a:solidFill>
                <a:srgbClr val="6F727B"/>
              </a:solidFill>
            </a:endParaRPr>
          </a:p>
          <a:p>
            <a:pPr marL="285750" indent="-285750">
              <a:lnSpc>
                <a:spcPct val="150000"/>
              </a:lnSpc>
              <a:spcBef>
                <a:spcPts val="0"/>
              </a:spcBef>
              <a:buFont typeface="Arial"/>
              <a:buChar char="•"/>
            </a:pPr>
            <a:r>
              <a:rPr lang="en-US" dirty="0">
                <a:solidFill>
                  <a:srgbClr val="000000"/>
                </a:solidFill>
                <a:latin typeface="Franklin Gothic"/>
              </a:rPr>
              <a:t>Using the same pattern of words to show that 2 or more ideas are equally important</a:t>
            </a:r>
          </a:p>
          <a:p>
            <a:pPr marL="285750" indent="-285750">
              <a:lnSpc>
                <a:spcPct val="150000"/>
              </a:lnSpc>
              <a:spcBef>
                <a:spcPts val="0"/>
              </a:spcBef>
              <a:buFont typeface="Arial"/>
              <a:buChar char="•"/>
            </a:pPr>
            <a:r>
              <a:rPr lang="en-US" dirty="0"/>
              <a:t>Applying the same grammatical pattern to words, phrases, or clauses</a:t>
            </a:r>
          </a:p>
          <a:p>
            <a:pPr marL="285750" indent="-285750">
              <a:lnSpc>
                <a:spcPct val="150000"/>
              </a:lnSpc>
              <a:spcBef>
                <a:spcPts val="0"/>
              </a:spcBef>
              <a:buFont typeface="Arial"/>
              <a:buChar char="•"/>
            </a:pPr>
            <a:r>
              <a:rPr lang="en-US" dirty="0"/>
              <a:t>Using coordinating conjunctions </a:t>
            </a:r>
            <a:r>
              <a:rPr lang="en-US" dirty="0">
                <a:solidFill>
                  <a:srgbClr val="000000"/>
                </a:solidFill>
                <a:latin typeface="Franklin Gothic"/>
              </a:rPr>
              <a:t>("</a:t>
            </a:r>
            <a:r>
              <a:rPr lang="en-US" dirty="0">
                <a:solidFill>
                  <a:schemeClr val="accent1">
                    <a:lumMod val="75000"/>
                  </a:schemeClr>
                </a:solidFill>
                <a:latin typeface="Franklin Gothic"/>
              </a:rPr>
              <a:t>and</a:t>
            </a:r>
            <a:r>
              <a:rPr lang="en-US" dirty="0">
                <a:solidFill>
                  <a:srgbClr val="000000"/>
                </a:solidFill>
                <a:latin typeface="Franklin Gothic"/>
              </a:rPr>
              <a:t>" and "</a:t>
            </a:r>
            <a:r>
              <a:rPr lang="en-US" dirty="0">
                <a:solidFill>
                  <a:schemeClr val="accent1">
                    <a:lumMod val="75000"/>
                  </a:schemeClr>
                </a:solidFill>
                <a:latin typeface="Franklin Gothic"/>
              </a:rPr>
              <a:t>or</a:t>
            </a:r>
            <a:r>
              <a:rPr lang="en-US" dirty="0">
                <a:solidFill>
                  <a:srgbClr val="000000"/>
                </a:solidFill>
                <a:latin typeface="Franklin Gothic"/>
              </a:rPr>
              <a:t>") to join parallel structures.</a:t>
            </a:r>
          </a:p>
          <a:p>
            <a:pPr marL="285750" indent="-285750">
              <a:lnSpc>
                <a:spcPct val="100000"/>
              </a:lnSpc>
              <a:spcBef>
                <a:spcPts val="0"/>
              </a:spcBef>
              <a:buFont typeface="Arial" pitchFamily="2" charset="2"/>
              <a:buChar char="•"/>
            </a:pPr>
            <a:endParaRPr lang="en-US" dirty="0">
              <a:solidFill>
                <a:srgbClr val="000000"/>
              </a:solidFill>
              <a:latin typeface="Franklin Gothic"/>
            </a:endParaRPr>
          </a:p>
          <a:p>
            <a:pPr>
              <a:lnSpc>
                <a:spcPct val="150000"/>
              </a:lnSpc>
              <a:spcBef>
                <a:spcPts val="0"/>
              </a:spcBef>
            </a:pPr>
            <a:endParaRPr lang="en-US" dirty="0">
              <a:solidFill>
                <a:srgbClr val="000000"/>
              </a:solidFill>
              <a:latin typeface="Franklin Gothic"/>
            </a:endParaRPr>
          </a:p>
        </p:txBody>
      </p:sp>
      <p:sp>
        <p:nvSpPr>
          <p:cNvPr id="4" name="Title 3">
            <a:extLst>
              <a:ext uri="{FF2B5EF4-FFF2-40B4-BE49-F238E27FC236}">
                <a16:creationId xmlns:a16="http://schemas.microsoft.com/office/drawing/2014/main" id="{3764D65B-5782-17D8-EF9C-4F357CE76DE5}"/>
              </a:ext>
            </a:extLst>
          </p:cNvPr>
          <p:cNvSpPr>
            <a:spLocks noGrp="1"/>
          </p:cNvSpPr>
          <p:nvPr>
            <p:ph type="title"/>
          </p:nvPr>
        </p:nvSpPr>
        <p:spPr/>
        <p:txBody>
          <a:bodyPr>
            <a:normAutofit fontScale="90000"/>
          </a:bodyPr>
          <a:lstStyle/>
          <a:p>
            <a:r>
              <a:rPr lang="en-US" dirty="0">
                <a:latin typeface="Franklin Gothic Medium Cond"/>
              </a:rPr>
              <a:t>Parallel Structure</a:t>
            </a:r>
            <a:endParaRPr lang="en-US" dirty="0"/>
          </a:p>
        </p:txBody>
      </p:sp>
      <p:sp>
        <p:nvSpPr>
          <p:cNvPr id="13" name="Slide Number Placeholder 12">
            <a:extLst>
              <a:ext uri="{FF2B5EF4-FFF2-40B4-BE49-F238E27FC236}">
                <a16:creationId xmlns:a16="http://schemas.microsoft.com/office/drawing/2014/main" id="{7F08F4DF-ACD5-84C3-5F8B-F1D588044FEA}"/>
              </a:ext>
            </a:extLst>
          </p:cNvPr>
          <p:cNvSpPr>
            <a:spLocks noGrp="1"/>
          </p:cNvSpPr>
          <p:nvPr>
            <p:ph type="sldNum" sz="quarter" idx="16"/>
          </p:nvPr>
        </p:nvSpPr>
        <p:spPr/>
        <p:txBody>
          <a:bodyPr/>
          <a:lstStyle/>
          <a:p>
            <a:fld id="{346097E4-2930-9D48-A5CE-AF00B0E70697}" type="slidenum">
              <a:rPr lang="en-US" smtClean="0"/>
              <a:t>17</a:t>
            </a:fld>
            <a:endParaRPr lang="en-US"/>
          </a:p>
        </p:txBody>
      </p:sp>
      <p:cxnSp>
        <p:nvCxnSpPr>
          <p:cNvPr id="2" name="Straight Connector 1">
            <a:extLst>
              <a:ext uri="{FF2B5EF4-FFF2-40B4-BE49-F238E27FC236}">
                <a16:creationId xmlns:a16="http://schemas.microsoft.com/office/drawing/2014/main" id="{A86FEEE1-DF89-4377-7DA9-66C7AF6D25E8}"/>
              </a:ext>
            </a:extLst>
          </p:cNvPr>
          <p:cNvCxnSpPr/>
          <p:nvPr/>
        </p:nvCxnSpPr>
        <p:spPr>
          <a:xfrm>
            <a:off x="3103762" y="5255069"/>
            <a:ext cx="2911757"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B1536C65-E16B-E719-DA85-F62B6028AC90}"/>
              </a:ext>
            </a:extLst>
          </p:cNvPr>
          <p:cNvSpPr txBox="1"/>
          <p:nvPr/>
        </p:nvSpPr>
        <p:spPr>
          <a:xfrm>
            <a:off x="3250215" y="5363224"/>
            <a:ext cx="2618852" cy="246221"/>
          </a:xfrm>
          <a:prstGeom prst="rect">
            <a:avLst/>
          </a:prstGeom>
          <a:noFill/>
        </p:spPr>
        <p:txBody>
          <a:bodyPr wrap="square" lIns="91440" tIns="45720" rIns="91440" bIns="45720" rtlCol="0" anchor="t">
            <a:spAutoFit/>
          </a:bodyPr>
          <a:lstStyle/>
          <a:p>
            <a:pPr algn="ctr">
              <a:spcAft>
                <a:spcPts val="338"/>
              </a:spcAft>
            </a:pPr>
            <a:r>
              <a:rPr lang="en-US" sz="1000" dirty="0">
                <a:solidFill>
                  <a:schemeClr val="tx2"/>
                </a:solidFill>
                <a:latin typeface="Franklin Gothic Book"/>
              </a:rPr>
              <a:t>Abraham Lincoln</a:t>
            </a:r>
            <a:endParaRPr lang="en-US" dirty="0">
              <a:solidFill>
                <a:schemeClr val="tx2"/>
              </a:solidFill>
            </a:endParaRPr>
          </a:p>
        </p:txBody>
      </p:sp>
      <p:sp>
        <p:nvSpPr>
          <p:cNvPr id="6" name="TextBox 5">
            <a:extLst>
              <a:ext uri="{FF2B5EF4-FFF2-40B4-BE49-F238E27FC236}">
                <a16:creationId xmlns:a16="http://schemas.microsoft.com/office/drawing/2014/main" id="{7F3EE41B-63FD-F736-E5A6-DED84EFEB032}"/>
              </a:ext>
            </a:extLst>
          </p:cNvPr>
          <p:cNvSpPr txBox="1"/>
          <p:nvPr/>
        </p:nvSpPr>
        <p:spPr>
          <a:xfrm>
            <a:off x="2970574" y="3454558"/>
            <a:ext cx="3178134" cy="1703543"/>
          </a:xfrm>
          <a:prstGeom prst="rect">
            <a:avLst/>
          </a:prstGeom>
          <a:noFill/>
        </p:spPr>
        <p:txBody>
          <a:bodyPr wrap="square" lIns="91440" tIns="45720" rIns="91440" bIns="45720" rtlCol="0" anchor="t">
            <a:spAutoFit/>
          </a:bodyPr>
          <a:lstStyle/>
          <a:p>
            <a:pPr>
              <a:lnSpc>
                <a:spcPct val="150000"/>
              </a:lnSpc>
            </a:pPr>
            <a:r>
              <a:rPr lang="en-US" dirty="0">
                <a:latin typeface="Franklin Gothic Medium" panose="020B0603020102020204" pitchFamily="34" charset="0"/>
              </a:rPr>
              <a:t>"</a:t>
            </a:r>
            <a:r>
              <a:rPr lang="en-US" dirty="0">
                <a:latin typeface="Franklin Gothic Medium" panose="020B0603020102020204" pitchFamily="34" charset="0"/>
                <a:ea typeface="+mn-lt"/>
                <a:cs typeface="+mn-lt"/>
              </a:rPr>
              <a:t>that government of the people, by the people, for the people, shall not perish from the earth."</a:t>
            </a:r>
          </a:p>
        </p:txBody>
      </p:sp>
      <p:grpSp>
        <p:nvGrpSpPr>
          <p:cNvPr id="7" name="Group 6">
            <a:extLst>
              <a:ext uri="{FF2B5EF4-FFF2-40B4-BE49-F238E27FC236}">
                <a16:creationId xmlns:a16="http://schemas.microsoft.com/office/drawing/2014/main" id="{58E19744-BAAA-BC3F-C0E3-9EB934AFDC6B}"/>
              </a:ext>
            </a:extLst>
          </p:cNvPr>
          <p:cNvGrpSpPr/>
          <p:nvPr/>
        </p:nvGrpSpPr>
        <p:grpSpPr>
          <a:xfrm>
            <a:off x="2649299" y="2755557"/>
            <a:ext cx="4053017" cy="3101546"/>
            <a:chOff x="6660495" y="1908011"/>
            <a:chExt cx="4597510" cy="3221377"/>
          </a:xfrm>
        </p:grpSpPr>
        <p:sp>
          <p:nvSpPr>
            <p:cNvPr id="8" name="Rectangle 7">
              <a:extLst>
                <a:ext uri="{FF2B5EF4-FFF2-40B4-BE49-F238E27FC236}">
                  <a16:creationId xmlns:a16="http://schemas.microsoft.com/office/drawing/2014/main" id="{46226AC3-8F45-E3CB-E642-5DFF811C7B54}"/>
                </a:ext>
              </a:extLst>
            </p:cNvPr>
            <p:cNvSpPr/>
            <p:nvPr/>
          </p:nvSpPr>
          <p:spPr>
            <a:xfrm>
              <a:off x="6660495" y="2233766"/>
              <a:ext cx="4597510" cy="2895622"/>
            </a:xfrm>
            <a:prstGeom prst="rect">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87455058-A069-6E81-FEB1-1256150F5DF8}"/>
                </a:ext>
              </a:extLst>
            </p:cNvPr>
            <p:cNvSpPr/>
            <p:nvPr/>
          </p:nvSpPr>
          <p:spPr>
            <a:xfrm>
              <a:off x="8427367" y="1908011"/>
              <a:ext cx="1191947" cy="65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10" name="Graphic 9" descr="Open quotation mark with solid fill">
            <a:extLst>
              <a:ext uri="{FF2B5EF4-FFF2-40B4-BE49-F238E27FC236}">
                <a16:creationId xmlns:a16="http://schemas.microsoft.com/office/drawing/2014/main" id="{D2A43E12-AD16-7D46-B219-84B5753DDE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55564" y="2546435"/>
            <a:ext cx="970586" cy="977265"/>
          </a:xfrm>
          <a:prstGeom prst="rect">
            <a:avLst/>
          </a:prstGeom>
        </p:spPr>
      </p:pic>
    </p:spTree>
    <p:extLst>
      <p:ext uri="{BB962C8B-B14F-4D97-AF65-F5344CB8AC3E}">
        <p14:creationId xmlns:p14="http://schemas.microsoft.com/office/powerpoint/2010/main" val="2075312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91C60-F67C-40D5-619F-D358A34EAA1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B5662A6-B90D-F9E4-71D2-55861814A0A7}"/>
              </a:ext>
            </a:extLst>
          </p:cNvPr>
          <p:cNvSpPr>
            <a:spLocks noGrp="1"/>
          </p:cNvSpPr>
          <p:nvPr>
            <p:ph type="body" sz="half" idx="2"/>
          </p:nvPr>
        </p:nvSpPr>
        <p:spPr>
          <a:xfrm>
            <a:off x="351064" y="1196456"/>
            <a:ext cx="7648134" cy="4734787"/>
          </a:xfrm>
        </p:spPr>
        <p:txBody>
          <a:bodyPr vert="horz" lIns="91440" tIns="45720" rIns="91440" bIns="45720" rtlCol="0" anchor="t">
            <a:normAutofit/>
          </a:bodyPr>
          <a:lstStyle/>
          <a:p>
            <a:pPr marL="457200" indent="-457200">
              <a:lnSpc>
                <a:spcPct val="100000"/>
              </a:lnSpc>
              <a:spcBef>
                <a:spcPts val="0"/>
              </a:spcBef>
              <a:buFont typeface="+mj-lt"/>
              <a:buAutoNum type="arabicPeriod"/>
            </a:pPr>
            <a:r>
              <a:rPr lang="en-US" sz="2000" dirty="0">
                <a:solidFill>
                  <a:srgbClr val="6F727B"/>
                </a:solidFill>
                <a:latin typeface="Franklin Gothic Medium Cond"/>
              </a:rPr>
              <a:t>Parallel with the -</a:t>
            </a:r>
            <a:r>
              <a:rPr lang="en-US" sz="2000" dirty="0" err="1">
                <a:solidFill>
                  <a:srgbClr val="6F727B"/>
                </a:solidFill>
                <a:latin typeface="Franklin Gothic Medium Cond"/>
              </a:rPr>
              <a:t>ing</a:t>
            </a:r>
            <a:r>
              <a:rPr lang="en-US" sz="2000" dirty="0">
                <a:solidFill>
                  <a:srgbClr val="6F727B"/>
                </a:solidFill>
                <a:latin typeface="Franklin Gothic Medium Cond"/>
              </a:rPr>
              <a:t> form (gerund) of verbs:</a:t>
            </a:r>
          </a:p>
          <a:p>
            <a:pPr marL="342900" indent="-342900">
              <a:lnSpc>
                <a:spcPct val="150000"/>
              </a:lnSpc>
              <a:spcBef>
                <a:spcPts val="0"/>
              </a:spcBef>
              <a:buFont typeface="Arial"/>
              <a:buChar char="•"/>
            </a:pPr>
            <a:r>
              <a:rPr lang="en-US" dirty="0">
                <a:solidFill>
                  <a:srgbClr val="000000"/>
                </a:solidFill>
              </a:rPr>
              <a:t>Mary likes </a:t>
            </a:r>
            <a:r>
              <a:rPr lang="en-US" dirty="0">
                <a:solidFill>
                  <a:schemeClr val="accent5">
                    <a:lumMod val="75000"/>
                  </a:schemeClr>
                </a:solidFill>
              </a:rPr>
              <a:t>hiking, swimming, and bicycling.</a:t>
            </a:r>
          </a:p>
          <a:p>
            <a:pPr marL="457200" indent="-457200">
              <a:lnSpc>
                <a:spcPct val="150000"/>
              </a:lnSpc>
              <a:spcBef>
                <a:spcPts val="0"/>
              </a:spcBef>
              <a:buFont typeface="+mj-lt"/>
              <a:buAutoNum type="arabicPeriod" startAt="2"/>
            </a:pPr>
            <a:r>
              <a:rPr lang="en-US" sz="2000" dirty="0">
                <a:solidFill>
                  <a:srgbClr val="6F727B"/>
                </a:solidFill>
                <a:latin typeface="Franklin Gothic Medium Cond"/>
              </a:rPr>
              <a:t>Parallel with infinitive verb phrases:</a:t>
            </a:r>
          </a:p>
          <a:p>
            <a:pPr marL="342900" indent="-342900">
              <a:lnSpc>
                <a:spcPct val="150000"/>
              </a:lnSpc>
              <a:spcBef>
                <a:spcPts val="0"/>
              </a:spcBef>
              <a:buFont typeface="Arial"/>
              <a:buChar char="•"/>
            </a:pPr>
            <a:r>
              <a:rPr lang="en-US" dirty="0">
                <a:solidFill>
                  <a:srgbClr val="000000"/>
                </a:solidFill>
              </a:rPr>
              <a:t>Mary likes </a:t>
            </a:r>
            <a:r>
              <a:rPr lang="en-US" dirty="0">
                <a:solidFill>
                  <a:schemeClr val="accent5">
                    <a:lumMod val="75000"/>
                  </a:schemeClr>
                </a:solidFill>
              </a:rPr>
              <a:t>to hike, to swim, and to ride a bicycle.</a:t>
            </a:r>
          </a:p>
          <a:p>
            <a:pPr marL="342900" indent="-342900">
              <a:lnSpc>
                <a:spcPct val="150000"/>
              </a:lnSpc>
              <a:spcBef>
                <a:spcPts val="0"/>
              </a:spcBef>
              <a:buFont typeface="Arial"/>
              <a:buChar char="•"/>
            </a:pPr>
            <a:r>
              <a:rPr lang="en-US" dirty="0">
                <a:solidFill>
                  <a:srgbClr val="000000"/>
                </a:solidFill>
              </a:rPr>
              <a:t>Mary likes </a:t>
            </a:r>
            <a:r>
              <a:rPr lang="en-US" dirty="0">
                <a:solidFill>
                  <a:schemeClr val="accent5">
                    <a:lumMod val="75000"/>
                  </a:schemeClr>
                </a:solidFill>
              </a:rPr>
              <a:t>to hike, swim, and ride a bicycle.</a:t>
            </a:r>
          </a:p>
          <a:p>
            <a:pPr>
              <a:lnSpc>
                <a:spcPct val="150000"/>
              </a:lnSpc>
              <a:spcBef>
                <a:spcPts val="0"/>
              </a:spcBef>
            </a:pPr>
            <a:r>
              <a:rPr lang="en-US" b="1" dirty="0">
                <a:solidFill>
                  <a:srgbClr val="000000"/>
                </a:solidFill>
              </a:rPr>
              <a:t>Note</a:t>
            </a:r>
            <a:r>
              <a:rPr lang="en-US" dirty="0">
                <a:solidFill>
                  <a:srgbClr val="000000"/>
                </a:solidFill>
              </a:rPr>
              <a:t>: Use "</a:t>
            </a:r>
            <a:r>
              <a:rPr lang="en-US" dirty="0">
                <a:solidFill>
                  <a:schemeClr val="accent5">
                    <a:lumMod val="75000"/>
                  </a:schemeClr>
                </a:solidFill>
              </a:rPr>
              <a:t>to</a:t>
            </a:r>
            <a:r>
              <a:rPr lang="en-US" dirty="0">
                <a:solidFill>
                  <a:srgbClr val="000000"/>
                </a:solidFill>
              </a:rPr>
              <a:t>" before all the verbs in a sentence or only before the first one.</a:t>
            </a:r>
          </a:p>
          <a:p>
            <a:pPr marL="457200" indent="-457200">
              <a:lnSpc>
                <a:spcPct val="150000"/>
              </a:lnSpc>
              <a:spcBef>
                <a:spcPts val="0"/>
              </a:spcBef>
              <a:buFont typeface="+mj-lt"/>
              <a:buAutoNum type="arabicPeriod" startAt="3"/>
            </a:pPr>
            <a:r>
              <a:rPr lang="en-US" sz="2000" dirty="0">
                <a:solidFill>
                  <a:srgbClr val="6F727B"/>
                </a:solidFill>
                <a:latin typeface="Franklin Gothic Medium Cond"/>
              </a:rPr>
              <a:t>Parallel with infinitive verb phrases:</a:t>
            </a:r>
          </a:p>
          <a:p>
            <a:pPr marL="685800" lvl="1" indent="-342900">
              <a:lnSpc>
                <a:spcPct val="150000"/>
              </a:lnSpc>
              <a:spcBef>
                <a:spcPts val="0"/>
              </a:spcBef>
              <a:buFont typeface="Arial" panose="020B0604020202020204" pitchFamily="34" charset="0"/>
              <a:buChar char="•"/>
            </a:pPr>
            <a:r>
              <a:rPr lang="en-US" sz="1800" dirty="0"/>
              <a:t>They </a:t>
            </a:r>
            <a:r>
              <a:rPr lang="en-US" sz="1800" dirty="0">
                <a:solidFill>
                  <a:schemeClr val="accent5">
                    <a:lumMod val="75000"/>
                  </a:schemeClr>
                </a:solidFill>
              </a:rPr>
              <a:t>have studied</a:t>
            </a:r>
            <a:r>
              <a:rPr lang="en-US" sz="1800" dirty="0"/>
              <a:t>, </a:t>
            </a:r>
            <a:r>
              <a:rPr lang="en-US" sz="1800" dirty="0">
                <a:solidFill>
                  <a:schemeClr val="accent5">
                    <a:lumMod val="75000"/>
                  </a:schemeClr>
                </a:solidFill>
              </a:rPr>
              <a:t>have practiced</a:t>
            </a:r>
            <a:r>
              <a:rPr lang="en-US" sz="1800" dirty="0"/>
              <a:t>, and </a:t>
            </a:r>
            <a:r>
              <a:rPr lang="en-US" sz="1800" dirty="0">
                <a:solidFill>
                  <a:schemeClr val="accent5">
                    <a:lumMod val="75000"/>
                  </a:schemeClr>
                </a:solidFill>
              </a:rPr>
              <a:t>have improved</a:t>
            </a:r>
            <a:r>
              <a:rPr lang="en-US" sz="1800" dirty="0"/>
              <a:t>.</a:t>
            </a:r>
          </a:p>
          <a:p>
            <a:pPr marL="685800" lvl="1" indent="-342900">
              <a:lnSpc>
                <a:spcPct val="150000"/>
              </a:lnSpc>
              <a:spcBef>
                <a:spcPts val="0"/>
              </a:spcBef>
              <a:buFont typeface="Arial" panose="020B0604020202020204" pitchFamily="34" charset="0"/>
              <a:buChar char="•"/>
            </a:pPr>
            <a:r>
              <a:rPr lang="en-US" sz="1800" dirty="0"/>
              <a:t>They </a:t>
            </a:r>
            <a:r>
              <a:rPr lang="en-US" sz="1800" dirty="0">
                <a:solidFill>
                  <a:schemeClr val="accent5">
                    <a:lumMod val="75000"/>
                  </a:schemeClr>
                </a:solidFill>
              </a:rPr>
              <a:t>have studied</a:t>
            </a:r>
            <a:r>
              <a:rPr lang="en-US" sz="1800" dirty="0"/>
              <a:t>, </a:t>
            </a:r>
            <a:r>
              <a:rPr lang="en-US" sz="1800" dirty="0">
                <a:solidFill>
                  <a:schemeClr val="accent5">
                    <a:lumMod val="75000"/>
                  </a:schemeClr>
                </a:solidFill>
              </a:rPr>
              <a:t>practiced</a:t>
            </a:r>
            <a:r>
              <a:rPr lang="en-US" sz="1800" dirty="0"/>
              <a:t>, and </a:t>
            </a:r>
            <a:r>
              <a:rPr lang="en-US" sz="1800" dirty="0">
                <a:solidFill>
                  <a:schemeClr val="accent5">
                    <a:lumMod val="75000"/>
                  </a:schemeClr>
                </a:solidFill>
              </a:rPr>
              <a:t>improved</a:t>
            </a:r>
            <a:r>
              <a:rPr lang="en-US" sz="1800" dirty="0"/>
              <a:t>.</a:t>
            </a:r>
            <a:endParaRPr lang="en-US" sz="1800" dirty="0">
              <a:solidFill>
                <a:srgbClr val="6F727B"/>
              </a:solidFill>
            </a:endParaRPr>
          </a:p>
          <a:p>
            <a:pPr>
              <a:lnSpc>
                <a:spcPct val="150000"/>
              </a:lnSpc>
              <a:spcBef>
                <a:spcPts val="0"/>
              </a:spcBef>
            </a:pPr>
            <a:r>
              <a:rPr lang="en-US" b="1" dirty="0">
                <a:solidFill>
                  <a:srgbClr val="000000"/>
                </a:solidFill>
              </a:rPr>
              <a:t>Note</a:t>
            </a:r>
            <a:r>
              <a:rPr lang="en-US" dirty="0">
                <a:solidFill>
                  <a:srgbClr val="000000"/>
                </a:solidFill>
              </a:rPr>
              <a:t>: </a:t>
            </a:r>
            <a:r>
              <a:rPr lang="en-US" dirty="0"/>
              <a:t>Both are correct. Repeating </a:t>
            </a:r>
            <a:r>
              <a:rPr lang="en-US" b="1" dirty="0"/>
              <a:t>"</a:t>
            </a:r>
            <a:r>
              <a:rPr lang="en-US" dirty="0">
                <a:solidFill>
                  <a:schemeClr val="accent1">
                    <a:lumMod val="75000"/>
                  </a:schemeClr>
                </a:solidFill>
              </a:rPr>
              <a:t>have</a:t>
            </a:r>
            <a:r>
              <a:rPr lang="en-US" b="1" dirty="0"/>
              <a:t>"</a:t>
            </a:r>
            <a:r>
              <a:rPr lang="en-US" dirty="0"/>
              <a:t> adds clarity (formal); omitting it is smoother (casual). Choose based on tone.</a:t>
            </a:r>
            <a:endParaRPr lang="en-US" dirty="0">
              <a:solidFill>
                <a:srgbClr val="000000"/>
              </a:solidFill>
            </a:endParaRPr>
          </a:p>
        </p:txBody>
      </p:sp>
      <p:sp>
        <p:nvSpPr>
          <p:cNvPr id="4" name="Title 3">
            <a:extLst>
              <a:ext uri="{FF2B5EF4-FFF2-40B4-BE49-F238E27FC236}">
                <a16:creationId xmlns:a16="http://schemas.microsoft.com/office/drawing/2014/main" id="{C4B3AA20-11A5-E038-6D6E-D49458F0A3F6}"/>
              </a:ext>
            </a:extLst>
          </p:cNvPr>
          <p:cNvSpPr>
            <a:spLocks noGrp="1"/>
          </p:cNvSpPr>
          <p:nvPr>
            <p:ph type="title"/>
          </p:nvPr>
        </p:nvSpPr>
        <p:spPr/>
        <p:txBody>
          <a:bodyPr>
            <a:normAutofit fontScale="90000"/>
          </a:bodyPr>
          <a:lstStyle/>
          <a:p>
            <a:r>
              <a:rPr lang="en-US" dirty="0">
                <a:latin typeface="Franklin Gothic Medium Cond"/>
              </a:rPr>
              <a:t>Common Types of Parallel Structure</a:t>
            </a:r>
            <a:endParaRPr lang="en-US" dirty="0"/>
          </a:p>
        </p:txBody>
      </p:sp>
      <p:sp>
        <p:nvSpPr>
          <p:cNvPr id="13" name="Slide Number Placeholder 12">
            <a:extLst>
              <a:ext uri="{FF2B5EF4-FFF2-40B4-BE49-F238E27FC236}">
                <a16:creationId xmlns:a16="http://schemas.microsoft.com/office/drawing/2014/main" id="{AA93D49E-2D7F-3FA0-272F-2BC70E55AA9E}"/>
              </a:ext>
            </a:extLst>
          </p:cNvPr>
          <p:cNvSpPr>
            <a:spLocks noGrp="1"/>
          </p:cNvSpPr>
          <p:nvPr>
            <p:ph type="sldNum" sz="quarter" idx="16"/>
          </p:nvPr>
        </p:nvSpPr>
        <p:spPr/>
        <p:txBody>
          <a:bodyPr/>
          <a:lstStyle/>
          <a:p>
            <a:fld id="{346097E4-2930-9D48-A5CE-AF00B0E70697}" type="slidenum">
              <a:rPr lang="en-US" smtClean="0"/>
              <a:t>18</a:t>
            </a:fld>
            <a:endParaRPr lang="en-US"/>
          </a:p>
        </p:txBody>
      </p:sp>
    </p:spTree>
    <p:extLst>
      <p:ext uri="{BB962C8B-B14F-4D97-AF65-F5344CB8AC3E}">
        <p14:creationId xmlns:p14="http://schemas.microsoft.com/office/powerpoint/2010/main" val="2997592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CCE3B-B7EF-92D2-F328-F78E535E641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B94F731-BCAF-07DB-6FBD-5EBF3C8FEEE5}"/>
              </a:ext>
            </a:extLst>
          </p:cNvPr>
          <p:cNvSpPr>
            <a:spLocks noGrp="1"/>
          </p:cNvSpPr>
          <p:nvPr>
            <p:ph type="body" sz="half" idx="2"/>
          </p:nvPr>
        </p:nvSpPr>
        <p:spPr>
          <a:xfrm>
            <a:off x="346688" y="968229"/>
            <a:ext cx="7355520" cy="2924149"/>
          </a:xfrm>
        </p:spPr>
        <p:txBody>
          <a:bodyPr vert="horz" lIns="91440" tIns="45720" rIns="91440" bIns="45720" rtlCol="0" anchor="t">
            <a:normAutofit/>
          </a:bodyPr>
          <a:lstStyle/>
          <a:p>
            <a:pPr>
              <a:lnSpc>
                <a:spcPct val="100000"/>
              </a:lnSpc>
              <a:spcBef>
                <a:spcPts val="0"/>
              </a:spcBef>
            </a:pPr>
            <a:r>
              <a:rPr lang="en-US" sz="2000" dirty="0">
                <a:solidFill>
                  <a:srgbClr val="6F727B"/>
                </a:solidFill>
                <a:latin typeface="Franklin Gothic Medium Cond"/>
              </a:rPr>
              <a:t>Clauses:</a:t>
            </a:r>
            <a:endParaRPr lang="en-US" dirty="0">
              <a:solidFill>
                <a:srgbClr val="6F727B"/>
              </a:solidFill>
            </a:endParaRPr>
          </a:p>
          <a:p>
            <a:pPr marL="342900" indent="-342900">
              <a:lnSpc>
                <a:spcPct val="150000"/>
              </a:lnSpc>
              <a:spcBef>
                <a:spcPts val="0"/>
              </a:spcBef>
              <a:buFont typeface="Arial"/>
              <a:buChar char="•"/>
            </a:pPr>
            <a:r>
              <a:rPr lang="en-US" dirty="0">
                <a:solidFill>
                  <a:srgbClr val="000000"/>
                </a:solidFill>
                <a:latin typeface="Franklin Gothic"/>
              </a:rPr>
              <a:t>Groups of words containing </a:t>
            </a:r>
            <a:r>
              <a:rPr lang="en-US" dirty="0">
                <a:solidFill>
                  <a:schemeClr val="accent5">
                    <a:lumMod val="75000"/>
                  </a:schemeClr>
                </a:solidFill>
                <a:latin typeface="Franklin Gothic"/>
              </a:rPr>
              <a:t>S</a:t>
            </a:r>
            <a:r>
              <a:rPr lang="en-US" dirty="0">
                <a:solidFill>
                  <a:srgbClr val="000000"/>
                </a:solidFill>
                <a:latin typeface="Franklin Gothic"/>
              </a:rPr>
              <a:t> + </a:t>
            </a:r>
            <a:r>
              <a:rPr lang="en-US" dirty="0">
                <a:solidFill>
                  <a:schemeClr val="accent1">
                    <a:lumMod val="75000"/>
                  </a:schemeClr>
                </a:solidFill>
                <a:latin typeface="Franklin Gothic"/>
              </a:rPr>
              <a:t>V</a:t>
            </a:r>
            <a:r>
              <a:rPr lang="en-US" dirty="0">
                <a:solidFill>
                  <a:srgbClr val="000000"/>
                </a:solidFill>
                <a:latin typeface="Franklin Gothic"/>
              </a:rPr>
              <a:t> which forms part of a sentence.</a:t>
            </a:r>
          </a:p>
          <a:p>
            <a:pPr marL="342900" indent="-342900">
              <a:lnSpc>
                <a:spcPct val="150000"/>
              </a:lnSpc>
              <a:spcBef>
                <a:spcPts val="0"/>
              </a:spcBef>
              <a:buFont typeface="Arial"/>
              <a:buChar char="•"/>
            </a:pPr>
            <a:r>
              <a:rPr lang="en-US" dirty="0">
                <a:solidFill>
                  <a:srgbClr val="000000"/>
                </a:solidFill>
                <a:latin typeface="Franklin Gothic"/>
              </a:rPr>
              <a:t>A parallel structure that begins with clauses must continue with clauses. </a:t>
            </a:r>
          </a:p>
          <a:p>
            <a:pPr>
              <a:lnSpc>
                <a:spcPct val="150000"/>
              </a:lnSpc>
              <a:spcBef>
                <a:spcPts val="0"/>
              </a:spcBef>
            </a:pPr>
            <a:r>
              <a:rPr lang="en-US" dirty="0">
                <a:solidFill>
                  <a:srgbClr val="000000"/>
                </a:solidFill>
                <a:latin typeface="Franklin Gothic"/>
              </a:rPr>
              <a:t>For example:</a:t>
            </a:r>
          </a:p>
          <a:p>
            <a:pPr algn="ctr">
              <a:lnSpc>
                <a:spcPct val="150000"/>
              </a:lnSpc>
              <a:spcBef>
                <a:spcPts val="0"/>
              </a:spcBef>
            </a:pPr>
            <a:r>
              <a:rPr lang="en-US" dirty="0">
                <a:solidFill>
                  <a:srgbClr val="000000"/>
                </a:solidFill>
                <a:latin typeface="Franklin Gothic"/>
              </a:rPr>
              <a:t>The coach told the players that they should </a:t>
            </a:r>
            <a:r>
              <a:rPr lang="en-US" dirty="0">
                <a:solidFill>
                  <a:schemeClr val="accent5">
                    <a:lumMod val="75000"/>
                  </a:schemeClr>
                </a:solidFill>
                <a:latin typeface="Franklin Gothic"/>
              </a:rPr>
              <a:t>get</a:t>
            </a:r>
            <a:r>
              <a:rPr lang="en-US" dirty="0">
                <a:solidFill>
                  <a:schemeClr val="accent3"/>
                </a:solidFill>
                <a:latin typeface="Franklin Gothic"/>
              </a:rPr>
              <a:t> </a:t>
            </a:r>
            <a:r>
              <a:rPr lang="en-US" dirty="0">
                <a:solidFill>
                  <a:srgbClr val="000000"/>
                </a:solidFill>
                <a:latin typeface="Franklin Gothic"/>
              </a:rPr>
              <a:t>a lot of sleep, </a:t>
            </a:r>
            <a:r>
              <a:rPr lang="en-US" dirty="0">
                <a:solidFill>
                  <a:schemeClr val="accent5">
                    <a:lumMod val="75000"/>
                  </a:schemeClr>
                </a:solidFill>
                <a:latin typeface="Franklin Gothic"/>
              </a:rPr>
              <a:t>eat</a:t>
            </a:r>
            <a:r>
              <a:rPr lang="en-US" dirty="0">
                <a:solidFill>
                  <a:schemeClr val="accent3"/>
                </a:solidFill>
                <a:latin typeface="Franklin Gothic"/>
              </a:rPr>
              <a:t> </a:t>
            </a:r>
            <a:r>
              <a:rPr lang="en-US" dirty="0">
                <a:latin typeface="Franklin Gothic"/>
              </a:rPr>
              <a:t>in moderation,</a:t>
            </a:r>
            <a:r>
              <a:rPr lang="en-US" dirty="0">
                <a:solidFill>
                  <a:srgbClr val="000000"/>
                </a:solidFill>
                <a:latin typeface="Franklin Gothic"/>
              </a:rPr>
              <a:t> and </a:t>
            </a:r>
            <a:r>
              <a:rPr lang="en-US" dirty="0">
                <a:solidFill>
                  <a:schemeClr val="accent5">
                    <a:lumMod val="75000"/>
                  </a:schemeClr>
                </a:solidFill>
                <a:latin typeface="Franklin Gothic"/>
              </a:rPr>
              <a:t>do</a:t>
            </a:r>
            <a:r>
              <a:rPr lang="en-US" dirty="0">
                <a:solidFill>
                  <a:schemeClr val="accent3"/>
                </a:solidFill>
                <a:latin typeface="Franklin Gothic"/>
              </a:rPr>
              <a:t> </a:t>
            </a:r>
            <a:r>
              <a:rPr lang="en-US" dirty="0">
                <a:solidFill>
                  <a:srgbClr val="000000"/>
                </a:solidFill>
                <a:latin typeface="Franklin Gothic"/>
              </a:rPr>
              <a:t>some warm-up exercises before the game.</a:t>
            </a:r>
          </a:p>
          <a:p>
            <a:pPr>
              <a:lnSpc>
                <a:spcPct val="150000"/>
              </a:lnSpc>
              <a:spcBef>
                <a:spcPts val="0"/>
              </a:spcBef>
            </a:pPr>
            <a:endParaRPr lang="en-US" dirty="0">
              <a:solidFill>
                <a:srgbClr val="000000"/>
              </a:solidFill>
              <a:latin typeface="Franklin Gothic Book" panose="020B0503020102020204"/>
            </a:endParaRPr>
          </a:p>
        </p:txBody>
      </p:sp>
      <p:sp>
        <p:nvSpPr>
          <p:cNvPr id="4" name="Title 3">
            <a:extLst>
              <a:ext uri="{FF2B5EF4-FFF2-40B4-BE49-F238E27FC236}">
                <a16:creationId xmlns:a16="http://schemas.microsoft.com/office/drawing/2014/main" id="{8D4D4183-E460-A501-2B41-1A3F8D77E250}"/>
              </a:ext>
            </a:extLst>
          </p:cNvPr>
          <p:cNvSpPr>
            <a:spLocks noGrp="1"/>
          </p:cNvSpPr>
          <p:nvPr>
            <p:ph type="title"/>
          </p:nvPr>
        </p:nvSpPr>
        <p:spPr/>
        <p:txBody>
          <a:bodyPr>
            <a:normAutofit fontScale="90000"/>
          </a:bodyPr>
          <a:lstStyle/>
          <a:p>
            <a:r>
              <a:rPr lang="en-US" dirty="0">
                <a:latin typeface="Franklin Gothic Medium Cond"/>
              </a:rPr>
              <a:t>Parallel Structure with Clauses</a:t>
            </a:r>
            <a:endParaRPr lang="en-US" dirty="0"/>
          </a:p>
        </p:txBody>
      </p:sp>
      <p:sp>
        <p:nvSpPr>
          <p:cNvPr id="13" name="Slide Number Placeholder 12">
            <a:extLst>
              <a:ext uri="{FF2B5EF4-FFF2-40B4-BE49-F238E27FC236}">
                <a16:creationId xmlns:a16="http://schemas.microsoft.com/office/drawing/2014/main" id="{F09B5910-8544-41F0-5C8A-DB1D44AF4902}"/>
              </a:ext>
            </a:extLst>
          </p:cNvPr>
          <p:cNvSpPr>
            <a:spLocks noGrp="1"/>
          </p:cNvSpPr>
          <p:nvPr>
            <p:ph type="sldNum" sz="quarter" idx="16"/>
          </p:nvPr>
        </p:nvSpPr>
        <p:spPr/>
        <p:txBody>
          <a:bodyPr/>
          <a:lstStyle/>
          <a:p>
            <a:fld id="{346097E4-2930-9D48-A5CE-AF00B0E70697}" type="slidenum">
              <a:rPr lang="en-US" smtClean="0"/>
              <a:t>19</a:t>
            </a:fld>
            <a:endParaRPr lang="en-US"/>
          </a:p>
        </p:txBody>
      </p:sp>
    </p:spTree>
    <p:extLst>
      <p:ext uri="{BB962C8B-B14F-4D97-AF65-F5344CB8AC3E}">
        <p14:creationId xmlns:p14="http://schemas.microsoft.com/office/powerpoint/2010/main" val="150467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77958-4626-9835-BBA9-94ABF964DC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97628A-141C-1B98-A01A-DF959E83921E}"/>
              </a:ext>
            </a:extLst>
          </p:cNvPr>
          <p:cNvSpPr>
            <a:spLocks noGrp="1"/>
          </p:cNvSpPr>
          <p:nvPr>
            <p:ph type="title"/>
          </p:nvPr>
        </p:nvSpPr>
        <p:spPr>
          <a:xfrm>
            <a:off x="767111" y="2799372"/>
            <a:ext cx="1963732" cy="589032"/>
          </a:xfrm>
        </p:spPr>
        <p:txBody>
          <a:bodyPr>
            <a:normAutofit fontScale="90000"/>
          </a:bodyPr>
          <a:lstStyle/>
          <a:p>
            <a:r>
              <a:rPr lang="en-US" dirty="0">
                <a:latin typeface="Franklin Gothic Medium Cond"/>
              </a:rPr>
              <a:t>Common Sentence Clarity Concerns</a:t>
            </a:r>
            <a:endParaRPr lang="en-US" dirty="0"/>
          </a:p>
        </p:txBody>
      </p:sp>
      <p:sp>
        <p:nvSpPr>
          <p:cNvPr id="7" name="Text Placeholder 6">
            <a:extLst>
              <a:ext uri="{FF2B5EF4-FFF2-40B4-BE49-F238E27FC236}">
                <a16:creationId xmlns:a16="http://schemas.microsoft.com/office/drawing/2014/main" id="{729AEB1B-86F4-162F-11BB-980C74CB8845}"/>
              </a:ext>
            </a:extLst>
          </p:cNvPr>
          <p:cNvSpPr>
            <a:spLocks noGrp="1"/>
          </p:cNvSpPr>
          <p:nvPr>
            <p:ph type="body" sz="quarter" idx="15"/>
          </p:nvPr>
        </p:nvSpPr>
        <p:spPr>
          <a:xfrm>
            <a:off x="342900" y="544837"/>
            <a:ext cx="8458200" cy="365760"/>
          </a:xfrm>
        </p:spPr>
        <p:txBody>
          <a:bodyPr vert="horz" lIns="91440" tIns="45720" rIns="91440" bIns="45720" rtlCol="0" anchor="t">
            <a:noAutofit/>
          </a:bodyPr>
          <a:lstStyle/>
          <a:p>
            <a:r>
              <a:rPr lang="en-US" dirty="0">
                <a:solidFill>
                  <a:srgbClr val="6F727B"/>
                </a:solidFill>
                <a:latin typeface="Franklin Gothic Medium Cond"/>
              </a:rPr>
              <a:t>This presentation will cover :</a:t>
            </a:r>
            <a:endParaRPr lang="en-US" dirty="0">
              <a:solidFill>
                <a:srgbClr val="6F727B"/>
              </a:solidFill>
            </a:endParaRPr>
          </a:p>
        </p:txBody>
      </p:sp>
      <p:sp>
        <p:nvSpPr>
          <p:cNvPr id="13" name="Slide Number Placeholder 12">
            <a:extLst>
              <a:ext uri="{FF2B5EF4-FFF2-40B4-BE49-F238E27FC236}">
                <a16:creationId xmlns:a16="http://schemas.microsoft.com/office/drawing/2014/main" id="{E404B586-DAA8-C34E-7E84-7389C771AE55}"/>
              </a:ext>
            </a:extLst>
          </p:cNvPr>
          <p:cNvSpPr>
            <a:spLocks noGrp="1"/>
          </p:cNvSpPr>
          <p:nvPr>
            <p:ph type="sldNum" sz="quarter" idx="16"/>
          </p:nvPr>
        </p:nvSpPr>
        <p:spPr/>
        <p:txBody>
          <a:bodyPr/>
          <a:lstStyle/>
          <a:p>
            <a:fld id="{346097E4-2930-9D48-A5CE-AF00B0E70697}" type="slidenum">
              <a:rPr lang="en-US" smtClean="0"/>
              <a:t>2</a:t>
            </a:fld>
            <a:endParaRPr lang="en-US"/>
          </a:p>
        </p:txBody>
      </p:sp>
      <p:graphicFrame>
        <p:nvGraphicFramePr>
          <p:cNvPr id="29" name="Diagram 28">
            <a:extLst>
              <a:ext uri="{FF2B5EF4-FFF2-40B4-BE49-F238E27FC236}">
                <a16:creationId xmlns:a16="http://schemas.microsoft.com/office/drawing/2014/main" id="{99289727-E863-0C19-735C-91053E19D3B8}"/>
              </a:ext>
            </a:extLst>
          </p:cNvPr>
          <p:cNvGraphicFramePr/>
          <p:nvPr>
            <p:extLst>
              <p:ext uri="{D42A27DB-BD31-4B8C-83A1-F6EECF244321}">
                <p14:modId xmlns:p14="http://schemas.microsoft.com/office/powerpoint/2010/main" val="4176949305"/>
              </p:ext>
            </p:extLst>
          </p:nvPr>
        </p:nvGraphicFramePr>
        <p:xfrm>
          <a:off x="2487827" y="118488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Box 30">
            <a:extLst>
              <a:ext uri="{FF2B5EF4-FFF2-40B4-BE49-F238E27FC236}">
                <a16:creationId xmlns:a16="http://schemas.microsoft.com/office/drawing/2014/main" id="{4597AF14-0E1C-34CF-0DAF-73A8CEFD1465}"/>
              </a:ext>
            </a:extLst>
          </p:cNvPr>
          <p:cNvSpPr txBox="1"/>
          <p:nvPr/>
        </p:nvSpPr>
        <p:spPr>
          <a:xfrm>
            <a:off x="2730843" y="1507820"/>
            <a:ext cx="308919" cy="400110"/>
          </a:xfrm>
          <a:prstGeom prst="rect">
            <a:avLst/>
          </a:prstGeom>
          <a:noFill/>
        </p:spPr>
        <p:txBody>
          <a:bodyPr wrap="square" rtlCol="0">
            <a:spAutoFit/>
          </a:bodyPr>
          <a:lstStyle/>
          <a:p>
            <a:r>
              <a:rPr lang="en-US" sz="2000" dirty="0">
                <a:solidFill>
                  <a:schemeClr val="accent1">
                    <a:lumMod val="75000"/>
                  </a:schemeClr>
                </a:solidFill>
              </a:rPr>
              <a:t>1</a:t>
            </a:r>
          </a:p>
        </p:txBody>
      </p:sp>
      <p:sp>
        <p:nvSpPr>
          <p:cNvPr id="33" name="TextBox 32">
            <a:extLst>
              <a:ext uri="{FF2B5EF4-FFF2-40B4-BE49-F238E27FC236}">
                <a16:creationId xmlns:a16="http://schemas.microsoft.com/office/drawing/2014/main" id="{400DC7CB-CBDB-2F7B-3725-826EFF5775C9}"/>
              </a:ext>
            </a:extLst>
          </p:cNvPr>
          <p:cNvSpPr txBox="1"/>
          <p:nvPr/>
        </p:nvSpPr>
        <p:spPr>
          <a:xfrm>
            <a:off x="3202458" y="3016834"/>
            <a:ext cx="308919" cy="400110"/>
          </a:xfrm>
          <a:prstGeom prst="rect">
            <a:avLst/>
          </a:prstGeom>
          <a:noFill/>
        </p:spPr>
        <p:txBody>
          <a:bodyPr wrap="square" rtlCol="0">
            <a:spAutoFit/>
          </a:bodyPr>
          <a:lstStyle/>
          <a:p>
            <a:r>
              <a:rPr lang="en-US" sz="2000" dirty="0">
                <a:solidFill>
                  <a:schemeClr val="accent1">
                    <a:lumMod val="75000"/>
                  </a:schemeClr>
                </a:solidFill>
              </a:rPr>
              <a:t>3</a:t>
            </a:r>
          </a:p>
        </p:txBody>
      </p:sp>
      <p:sp>
        <p:nvSpPr>
          <p:cNvPr id="34" name="TextBox 33">
            <a:extLst>
              <a:ext uri="{FF2B5EF4-FFF2-40B4-BE49-F238E27FC236}">
                <a16:creationId xmlns:a16="http://schemas.microsoft.com/office/drawing/2014/main" id="{ADB3F910-C40B-930D-9212-3ADFCAB01120}"/>
              </a:ext>
            </a:extLst>
          </p:cNvPr>
          <p:cNvSpPr txBox="1"/>
          <p:nvPr/>
        </p:nvSpPr>
        <p:spPr>
          <a:xfrm>
            <a:off x="3039762" y="2269820"/>
            <a:ext cx="308919" cy="400110"/>
          </a:xfrm>
          <a:prstGeom prst="rect">
            <a:avLst/>
          </a:prstGeom>
          <a:noFill/>
        </p:spPr>
        <p:txBody>
          <a:bodyPr wrap="square" rtlCol="0">
            <a:spAutoFit/>
          </a:bodyPr>
          <a:lstStyle/>
          <a:p>
            <a:r>
              <a:rPr lang="en-US" sz="2000" dirty="0">
                <a:solidFill>
                  <a:schemeClr val="accent1">
                    <a:lumMod val="75000"/>
                  </a:schemeClr>
                </a:solidFill>
              </a:rPr>
              <a:t>2</a:t>
            </a:r>
          </a:p>
        </p:txBody>
      </p:sp>
      <p:sp>
        <p:nvSpPr>
          <p:cNvPr id="35" name="TextBox 34">
            <a:extLst>
              <a:ext uri="{FF2B5EF4-FFF2-40B4-BE49-F238E27FC236}">
                <a16:creationId xmlns:a16="http://schemas.microsoft.com/office/drawing/2014/main" id="{97C16A1D-2842-A931-7A29-90FABCD5417F}"/>
              </a:ext>
            </a:extLst>
          </p:cNvPr>
          <p:cNvSpPr txBox="1"/>
          <p:nvPr/>
        </p:nvSpPr>
        <p:spPr>
          <a:xfrm>
            <a:off x="3047998" y="3763848"/>
            <a:ext cx="308919" cy="400110"/>
          </a:xfrm>
          <a:prstGeom prst="rect">
            <a:avLst/>
          </a:prstGeom>
          <a:noFill/>
        </p:spPr>
        <p:txBody>
          <a:bodyPr wrap="square" rtlCol="0">
            <a:spAutoFit/>
          </a:bodyPr>
          <a:lstStyle/>
          <a:p>
            <a:r>
              <a:rPr lang="en-US" sz="2000" dirty="0">
                <a:solidFill>
                  <a:schemeClr val="accent1">
                    <a:lumMod val="75000"/>
                  </a:schemeClr>
                </a:solidFill>
              </a:rPr>
              <a:t>4</a:t>
            </a:r>
          </a:p>
        </p:txBody>
      </p:sp>
      <p:sp>
        <p:nvSpPr>
          <p:cNvPr id="36" name="TextBox 35">
            <a:extLst>
              <a:ext uri="{FF2B5EF4-FFF2-40B4-BE49-F238E27FC236}">
                <a16:creationId xmlns:a16="http://schemas.microsoft.com/office/drawing/2014/main" id="{E9AB0611-EB1D-A203-966E-E47C053F3A3E}"/>
              </a:ext>
            </a:extLst>
          </p:cNvPr>
          <p:cNvSpPr txBox="1"/>
          <p:nvPr/>
        </p:nvSpPr>
        <p:spPr>
          <a:xfrm>
            <a:off x="2739079" y="4510862"/>
            <a:ext cx="308919" cy="400110"/>
          </a:xfrm>
          <a:prstGeom prst="rect">
            <a:avLst/>
          </a:prstGeom>
          <a:noFill/>
        </p:spPr>
        <p:txBody>
          <a:bodyPr wrap="square" rtlCol="0">
            <a:spAutoFit/>
          </a:bodyPr>
          <a:lstStyle/>
          <a:p>
            <a:r>
              <a:rPr lang="en-US" sz="2000" dirty="0">
                <a:solidFill>
                  <a:schemeClr val="accent1">
                    <a:lumMod val="75000"/>
                  </a:schemeClr>
                </a:solidFill>
              </a:rPr>
              <a:t>5</a:t>
            </a:r>
          </a:p>
        </p:txBody>
      </p:sp>
    </p:spTree>
    <p:extLst>
      <p:ext uri="{BB962C8B-B14F-4D97-AF65-F5344CB8AC3E}">
        <p14:creationId xmlns:p14="http://schemas.microsoft.com/office/powerpoint/2010/main" val="4186982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C8352-2164-9BAC-61B0-3F91868BE5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512743-B533-3A1C-7B30-6E45958D0631}"/>
              </a:ext>
            </a:extLst>
          </p:cNvPr>
          <p:cNvSpPr>
            <a:spLocks noGrp="1"/>
          </p:cNvSpPr>
          <p:nvPr>
            <p:ph type="title"/>
          </p:nvPr>
        </p:nvSpPr>
        <p:spPr/>
        <p:txBody>
          <a:bodyPr>
            <a:normAutofit fontScale="90000"/>
          </a:bodyPr>
          <a:lstStyle/>
          <a:p>
            <a:r>
              <a:rPr lang="en-US" dirty="0">
                <a:latin typeface="Franklin Gothic Medium Cond"/>
              </a:rPr>
              <a:t>Parallel Structure Examples</a:t>
            </a:r>
            <a:endParaRPr lang="en-US" dirty="0"/>
          </a:p>
        </p:txBody>
      </p:sp>
      <p:sp>
        <p:nvSpPr>
          <p:cNvPr id="13" name="Slide Number Placeholder 12">
            <a:extLst>
              <a:ext uri="{FF2B5EF4-FFF2-40B4-BE49-F238E27FC236}">
                <a16:creationId xmlns:a16="http://schemas.microsoft.com/office/drawing/2014/main" id="{89EF50A6-B08E-B77D-CD0D-E44365E5F945}"/>
              </a:ext>
            </a:extLst>
          </p:cNvPr>
          <p:cNvSpPr>
            <a:spLocks noGrp="1"/>
          </p:cNvSpPr>
          <p:nvPr>
            <p:ph type="sldNum" sz="quarter" idx="16"/>
          </p:nvPr>
        </p:nvSpPr>
        <p:spPr/>
        <p:txBody>
          <a:bodyPr/>
          <a:lstStyle/>
          <a:p>
            <a:fld id="{346097E4-2930-9D48-A5CE-AF00B0E70697}" type="slidenum">
              <a:rPr lang="en-US" smtClean="0"/>
              <a:t>20</a:t>
            </a:fld>
            <a:endParaRPr lang="en-US"/>
          </a:p>
        </p:txBody>
      </p:sp>
      <p:sp>
        <p:nvSpPr>
          <p:cNvPr id="5" name="TextBox 4">
            <a:extLst>
              <a:ext uri="{FF2B5EF4-FFF2-40B4-BE49-F238E27FC236}">
                <a16:creationId xmlns:a16="http://schemas.microsoft.com/office/drawing/2014/main" id="{C78D70A6-EDEF-1062-6A11-AB43A3C6A14B}"/>
              </a:ext>
            </a:extLst>
          </p:cNvPr>
          <p:cNvSpPr txBox="1"/>
          <p:nvPr/>
        </p:nvSpPr>
        <p:spPr>
          <a:xfrm>
            <a:off x="351064" y="1098289"/>
            <a:ext cx="4572000" cy="400110"/>
          </a:xfrm>
          <a:prstGeom prst="rect">
            <a:avLst/>
          </a:prstGeom>
          <a:noFill/>
        </p:spPr>
        <p:txBody>
          <a:bodyPr wrap="square">
            <a:spAutoFit/>
          </a:bodyPr>
          <a:lstStyle/>
          <a:p>
            <a:pPr>
              <a:spcBef>
                <a:spcPts val="0"/>
              </a:spcBef>
            </a:pPr>
            <a:r>
              <a:rPr lang="en-US" sz="2000" dirty="0">
                <a:solidFill>
                  <a:srgbClr val="6F727B"/>
                </a:solidFill>
                <a:latin typeface="Franklin Gothic Medium Cond"/>
              </a:rPr>
              <a:t>Which sentences show parallel structure?</a:t>
            </a:r>
            <a:endParaRPr lang="en-US" sz="2000" dirty="0">
              <a:solidFill>
                <a:srgbClr val="6F727B"/>
              </a:solidFill>
            </a:endParaRPr>
          </a:p>
        </p:txBody>
      </p:sp>
      <p:graphicFrame>
        <p:nvGraphicFramePr>
          <p:cNvPr id="8" name="Table 7">
            <a:extLst>
              <a:ext uri="{FF2B5EF4-FFF2-40B4-BE49-F238E27FC236}">
                <a16:creationId xmlns:a16="http://schemas.microsoft.com/office/drawing/2014/main" id="{DFF9F314-C158-415B-78D5-4FE5E1FB2CEF}"/>
              </a:ext>
            </a:extLst>
          </p:cNvPr>
          <p:cNvGraphicFramePr>
            <a:graphicFrameLocks noGrp="1"/>
          </p:cNvGraphicFramePr>
          <p:nvPr>
            <p:extLst>
              <p:ext uri="{D42A27DB-BD31-4B8C-83A1-F6EECF244321}">
                <p14:modId xmlns:p14="http://schemas.microsoft.com/office/powerpoint/2010/main" val="469632174"/>
              </p:ext>
            </p:extLst>
          </p:nvPr>
        </p:nvGraphicFramePr>
        <p:xfrm>
          <a:off x="444844" y="1675310"/>
          <a:ext cx="8029833" cy="4114800"/>
        </p:xfrm>
        <a:graphic>
          <a:graphicData uri="http://schemas.openxmlformats.org/drawingml/2006/table">
            <a:tbl>
              <a:tblPr firstRow="1" bandRow="1">
                <a:tableStyleId>{5C22544A-7EE6-4342-B048-85BDC9FD1C3A}</a:tableStyleId>
              </a:tblPr>
              <a:tblGrid>
                <a:gridCol w="8029833">
                  <a:extLst>
                    <a:ext uri="{9D8B030D-6E8A-4147-A177-3AD203B41FA5}">
                      <a16:colId xmlns:a16="http://schemas.microsoft.com/office/drawing/2014/main" val="1717272168"/>
                    </a:ext>
                  </a:extLst>
                </a:gridCol>
              </a:tblGrid>
              <a:tr h="370840">
                <a:tc>
                  <a:txBody>
                    <a:bodyPr/>
                    <a:lstStyle/>
                    <a:p>
                      <a:pPr marL="358775" indent="-342900" algn="l" defTabSz="685800" rtl="0" eaLnBrk="1" latinLnBrk="0" hangingPunct="1">
                        <a:lnSpc>
                          <a:spcPct val="100000"/>
                        </a:lnSpc>
                        <a:spcBef>
                          <a:spcPts val="0"/>
                        </a:spcBef>
                        <a:buFont typeface="+mj-lt"/>
                        <a:buAutoNum type="arabicPeriod"/>
                      </a:pPr>
                      <a:r>
                        <a:rPr lang="en-US" sz="1800" b="0" kern="1200" dirty="0">
                          <a:solidFill>
                            <a:srgbClr val="000000"/>
                          </a:solidFill>
                          <a:latin typeface="+mn-lt"/>
                          <a:ea typeface="+mn-ea"/>
                          <a:cs typeface="+mn-cs"/>
                        </a:rPr>
                        <a:t>Dino does not like to sing, dance, or acting. </a:t>
                      </a:r>
                    </a:p>
                    <a:p>
                      <a:pPr marL="358775" indent="-342900" algn="l" defTabSz="685800" rtl="0" eaLnBrk="1" latinLnBrk="0" hangingPunct="1">
                        <a:lnSpc>
                          <a:spcPct val="100000"/>
                        </a:lnSpc>
                        <a:spcBef>
                          <a:spcPts val="0"/>
                        </a:spcBef>
                        <a:buFont typeface="+mj-lt"/>
                        <a:buAutoNum type="arabicPeriod"/>
                      </a:pPr>
                      <a:endParaRPr lang="en-US" sz="1800" b="0" kern="1200" dirty="0">
                        <a:solidFill>
                          <a:srgbClr val="000000"/>
                        </a:solidFill>
                        <a:latin typeface="+mn-lt"/>
                        <a:ea typeface="+mn-ea"/>
                        <a:cs typeface="+mn-cs"/>
                      </a:endParaRPr>
                    </a:p>
                    <a:p>
                      <a:pPr marL="358775" indent="-342900" algn="l" defTabSz="685800" rtl="0" eaLnBrk="1" latinLnBrk="0" hangingPunct="1">
                        <a:lnSpc>
                          <a:spcPct val="100000"/>
                        </a:lnSpc>
                        <a:spcBef>
                          <a:spcPts val="0"/>
                        </a:spcBef>
                        <a:buFont typeface="+mj-lt"/>
                        <a:buAutoNum type="arabicPeriod"/>
                      </a:pPr>
                      <a:r>
                        <a:rPr lang="en-US" sz="1800" b="0" kern="1200" dirty="0">
                          <a:solidFill>
                            <a:srgbClr val="000000"/>
                          </a:solidFill>
                          <a:latin typeface="+mn-lt"/>
                          <a:ea typeface="+mn-ea"/>
                          <a:cs typeface="+mn-cs"/>
                        </a:rPr>
                        <a:t>Dino does not like singing, dancing, or acting</a:t>
                      </a:r>
                    </a:p>
                  </a:txBody>
                  <a:tcPr>
                    <a:solidFill>
                      <a:schemeClr val="accent1">
                        <a:lumMod val="60000"/>
                        <a:lumOff val="40000"/>
                      </a:schemeClr>
                    </a:solidFill>
                  </a:tcPr>
                </a:tc>
                <a:extLst>
                  <a:ext uri="{0D108BD9-81ED-4DB2-BD59-A6C34878D82A}">
                    <a16:rowId xmlns:a16="http://schemas.microsoft.com/office/drawing/2014/main" val="964426989"/>
                  </a:ext>
                </a:extLst>
              </a:tr>
              <a:tr h="370840">
                <a:tc>
                  <a:txBody>
                    <a:bodyPr/>
                    <a:lstStyle/>
                    <a:p>
                      <a:pPr marL="358775" indent="-342900">
                        <a:lnSpc>
                          <a:spcPct val="100000"/>
                        </a:lnSpc>
                        <a:spcBef>
                          <a:spcPts val="0"/>
                        </a:spcBef>
                        <a:buFont typeface="+mj-lt"/>
                        <a:buAutoNum type="arabicPeriod"/>
                      </a:pPr>
                      <a:r>
                        <a:rPr lang="en-US" sz="1800" b="0" dirty="0">
                          <a:solidFill>
                            <a:srgbClr val="000000"/>
                          </a:solidFill>
                          <a:latin typeface="+mn-lt"/>
                        </a:rPr>
                        <a:t>The production manager was asked to write his report quickly, accurately, and thoroughly. </a:t>
                      </a:r>
                    </a:p>
                    <a:p>
                      <a:pPr marL="358775" indent="-342900">
                        <a:lnSpc>
                          <a:spcPct val="100000"/>
                        </a:lnSpc>
                        <a:spcBef>
                          <a:spcPts val="0"/>
                        </a:spcBef>
                        <a:buFont typeface="+mj-lt"/>
                        <a:buAutoNum type="arabicPeriod"/>
                      </a:pPr>
                      <a:endParaRPr lang="en-US" sz="1800" b="0" dirty="0">
                        <a:solidFill>
                          <a:srgbClr val="000000"/>
                        </a:solidFill>
                        <a:latin typeface="+mn-lt"/>
                        <a:cs typeface="Franklin Gothic"/>
                      </a:endParaRPr>
                    </a:p>
                    <a:p>
                      <a:pPr marL="358775" indent="-342900">
                        <a:lnSpc>
                          <a:spcPct val="100000"/>
                        </a:lnSpc>
                        <a:spcBef>
                          <a:spcPts val="0"/>
                        </a:spcBef>
                        <a:buFont typeface="+mj-lt"/>
                        <a:buAutoNum type="arabicPeriod"/>
                      </a:pPr>
                      <a:r>
                        <a:rPr lang="en-US" sz="1800" b="0" dirty="0">
                          <a:solidFill>
                            <a:srgbClr val="000000"/>
                          </a:solidFill>
                          <a:latin typeface="+mn-lt"/>
                        </a:rPr>
                        <a:t>The production manager was asked to write his report quickly, accurately, and in a detailed manner. </a:t>
                      </a:r>
                      <a:endParaRPr lang="en-US" sz="1800" b="0" dirty="0">
                        <a:solidFill>
                          <a:srgbClr val="000000"/>
                        </a:solidFill>
                        <a:latin typeface="+mn-lt"/>
                        <a:cs typeface="Franklin Gothic"/>
                      </a:endParaRPr>
                    </a:p>
                  </a:txBody>
                  <a:tcPr>
                    <a:solidFill>
                      <a:schemeClr val="accent4">
                        <a:lumMod val="75000"/>
                      </a:schemeClr>
                    </a:solidFill>
                  </a:tcPr>
                </a:tc>
                <a:extLst>
                  <a:ext uri="{0D108BD9-81ED-4DB2-BD59-A6C34878D82A}">
                    <a16:rowId xmlns:a16="http://schemas.microsoft.com/office/drawing/2014/main" val="2297430117"/>
                  </a:ext>
                </a:extLst>
              </a:tr>
              <a:tr h="370840">
                <a:tc>
                  <a:txBody>
                    <a:bodyPr/>
                    <a:lstStyle/>
                    <a:p>
                      <a:pPr marL="358775" indent="-342900">
                        <a:lnSpc>
                          <a:spcPct val="100000"/>
                        </a:lnSpc>
                        <a:spcBef>
                          <a:spcPts val="0"/>
                        </a:spcBef>
                        <a:buFont typeface="+mj-lt"/>
                        <a:buAutoNum type="arabicPeriod"/>
                      </a:pPr>
                      <a:r>
                        <a:rPr lang="en-US" sz="1800" b="0" dirty="0">
                          <a:solidFill>
                            <a:srgbClr val="000000"/>
                          </a:solidFill>
                          <a:latin typeface="+mn-lt"/>
                        </a:rPr>
                        <a:t>Aldus was a poor student because he waited until the last minute to study, completed his lab problems carelessly, and lacked motivation.</a:t>
                      </a:r>
                    </a:p>
                    <a:p>
                      <a:pPr marL="358775" indent="-342900">
                        <a:lnSpc>
                          <a:spcPct val="100000"/>
                        </a:lnSpc>
                        <a:spcBef>
                          <a:spcPts val="0"/>
                        </a:spcBef>
                        <a:buFont typeface="+mj-lt"/>
                        <a:buAutoNum type="arabicPeriod"/>
                      </a:pPr>
                      <a:endParaRPr lang="en-US" sz="1800" b="0" dirty="0">
                        <a:solidFill>
                          <a:srgbClr val="000000"/>
                        </a:solidFill>
                        <a:latin typeface="+mn-lt"/>
                        <a:cs typeface="Franklin Gothic"/>
                      </a:endParaRPr>
                    </a:p>
                    <a:p>
                      <a:pPr marL="358775" indent="-342900">
                        <a:lnSpc>
                          <a:spcPct val="100000"/>
                        </a:lnSpc>
                        <a:spcBef>
                          <a:spcPts val="0"/>
                        </a:spcBef>
                        <a:buFont typeface="+mj-lt"/>
                        <a:buAutoNum type="arabicPeriod"/>
                      </a:pPr>
                      <a:r>
                        <a:rPr lang="en-US" sz="1800" b="0" dirty="0">
                          <a:solidFill>
                            <a:srgbClr val="000000"/>
                          </a:solidFill>
                          <a:latin typeface="+mn-lt"/>
                        </a:rPr>
                        <a:t>Aldus was a poor student because he waited until the last minute to study, was always completing his lab problems carelessly, and his motivation was low. </a:t>
                      </a:r>
                      <a:endParaRPr lang="en-US" sz="1800" b="0" dirty="0">
                        <a:solidFill>
                          <a:srgbClr val="000000"/>
                        </a:solidFill>
                        <a:latin typeface="+mn-lt"/>
                        <a:cs typeface="Franklin Gothic"/>
                      </a:endParaRPr>
                    </a:p>
                  </a:txBody>
                  <a:tcPr>
                    <a:solidFill>
                      <a:schemeClr val="accent3">
                        <a:lumMod val="60000"/>
                        <a:lumOff val="40000"/>
                      </a:schemeClr>
                    </a:solidFill>
                  </a:tcPr>
                </a:tc>
                <a:extLst>
                  <a:ext uri="{0D108BD9-81ED-4DB2-BD59-A6C34878D82A}">
                    <a16:rowId xmlns:a16="http://schemas.microsoft.com/office/drawing/2014/main" val="1692772828"/>
                  </a:ext>
                </a:extLst>
              </a:tr>
            </a:tbl>
          </a:graphicData>
        </a:graphic>
      </p:graphicFrame>
    </p:spTree>
    <p:extLst>
      <p:ext uri="{BB962C8B-B14F-4D97-AF65-F5344CB8AC3E}">
        <p14:creationId xmlns:p14="http://schemas.microsoft.com/office/powerpoint/2010/main" val="392106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663AF-EDF9-1512-8FEA-62C2FFAD268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E0538B6-8F62-B440-7822-92A7C6F77D87}"/>
              </a:ext>
            </a:extLst>
          </p:cNvPr>
          <p:cNvSpPr>
            <a:spLocks noGrp="1"/>
          </p:cNvSpPr>
          <p:nvPr>
            <p:ph idx="14"/>
          </p:nvPr>
        </p:nvSpPr>
        <p:spPr>
          <a:xfrm>
            <a:off x="351064" y="1731316"/>
            <a:ext cx="6593433" cy="3668268"/>
          </a:xfrm>
        </p:spPr>
        <p:txBody>
          <a:bodyPr vert="horz" lIns="91440" tIns="45720" rIns="91440" bIns="45720" rtlCol="0">
            <a:normAutofit/>
          </a:bodyPr>
          <a:lstStyle/>
          <a:p>
            <a:pPr marL="342900" indent="-342900">
              <a:spcBef>
                <a:spcPts val="0"/>
              </a:spcBef>
              <a:spcAft>
                <a:spcPts val="600"/>
              </a:spcAft>
              <a:buFont typeface="+mj-lt"/>
              <a:buAutoNum type="arabicPeriod"/>
            </a:pPr>
            <a:r>
              <a:rPr lang="en-US" dirty="0"/>
              <a:t>Dino does not like singing, dancing, or acting. </a:t>
            </a:r>
          </a:p>
          <a:p>
            <a:pPr marL="685800" lvl="2" indent="0">
              <a:spcBef>
                <a:spcPts val="0"/>
              </a:spcBef>
              <a:spcAft>
                <a:spcPts val="600"/>
              </a:spcAft>
              <a:buNone/>
            </a:pPr>
            <a:r>
              <a:rPr lang="en-US" sz="1800" dirty="0"/>
              <a:t>(All items use </a:t>
            </a:r>
            <a:r>
              <a:rPr lang="en-US" sz="1800" b="1" dirty="0">
                <a:solidFill>
                  <a:schemeClr val="accent5">
                    <a:lumMod val="75000"/>
                  </a:schemeClr>
                </a:solidFill>
              </a:rPr>
              <a:t>gerunds</a:t>
            </a:r>
            <a:r>
              <a:rPr lang="en-US" sz="1800" dirty="0"/>
              <a:t> (singing, dancing, acting), making the structure consistent.)</a:t>
            </a:r>
            <a:endParaRPr lang="en-US" dirty="0"/>
          </a:p>
          <a:p>
            <a:pPr marL="342900" indent="-342900">
              <a:spcBef>
                <a:spcPts val="0"/>
              </a:spcBef>
              <a:spcAft>
                <a:spcPts val="600"/>
              </a:spcAft>
              <a:buFont typeface="+mj-lt"/>
              <a:buAutoNum type="arabicPeriod"/>
            </a:pPr>
            <a:r>
              <a:rPr lang="en-US" dirty="0"/>
              <a:t>The production manager was asked to write his report quickly, accurately, and thoroughly. </a:t>
            </a:r>
          </a:p>
          <a:p>
            <a:pPr marL="685800" lvl="2" indent="0">
              <a:spcBef>
                <a:spcPts val="0"/>
              </a:spcBef>
              <a:spcAft>
                <a:spcPts val="600"/>
              </a:spcAft>
              <a:buNone/>
            </a:pPr>
            <a:r>
              <a:rPr lang="en-US" sz="1800" dirty="0"/>
              <a:t>(All words are </a:t>
            </a:r>
            <a:r>
              <a:rPr lang="en-US" sz="1800" b="1" dirty="0">
                <a:solidFill>
                  <a:schemeClr val="accent5">
                    <a:lumMod val="75000"/>
                  </a:schemeClr>
                </a:solidFill>
              </a:rPr>
              <a:t>adverbs</a:t>
            </a:r>
            <a:r>
              <a:rPr lang="en-US" sz="1800" dirty="0"/>
              <a:t> ending in </a:t>
            </a:r>
            <a:r>
              <a:rPr lang="en-US" sz="1800" b="1" dirty="0"/>
              <a:t>-</a:t>
            </a:r>
            <a:r>
              <a:rPr lang="en-US" sz="1800" b="1" dirty="0" err="1">
                <a:solidFill>
                  <a:schemeClr val="accent5">
                    <a:lumMod val="75000"/>
                  </a:schemeClr>
                </a:solidFill>
              </a:rPr>
              <a:t>ly</a:t>
            </a:r>
            <a:r>
              <a:rPr lang="en-US" sz="1800" dirty="0"/>
              <a:t>, matching in form and function.)</a:t>
            </a:r>
            <a:endParaRPr lang="en-US" dirty="0"/>
          </a:p>
          <a:p>
            <a:pPr marL="342900" indent="-342900">
              <a:spcBef>
                <a:spcPts val="0"/>
              </a:spcBef>
              <a:spcAft>
                <a:spcPts val="600"/>
              </a:spcAft>
              <a:buFont typeface="+mj-lt"/>
              <a:buAutoNum type="arabicPeriod"/>
            </a:pPr>
            <a:r>
              <a:rPr lang="en-US" dirty="0"/>
              <a:t>Aldus was a poor student because he waited until the last minute to study, completed his lab problems carelessly, and lacked motivation.</a:t>
            </a:r>
          </a:p>
          <a:p>
            <a:pPr marL="685800" lvl="2" indent="0">
              <a:spcBef>
                <a:spcPts val="0"/>
              </a:spcBef>
              <a:spcAft>
                <a:spcPts val="600"/>
              </a:spcAft>
              <a:buNone/>
            </a:pPr>
            <a:r>
              <a:rPr lang="en-US" sz="1800" dirty="0"/>
              <a:t>(All items are </a:t>
            </a:r>
            <a:r>
              <a:rPr lang="en-US" sz="1800" b="1" dirty="0">
                <a:solidFill>
                  <a:schemeClr val="accent5">
                    <a:lumMod val="75000"/>
                  </a:schemeClr>
                </a:solidFill>
              </a:rPr>
              <a:t>past-tense</a:t>
            </a:r>
            <a:r>
              <a:rPr lang="en-US" sz="1800" b="1" dirty="0">
                <a:solidFill>
                  <a:schemeClr val="accent1">
                    <a:lumMod val="75000"/>
                  </a:schemeClr>
                </a:solidFill>
              </a:rPr>
              <a:t> </a:t>
            </a:r>
            <a:r>
              <a:rPr lang="en-US" sz="1800" b="1" dirty="0">
                <a:solidFill>
                  <a:schemeClr val="accent5">
                    <a:lumMod val="75000"/>
                  </a:schemeClr>
                </a:solidFill>
              </a:rPr>
              <a:t>verbs</a:t>
            </a:r>
            <a:r>
              <a:rPr lang="en-US" sz="1800" dirty="0">
                <a:solidFill>
                  <a:schemeClr val="accent1">
                    <a:lumMod val="75000"/>
                  </a:schemeClr>
                </a:solidFill>
              </a:rPr>
              <a:t> </a:t>
            </a:r>
            <a:r>
              <a:rPr lang="en-US" sz="1800" dirty="0"/>
              <a:t>(waited, completed, lacked), keeping the sentence balanced and consistent.)</a:t>
            </a:r>
          </a:p>
        </p:txBody>
      </p:sp>
      <p:sp>
        <p:nvSpPr>
          <p:cNvPr id="4" name="Title 3">
            <a:extLst>
              <a:ext uri="{FF2B5EF4-FFF2-40B4-BE49-F238E27FC236}">
                <a16:creationId xmlns:a16="http://schemas.microsoft.com/office/drawing/2014/main" id="{9106A84F-9809-67D1-A30A-BBF2CEC6A9CF}"/>
              </a:ext>
            </a:extLst>
          </p:cNvPr>
          <p:cNvSpPr>
            <a:spLocks noGrp="1"/>
          </p:cNvSpPr>
          <p:nvPr>
            <p:ph type="title"/>
          </p:nvPr>
        </p:nvSpPr>
        <p:spPr>
          <a:xfrm>
            <a:off x="351064" y="385004"/>
            <a:ext cx="8450036" cy="589032"/>
          </a:xfrm>
        </p:spPr>
        <p:txBody>
          <a:bodyPr anchor="ctr">
            <a:normAutofit/>
          </a:bodyPr>
          <a:lstStyle/>
          <a:p>
            <a:r>
              <a:rPr lang="en-US" sz="3300" dirty="0"/>
              <a:t>Parallel Structure Examples</a:t>
            </a:r>
          </a:p>
        </p:txBody>
      </p:sp>
      <p:sp>
        <p:nvSpPr>
          <p:cNvPr id="13" name="Slide Number Placeholder 12">
            <a:extLst>
              <a:ext uri="{FF2B5EF4-FFF2-40B4-BE49-F238E27FC236}">
                <a16:creationId xmlns:a16="http://schemas.microsoft.com/office/drawing/2014/main" id="{383857B7-F0AC-64AF-D025-6749C4964C80}"/>
              </a:ext>
            </a:extLst>
          </p:cNvPr>
          <p:cNvSpPr>
            <a:spLocks noGrp="1"/>
          </p:cNvSpPr>
          <p:nvPr>
            <p:ph type="sldNum" sz="quarter" idx="15"/>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21</a:t>
            </a:fld>
            <a:endParaRPr lang="en-US"/>
          </a:p>
        </p:txBody>
      </p:sp>
      <p:pic>
        <p:nvPicPr>
          <p:cNvPr id="14" name="Picture 13" descr="A green check mark on a black background&#10;&#10;AI-generated content may be incorrect.">
            <a:extLst>
              <a:ext uri="{FF2B5EF4-FFF2-40B4-BE49-F238E27FC236}">
                <a16:creationId xmlns:a16="http://schemas.microsoft.com/office/drawing/2014/main" id="{10D15775-D1C7-608E-EF8A-08AF0FE338C1}"/>
              </a:ext>
            </a:extLst>
          </p:cNvPr>
          <p:cNvPicPr>
            <a:picLocks noChangeAspect="1"/>
          </p:cNvPicPr>
          <p:nvPr/>
        </p:nvPicPr>
        <p:blipFill>
          <a:blip r:embed="rId2">
            <a:duotone>
              <a:schemeClr val="accent5">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6715110" y="2100649"/>
            <a:ext cx="2077825" cy="2038865"/>
          </a:xfrm>
          <a:prstGeom prst="rect">
            <a:avLst/>
          </a:prstGeom>
        </p:spPr>
      </p:pic>
      <p:sp>
        <p:nvSpPr>
          <p:cNvPr id="16" name="TextBox 15">
            <a:extLst>
              <a:ext uri="{FF2B5EF4-FFF2-40B4-BE49-F238E27FC236}">
                <a16:creationId xmlns:a16="http://schemas.microsoft.com/office/drawing/2014/main" id="{DEBD8AFC-61EF-48AC-085A-6B6E319FF0F0}"/>
              </a:ext>
            </a:extLst>
          </p:cNvPr>
          <p:cNvSpPr txBox="1"/>
          <p:nvPr/>
        </p:nvSpPr>
        <p:spPr>
          <a:xfrm>
            <a:off x="351064" y="1168010"/>
            <a:ext cx="4572000" cy="369332"/>
          </a:xfrm>
          <a:prstGeom prst="rect">
            <a:avLst/>
          </a:prstGeom>
          <a:noFill/>
        </p:spPr>
        <p:txBody>
          <a:bodyPr wrap="square">
            <a:spAutoFit/>
          </a:bodyPr>
          <a:lstStyle/>
          <a:p>
            <a:pPr>
              <a:lnSpc>
                <a:spcPct val="100000"/>
              </a:lnSpc>
              <a:spcBef>
                <a:spcPts val="0"/>
              </a:spcBef>
            </a:pPr>
            <a:r>
              <a:rPr lang="en-US" sz="1800" dirty="0">
                <a:solidFill>
                  <a:srgbClr val="6F727B"/>
                </a:solidFill>
                <a:latin typeface="Franklin Gothic Medium" panose="020B0603020102020204" pitchFamily="34" charset="0"/>
              </a:rPr>
              <a:t>Suggested revisions</a:t>
            </a:r>
          </a:p>
        </p:txBody>
      </p:sp>
    </p:spTree>
    <p:extLst>
      <p:ext uri="{BB962C8B-B14F-4D97-AF65-F5344CB8AC3E}">
        <p14:creationId xmlns:p14="http://schemas.microsoft.com/office/powerpoint/2010/main" val="2120565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DE7DE-A5DC-303C-3D83-A7E7157AD01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FC197B9-FA48-B30B-FDA7-9A9C2F0A942B}"/>
              </a:ext>
            </a:extLst>
          </p:cNvPr>
          <p:cNvSpPr>
            <a:spLocks noGrp="1"/>
          </p:cNvSpPr>
          <p:nvPr>
            <p:ph type="body" sz="half" idx="2"/>
          </p:nvPr>
        </p:nvSpPr>
        <p:spPr>
          <a:xfrm>
            <a:off x="609268" y="3198822"/>
            <a:ext cx="8191831" cy="980749"/>
          </a:xfrm>
        </p:spPr>
        <p:txBody>
          <a:bodyPr vert="horz" lIns="91440" tIns="45720" rIns="91440" bIns="45720" rtlCol="0" anchor="t">
            <a:normAutofit/>
          </a:bodyPr>
          <a:lstStyle/>
          <a:p>
            <a:pPr marL="11113" lvl="2">
              <a:lnSpc>
                <a:spcPct val="100000"/>
              </a:lnSpc>
              <a:spcBef>
                <a:spcPts val="0"/>
              </a:spcBef>
            </a:pPr>
            <a:r>
              <a:rPr lang="en-US" sz="1800" dirty="0">
                <a:solidFill>
                  <a:srgbClr val="000000"/>
                </a:solidFill>
              </a:rPr>
              <a:t>The salesman expected that he would present his product at the meeting, that there would be time for him to show his slide presentation, and that prospective buyers would ask him questions</a:t>
            </a:r>
          </a:p>
          <a:p>
            <a:pPr marL="457200" lvl="2" algn="ctr">
              <a:lnSpc>
                <a:spcPct val="100000"/>
              </a:lnSpc>
              <a:spcBef>
                <a:spcPts val="0"/>
              </a:spcBef>
            </a:pPr>
            <a:endParaRPr lang="en-US" dirty="0">
              <a:solidFill>
                <a:srgbClr val="000000"/>
              </a:solidFill>
              <a:latin typeface="Acumin Pro"/>
            </a:endParaRPr>
          </a:p>
        </p:txBody>
      </p:sp>
      <p:sp>
        <p:nvSpPr>
          <p:cNvPr id="4" name="Title 3">
            <a:extLst>
              <a:ext uri="{FF2B5EF4-FFF2-40B4-BE49-F238E27FC236}">
                <a16:creationId xmlns:a16="http://schemas.microsoft.com/office/drawing/2014/main" id="{42450E24-CC45-8DF2-0A91-DA4744E3B888}"/>
              </a:ext>
            </a:extLst>
          </p:cNvPr>
          <p:cNvSpPr>
            <a:spLocks noGrp="1"/>
          </p:cNvSpPr>
          <p:nvPr>
            <p:ph type="title"/>
          </p:nvPr>
        </p:nvSpPr>
        <p:spPr/>
        <p:txBody>
          <a:bodyPr>
            <a:normAutofit fontScale="90000"/>
          </a:bodyPr>
          <a:lstStyle/>
          <a:p>
            <a:r>
              <a:rPr lang="en-US">
                <a:latin typeface="Franklin Gothic Medium Cond"/>
              </a:rPr>
              <a:t>Parallel Structure Example</a:t>
            </a:r>
            <a:endParaRPr lang="en-US"/>
          </a:p>
        </p:txBody>
      </p:sp>
      <p:sp>
        <p:nvSpPr>
          <p:cNvPr id="13" name="Slide Number Placeholder 12">
            <a:extLst>
              <a:ext uri="{FF2B5EF4-FFF2-40B4-BE49-F238E27FC236}">
                <a16:creationId xmlns:a16="http://schemas.microsoft.com/office/drawing/2014/main" id="{F0C32E83-EC54-77C8-4FA1-47ABC98B9937}"/>
              </a:ext>
            </a:extLst>
          </p:cNvPr>
          <p:cNvSpPr>
            <a:spLocks noGrp="1"/>
          </p:cNvSpPr>
          <p:nvPr>
            <p:ph type="sldNum" sz="quarter" idx="16"/>
          </p:nvPr>
        </p:nvSpPr>
        <p:spPr/>
        <p:txBody>
          <a:bodyPr/>
          <a:lstStyle/>
          <a:p>
            <a:fld id="{346097E4-2930-9D48-A5CE-AF00B0E70697}" type="slidenum">
              <a:rPr lang="en-US" smtClean="0"/>
              <a:t>22</a:t>
            </a:fld>
            <a:endParaRPr lang="en-US"/>
          </a:p>
        </p:txBody>
      </p:sp>
      <p:sp>
        <p:nvSpPr>
          <p:cNvPr id="5" name="Text Placeholder 2">
            <a:extLst>
              <a:ext uri="{FF2B5EF4-FFF2-40B4-BE49-F238E27FC236}">
                <a16:creationId xmlns:a16="http://schemas.microsoft.com/office/drawing/2014/main" id="{5B1DC1A1-C32C-9461-7559-86ED99958941}"/>
              </a:ext>
            </a:extLst>
          </p:cNvPr>
          <p:cNvSpPr txBox="1">
            <a:spLocks/>
          </p:cNvSpPr>
          <p:nvPr/>
        </p:nvSpPr>
        <p:spPr>
          <a:xfrm>
            <a:off x="609268" y="4298340"/>
            <a:ext cx="5919047" cy="50105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8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9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75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75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nSpc>
                <a:spcPct val="100000"/>
              </a:lnSpc>
              <a:spcBef>
                <a:spcPts val="0"/>
              </a:spcBef>
            </a:pPr>
            <a:r>
              <a:rPr lang="en-US" dirty="0">
                <a:solidFill>
                  <a:srgbClr val="000000"/>
                </a:solidFill>
              </a:rPr>
              <a:t>(Each clause starts with “</a:t>
            </a:r>
            <a:r>
              <a:rPr lang="en-US" b="1" dirty="0">
                <a:solidFill>
                  <a:schemeClr val="accent5">
                    <a:lumMod val="75000"/>
                  </a:schemeClr>
                </a:solidFill>
              </a:rPr>
              <a:t>that</a:t>
            </a:r>
            <a:r>
              <a:rPr lang="en-US" dirty="0">
                <a:solidFill>
                  <a:srgbClr val="000000"/>
                </a:solidFill>
              </a:rPr>
              <a:t>” + </a:t>
            </a:r>
            <a:r>
              <a:rPr lang="en-US" b="1" dirty="0">
                <a:solidFill>
                  <a:schemeClr val="accent5">
                    <a:lumMod val="75000"/>
                  </a:schemeClr>
                </a:solidFill>
              </a:rPr>
              <a:t>subject</a:t>
            </a:r>
            <a:r>
              <a:rPr lang="en-US" dirty="0">
                <a:solidFill>
                  <a:srgbClr val="000000"/>
                </a:solidFill>
              </a:rPr>
              <a:t> + “</a:t>
            </a:r>
            <a:r>
              <a:rPr lang="en-US" b="1" dirty="0">
                <a:solidFill>
                  <a:schemeClr val="accent5">
                    <a:lumMod val="75000"/>
                  </a:schemeClr>
                </a:solidFill>
              </a:rPr>
              <a:t>would</a:t>
            </a:r>
            <a:r>
              <a:rPr lang="en-US" dirty="0">
                <a:solidFill>
                  <a:srgbClr val="000000"/>
                </a:solidFill>
              </a:rPr>
              <a:t>” + </a:t>
            </a:r>
            <a:r>
              <a:rPr lang="en-US" b="1" dirty="0">
                <a:solidFill>
                  <a:schemeClr val="accent5">
                    <a:lumMod val="75000"/>
                  </a:schemeClr>
                </a:solidFill>
              </a:rPr>
              <a:t>verb</a:t>
            </a:r>
            <a:r>
              <a:rPr lang="en-US" dirty="0">
                <a:solidFill>
                  <a:srgbClr val="000000"/>
                </a:solidFill>
              </a:rPr>
              <a:t>)</a:t>
            </a:r>
          </a:p>
        </p:txBody>
      </p:sp>
      <p:sp>
        <p:nvSpPr>
          <p:cNvPr id="7" name="TextBox 6">
            <a:extLst>
              <a:ext uri="{FF2B5EF4-FFF2-40B4-BE49-F238E27FC236}">
                <a16:creationId xmlns:a16="http://schemas.microsoft.com/office/drawing/2014/main" id="{9C2B41F1-48FF-9285-7056-A5A19F36D5D5}"/>
              </a:ext>
            </a:extLst>
          </p:cNvPr>
          <p:cNvSpPr txBox="1"/>
          <p:nvPr/>
        </p:nvSpPr>
        <p:spPr>
          <a:xfrm>
            <a:off x="345443" y="1092805"/>
            <a:ext cx="4572000" cy="369332"/>
          </a:xfrm>
          <a:prstGeom prst="rect">
            <a:avLst/>
          </a:prstGeom>
          <a:noFill/>
        </p:spPr>
        <p:txBody>
          <a:bodyPr wrap="square">
            <a:spAutoFit/>
          </a:bodyPr>
          <a:lstStyle/>
          <a:p>
            <a:pPr>
              <a:spcBef>
                <a:spcPts val="0"/>
              </a:spcBef>
            </a:pPr>
            <a:r>
              <a:rPr lang="en-US" sz="1800" dirty="0">
                <a:solidFill>
                  <a:srgbClr val="6F727B"/>
                </a:solidFill>
                <a:latin typeface="Franklin Gothic Medium" panose="020B0603020102020204" pitchFamily="34" charset="0"/>
              </a:rPr>
              <a:t>How can you correct this sentence?</a:t>
            </a:r>
            <a:endParaRPr lang="en-US" dirty="0">
              <a:solidFill>
                <a:srgbClr val="6F727B"/>
              </a:solidFill>
              <a:latin typeface="Franklin Gothic Medium" panose="020B0603020102020204" pitchFamily="34" charset="0"/>
            </a:endParaRPr>
          </a:p>
        </p:txBody>
      </p:sp>
      <p:sp>
        <p:nvSpPr>
          <p:cNvPr id="9" name="TextBox 8">
            <a:extLst>
              <a:ext uri="{FF2B5EF4-FFF2-40B4-BE49-F238E27FC236}">
                <a16:creationId xmlns:a16="http://schemas.microsoft.com/office/drawing/2014/main" id="{C921FEFC-2C6B-2FFE-F20B-C3B37C93A037}"/>
              </a:ext>
            </a:extLst>
          </p:cNvPr>
          <p:cNvSpPr txBox="1"/>
          <p:nvPr/>
        </p:nvSpPr>
        <p:spPr>
          <a:xfrm>
            <a:off x="609269" y="1580906"/>
            <a:ext cx="8191831" cy="923330"/>
          </a:xfrm>
          <a:prstGeom prst="rect">
            <a:avLst/>
          </a:prstGeom>
          <a:solidFill>
            <a:srgbClr val="CFB991"/>
          </a:solidFill>
        </p:spPr>
        <p:txBody>
          <a:bodyPr wrap="square">
            <a:spAutoFit/>
          </a:bodyPr>
          <a:lstStyle/>
          <a:p>
            <a:r>
              <a:rPr lang="en-US" dirty="0">
                <a:solidFill>
                  <a:srgbClr val="000000"/>
                </a:solidFill>
              </a:rPr>
              <a:t>The sales rep expected that he would present his product at the meeting, that there would be time for him to show his slide presentation, and that questions would be asked by prospective buyers.</a:t>
            </a:r>
          </a:p>
        </p:txBody>
      </p:sp>
      <p:sp>
        <p:nvSpPr>
          <p:cNvPr id="11" name="TextBox 10">
            <a:extLst>
              <a:ext uri="{FF2B5EF4-FFF2-40B4-BE49-F238E27FC236}">
                <a16:creationId xmlns:a16="http://schemas.microsoft.com/office/drawing/2014/main" id="{B3931AF7-71FF-A1A2-50ED-947C1FD21E79}"/>
              </a:ext>
            </a:extLst>
          </p:cNvPr>
          <p:cNvSpPr txBox="1"/>
          <p:nvPr/>
        </p:nvSpPr>
        <p:spPr>
          <a:xfrm>
            <a:off x="345443" y="2623005"/>
            <a:ext cx="1333831" cy="457048"/>
          </a:xfrm>
          <a:prstGeom prst="rect">
            <a:avLst/>
          </a:prstGeom>
          <a:noFill/>
        </p:spPr>
        <p:txBody>
          <a:bodyPr wrap="square">
            <a:spAutoFit/>
          </a:bodyPr>
          <a:lstStyle/>
          <a:p>
            <a:pPr>
              <a:lnSpc>
                <a:spcPct val="150000"/>
              </a:lnSpc>
              <a:spcBef>
                <a:spcPts val="0"/>
              </a:spcBef>
            </a:pPr>
            <a:r>
              <a:rPr lang="en-US" sz="1800" dirty="0">
                <a:solidFill>
                  <a:srgbClr val="6F727B"/>
                </a:solidFill>
                <a:latin typeface="Franklin Gothic Medium" panose="020B0603020102020204" pitchFamily="34" charset="0"/>
              </a:rPr>
              <a:t>Revision</a:t>
            </a:r>
            <a:endParaRPr lang="en-US" dirty="0">
              <a:solidFill>
                <a:srgbClr val="6F727B"/>
              </a:solidFill>
              <a:latin typeface="Franklin Gothic Medium" panose="020B0603020102020204" pitchFamily="34" charset="0"/>
            </a:endParaRPr>
          </a:p>
        </p:txBody>
      </p:sp>
    </p:spTree>
    <p:extLst>
      <p:ext uri="{BB962C8B-B14F-4D97-AF65-F5344CB8AC3E}">
        <p14:creationId xmlns:p14="http://schemas.microsoft.com/office/powerpoint/2010/main" val="981836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74BB9-F67A-0899-FC8B-B871ADDD81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A3CCF1-DA22-1FEB-5215-B9F9CD6F0501}"/>
              </a:ext>
            </a:extLst>
          </p:cNvPr>
          <p:cNvSpPr>
            <a:spLocks noGrp="1"/>
          </p:cNvSpPr>
          <p:nvPr>
            <p:ph type="title"/>
          </p:nvPr>
        </p:nvSpPr>
        <p:spPr/>
        <p:txBody>
          <a:bodyPr>
            <a:normAutofit fontScale="90000"/>
          </a:bodyPr>
          <a:lstStyle/>
          <a:p>
            <a:r>
              <a:rPr lang="en-US">
                <a:latin typeface="Franklin Gothic Medium Cond"/>
              </a:rPr>
              <a:t>Parallel Structure and Colons</a:t>
            </a:r>
            <a:endParaRPr lang="en-US"/>
          </a:p>
        </p:txBody>
      </p:sp>
      <p:sp>
        <p:nvSpPr>
          <p:cNvPr id="13" name="Slide Number Placeholder 12">
            <a:extLst>
              <a:ext uri="{FF2B5EF4-FFF2-40B4-BE49-F238E27FC236}">
                <a16:creationId xmlns:a16="http://schemas.microsoft.com/office/drawing/2014/main" id="{426B2698-2F62-0DAA-ADF7-665388ABF84D}"/>
              </a:ext>
            </a:extLst>
          </p:cNvPr>
          <p:cNvSpPr>
            <a:spLocks noGrp="1"/>
          </p:cNvSpPr>
          <p:nvPr>
            <p:ph type="sldNum" sz="quarter" idx="16"/>
          </p:nvPr>
        </p:nvSpPr>
        <p:spPr/>
        <p:txBody>
          <a:bodyPr/>
          <a:lstStyle/>
          <a:p>
            <a:fld id="{346097E4-2930-9D48-A5CE-AF00B0E70697}" type="slidenum">
              <a:rPr lang="en-US" smtClean="0"/>
              <a:t>23</a:t>
            </a:fld>
            <a:endParaRPr lang="en-US"/>
          </a:p>
        </p:txBody>
      </p:sp>
      <p:sp>
        <p:nvSpPr>
          <p:cNvPr id="5" name="TextBox 4">
            <a:extLst>
              <a:ext uri="{FF2B5EF4-FFF2-40B4-BE49-F238E27FC236}">
                <a16:creationId xmlns:a16="http://schemas.microsoft.com/office/drawing/2014/main" id="{F86FDFAE-F415-A4C7-6B5F-020DA22E548E}"/>
              </a:ext>
            </a:extLst>
          </p:cNvPr>
          <p:cNvSpPr txBox="1"/>
          <p:nvPr/>
        </p:nvSpPr>
        <p:spPr>
          <a:xfrm>
            <a:off x="457200" y="3607099"/>
            <a:ext cx="7354275" cy="400110"/>
          </a:xfrm>
          <a:prstGeom prst="rect">
            <a:avLst/>
          </a:prstGeom>
          <a:noFill/>
        </p:spPr>
        <p:txBody>
          <a:bodyPr wrap="square">
            <a:spAutoFit/>
          </a:bodyPr>
          <a:lstStyle/>
          <a:p>
            <a:pPr>
              <a:buNone/>
            </a:pPr>
            <a:r>
              <a:rPr lang="en-US" sz="2000" dirty="0">
                <a:solidFill>
                  <a:srgbClr val="6F727B"/>
                </a:solidFill>
                <a:latin typeface="Franklin Gothic Medium" panose="020B0603020102020204" pitchFamily="34" charset="0"/>
              </a:rPr>
              <a:t>The list mixes different grammatical forms:</a:t>
            </a:r>
          </a:p>
        </p:txBody>
      </p:sp>
      <p:sp>
        <p:nvSpPr>
          <p:cNvPr id="11" name="TextBox 10">
            <a:extLst>
              <a:ext uri="{FF2B5EF4-FFF2-40B4-BE49-F238E27FC236}">
                <a16:creationId xmlns:a16="http://schemas.microsoft.com/office/drawing/2014/main" id="{B9BE4751-9C04-FFE4-7A0D-BC08448D8C2C}"/>
              </a:ext>
            </a:extLst>
          </p:cNvPr>
          <p:cNvSpPr txBox="1"/>
          <p:nvPr/>
        </p:nvSpPr>
        <p:spPr>
          <a:xfrm>
            <a:off x="457200" y="1107844"/>
            <a:ext cx="4572000" cy="497572"/>
          </a:xfrm>
          <a:prstGeom prst="rect">
            <a:avLst/>
          </a:prstGeom>
          <a:noFill/>
        </p:spPr>
        <p:txBody>
          <a:bodyPr wrap="square">
            <a:spAutoFit/>
          </a:bodyPr>
          <a:lstStyle/>
          <a:p>
            <a:pPr>
              <a:lnSpc>
                <a:spcPct val="150000"/>
              </a:lnSpc>
              <a:spcBef>
                <a:spcPts val="0"/>
              </a:spcBef>
            </a:pPr>
            <a:r>
              <a:rPr lang="en-US" sz="2000" dirty="0">
                <a:solidFill>
                  <a:srgbClr val="6F727B"/>
                </a:solidFill>
                <a:latin typeface="Franklin Gothic Medium" panose="020B0603020102020204" pitchFamily="34" charset="0"/>
              </a:rPr>
              <a:t>Lists after a colon:</a:t>
            </a:r>
          </a:p>
        </p:txBody>
      </p:sp>
      <p:sp>
        <p:nvSpPr>
          <p:cNvPr id="14" name="TextBox 13">
            <a:extLst>
              <a:ext uri="{FF2B5EF4-FFF2-40B4-BE49-F238E27FC236}">
                <a16:creationId xmlns:a16="http://schemas.microsoft.com/office/drawing/2014/main" id="{26D1CFDB-CC11-EFE3-1E0F-E565EFB45BA1}"/>
              </a:ext>
            </a:extLst>
          </p:cNvPr>
          <p:cNvSpPr txBox="1"/>
          <p:nvPr/>
        </p:nvSpPr>
        <p:spPr>
          <a:xfrm>
            <a:off x="457200" y="1584291"/>
            <a:ext cx="6981568" cy="457048"/>
          </a:xfrm>
          <a:prstGeom prst="rect">
            <a:avLst/>
          </a:prstGeom>
          <a:noFill/>
        </p:spPr>
        <p:txBody>
          <a:bodyPr wrap="square">
            <a:spAutoFit/>
          </a:bodyPr>
          <a:lstStyle/>
          <a:p>
            <a:pPr lvl="1">
              <a:lnSpc>
                <a:spcPct val="150000"/>
              </a:lnSpc>
            </a:pPr>
            <a:r>
              <a:rPr lang="en-US" dirty="0">
                <a:solidFill>
                  <a:srgbClr val="000000"/>
                </a:solidFill>
              </a:rPr>
              <a:t>Be sure to keep all the elements in a list in the same form.</a:t>
            </a:r>
            <a:endParaRPr lang="en-US" sz="2000" dirty="0">
              <a:solidFill>
                <a:srgbClr val="A6A6A6"/>
              </a:solidFill>
            </a:endParaRPr>
          </a:p>
        </p:txBody>
      </p:sp>
      <p:sp>
        <p:nvSpPr>
          <p:cNvPr id="16" name="TextBox 15">
            <a:extLst>
              <a:ext uri="{FF2B5EF4-FFF2-40B4-BE49-F238E27FC236}">
                <a16:creationId xmlns:a16="http://schemas.microsoft.com/office/drawing/2014/main" id="{18ECF996-700D-A08A-782D-C3053268EEDA}"/>
              </a:ext>
            </a:extLst>
          </p:cNvPr>
          <p:cNvSpPr txBox="1"/>
          <p:nvPr/>
        </p:nvSpPr>
        <p:spPr>
          <a:xfrm>
            <a:off x="457200" y="2087644"/>
            <a:ext cx="4572000" cy="497572"/>
          </a:xfrm>
          <a:prstGeom prst="rect">
            <a:avLst/>
          </a:prstGeom>
          <a:noFill/>
        </p:spPr>
        <p:txBody>
          <a:bodyPr wrap="square">
            <a:spAutoFit/>
          </a:bodyPr>
          <a:lstStyle/>
          <a:p>
            <a:pPr>
              <a:lnSpc>
                <a:spcPct val="150000"/>
              </a:lnSpc>
              <a:spcBef>
                <a:spcPts val="0"/>
              </a:spcBef>
            </a:pPr>
            <a:r>
              <a:rPr lang="en-US" sz="2000" dirty="0">
                <a:solidFill>
                  <a:srgbClr val="6F727B"/>
                </a:solidFill>
                <a:latin typeface="Franklin Gothic Medium" panose="020B0603020102020204" pitchFamily="34" charset="0"/>
              </a:rPr>
              <a:t>What's wrong with this sentence?</a:t>
            </a:r>
          </a:p>
        </p:txBody>
      </p:sp>
      <p:sp>
        <p:nvSpPr>
          <p:cNvPr id="18" name="TextBox 17">
            <a:extLst>
              <a:ext uri="{FF2B5EF4-FFF2-40B4-BE49-F238E27FC236}">
                <a16:creationId xmlns:a16="http://schemas.microsoft.com/office/drawing/2014/main" id="{24DFF6B3-A431-7781-5D48-A9580A9E3BAD}"/>
              </a:ext>
            </a:extLst>
          </p:cNvPr>
          <p:cNvSpPr txBox="1"/>
          <p:nvPr/>
        </p:nvSpPr>
        <p:spPr>
          <a:xfrm>
            <a:off x="894863" y="2752730"/>
            <a:ext cx="6984268" cy="646331"/>
          </a:xfrm>
          <a:prstGeom prst="rect">
            <a:avLst/>
          </a:prstGeom>
          <a:solidFill>
            <a:srgbClr val="CFB991"/>
          </a:solidFill>
        </p:spPr>
        <p:txBody>
          <a:bodyPr wrap="square">
            <a:spAutoFit/>
          </a:bodyPr>
          <a:lstStyle/>
          <a:p>
            <a:r>
              <a:rPr lang="en-US" dirty="0"/>
              <a:t>The dictionary can be used for these purposes: to find word meanings, pronunciations, correct spellings, and looking up irregular verbs. </a:t>
            </a:r>
          </a:p>
        </p:txBody>
      </p:sp>
      <p:sp>
        <p:nvSpPr>
          <p:cNvPr id="22" name="TextBox 21">
            <a:extLst>
              <a:ext uri="{FF2B5EF4-FFF2-40B4-BE49-F238E27FC236}">
                <a16:creationId xmlns:a16="http://schemas.microsoft.com/office/drawing/2014/main" id="{726B3831-3117-A57E-7D1C-8ABAC5626458}"/>
              </a:ext>
            </a:extLst>
          </p:cNvPr>
          <p:cNvSpPr txBox="1"/>
          <p:nvPr/>
        </p:nvSpPr>
        <p:spPr>
          <a:xfrm>
            <a:off x="351064" y="4110452"/>
            <a:ext cx="4572000" cy="1703543"/>
          </a:xfrm>
          <a:prstGeom prst="rect">
            <a:avLst/>
          </a:prstGeom>
          <a:noFill/>
        </p:spPr>
        <p:txBody>
          <a:bodyPr wrap="square">
            <a:spAutoFit/>
          </a:bodyPr>
          <a:lstStyle/>
          <a:p>
            <a:pPr marL="742950" lvl="1" indent="-285750">
              <a:lnSpc>
                <a:spcPct val="150000"/>
              </a:lnSpc>
              <a:buFont typeface="Arial" panose="020B0604020202020204" pitchFamily="34" charset="0"/>
              <a:buChar char="•"/>
            </a:pPr>
            <a:r>
              <a:rPr lang="en-US" dirty="0"/>
              <a:t>“to find” (</a:t>
            </a:r>
            <a:r>
              <a:rPr lang="en-US" dirty="0">
                <a:solidFill>
                  <a:schemeClr val="accent1">
                    <a:lumMod val="75000"/>
                  </a:schemeClr>
                </a:solidFill>
              </a:rPr>
              <a:t>infinitive</a:t>
            </a:r>
            <a:r>
              <a:rPr lang="en-US" dirty="0"/>
              <a:t>)</a:t>
            </a:r>
          </a:p>
          <a:p>
            <a:pPr marL="742950" lvl="1" indent="-285750">
              <a:lnSpc>
                <a:spcPct val="150000"/>
              </a:lnSpc>
              <a:buFont typeface="Arial" panose="020B0604020202020204" pitchFamily="34" charset="0"/>
              <a:buChar char="•"/>
            </a:pPr>
            <a:r>
              <a:rPr lang="en-US" dirty="0"/>
              <a:t>“pronunciations” (</a:t>
            </a:r>
            <a:r>
              <a:rPr lang="en-US" dirty="0">
                <a:solidFill>
                  <a:schemeClr val="accent1">
                    <a:lumMod val="75000"/>
                  </a:schemeClr>
                </a:solidFill>
              </a:rPr>
              <a:t>noun</a:t>
            </a:r>
            <a:r>
              <a:rPr lang="en-US" dirty="0"/>
              <a:t>)</a:t>
            </a:r>
          </a:p>
          <a:p>
            <a:pPr marL="742950" lvl="1" indent="-285750">
              <a:lnSpc>
                <a:spcPct val="150000"/>
              </a:lnSpc>
              <a:buFont typeface="Arial" panose="020B0604020202020204" pitchFamily="34" charset="0"/>
              <a:buChar char="•"/>
            </a:pPr>
            <a:r>
              <a:rPr lang="en-US" dirty="0"/>
              <a:t>“correct spellings” (</a:t>
            </a:r>
            <a:r>
              <a:rPr lang="en-US" dirty="0">
                <a:solidFill>
                  <a:schemeClr val="accent1">
                    <a:lumMod val="75000"/>
                  </a:schemeClr>
                </a:solidFill>
              </a:rPr>
              <a:t>noun</a:t>
            </a:r>
            <a:r>
              <a:rPr lang="en-US" dirty="0"/>
              <a:t>)</a:t>
            </a:r>
          </a:p>
          <a:p>
            <a:pPr marL="742950" lvl="1" indent="-285750">
              <a:lnSpc>
                <a:spcPct val="150000"/>
              </a:lnSpc>
              <a:buFont typeface="Arial" panose="020B0604020202020204" pitchFamily="34" charset="0"/>
              <a:buChar char="•"/>
            </a:pPr>
            <a:r>
              <a:rPr lang="en-US" dirty="0"/>
              <a:t>“looking up” (</a:t>
            </a:r>
            <a:r>
              <a:rPr lang="en-US" dirty="0">
                <a:solidFill>
                  <a:schemeClr val="accent1">
                    <a:lumMod val="75000"/>
                  </a:schemeClr>
                </a:solidFill>
              </a:rPr>
              <a:t>gerund</a:t>
            </a:r>
            <a:r>
              <a:rPr lang="en-US" dirty="0"/>
              <a:t>)</a:t>
            </a:r>
          </a:p>
        </p:txBody>
      </p:sp>
    </p:spTree>
    <p:extLst>
      <p:ext uri="{BB962C8B-B14F-4D97-AF65-F5344CB8AC3E}">
        <p14:creationId xmlns:p14="http://schemas.microsoft.com/office/powerpoint/2010/main" val="111234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C51B8-323A-7C52-FF7B-82E4F898C7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BF5C-9998-B054-3C22-ADB38D665AEE}"/>
              </a:ext>
            </a:extLst>
          </p:cNvPr>
          <p:cNvSpPr>
            <a:spLocks noGrp="1"/>
          </p:cNvSpPr>
          <p:nvPr>
            <p:ph type="body" sz="half" idx="2"/>
          </p:nvPr>
        </p:nvSpPr>
        <p:spPr>
          <a:xfrm>
            <a:off x="351064" y="1116510"/>
            <a:ext cx="7355520" cy="4336327"/>
          </a:xfrm>
        </p:spPr>
        <p:txBody>
          <a:bodyPr vert="horz" lIns="91440" tIns="45720" rIns="91440" bIns="45720" rtlCol="0" anchor="t">
            <a:normAutofit/>
          </a:bodyPr>
          <a:lstStyle/>
          <a:p>
            <a:pPr>
              <a:lnSpc>
                <a:spcPct val="150000"/>
              </a:lnSpc>
              <a:spcBef>
                <a:spcPts val="0"/>
              </a:spcBef>
            </a:pPr>
            <a:r>
              <a:rPr lang="en-US" sz="2000" dirty="0">
                <a:solidFill>
                  <a:srgbClr val="6F727B"/>
                </a:solidFill>
                <a:latin typeface="Franklin Gothic Medium" panose="020B0603020102020204" pitchFamily="34" charset="0"/>
              </a:rPr>
              <a:t>Use the following proofreading strategies</a:t>
            </a:r>
            <a:endParaRPr lang="en-US" dirty="0">
              <a:solidFill>
                <a:srgbClr val="6F727B"/>
              </a:solidFill>
              <a:latin typeface="Franklin Gothic Medium" panose="020B0603020102020204" pitchFamily="34" charset="0"/>
            </a:endParaRPr>
          </a:p>
          <a:p>
            <a:pPr marL="342900" indent="-342900">
              <a:lnSpc>
                <a:spcPct val="150000"/>
              </a:lnSpc>
              <a:spcBef>
                <a:spcPts val="0"/>
              </a:spcBef>
              <a:buAutoNum type="arabicPeriod"/>
            </a:pPr>
            <a:r>
              <a:rPr lang="en-US" dirty="0"/>
              <a:t>Skim your paper, pausing at "</a:t>
            </a:r>
            <a:r>
              <a:rPr lang="en-US" b="1" dirty="0">
                <a:solidFill>
                  <a:schemeClr val="accent1">
                    <a:lumMod val="75000"/>
                  </a:schemeClr>
                </a:solidFill>
              </a:rPr>
              <a:t>and</a:t>
            </a:r>
            <a:r>
              <a:rPr lang="en-US" dirty="0"/>
              <a:t>" and "</a:t>
            </a:r>
            <a:r>
              <a:rPr lang="en-US" b="1" dirty="0">
                <a:solidFill>
                  <a:schemeClr val="accent1">
                    <a:lumMod val="75000"/>
                  </a:schemeClr>
                </a:solidFill>
              </a:rPr>
              <a:t>or</a:t>
            </a:r>
            <a:r>
              <a:rPr lang="en-US" dirty="0"/>
              <a:t>." Check if the joined items are parallel. </a:t>
            </a:r>
          </a:p>
          <a:p>
            <a:pPr marL="342900" indent="-342900">
              <a:lnSpc>
                <a:spcPct val="150000"/>
              </a:lnSpc>
              <a:spcBef>
                <a:spcPts val="0"/>
              </a:spcBef>
              <a:buAutoNum type="arabicPeriod"/>
            </a:pPr>
            <a:r>
              <a:rPr lang="en-US" dirty="0"/>
              <a:t>If you have several items in a list, put them in a column. </a:t>
            </a:r>
          </a:p>
          <a:p>
            <a:pPr marL="342900" indent="-342900">
              <a:lnSpc>
                <a:spcPct val="150000"/>
              </a:lnSpc>
              <a:spcBef>
                <a:spcPts val="0"/>
              </a:spcBef>
              <a:buAutoNum type="arabicPeriod"/>
            </a:pPr>
            <a:r>
              <a:rPr lang="en-US" dirty="0"/>
              <a:t>Read your writing out loud. Listen to the sound of the items in a list or the items being compared. Do you hear the same kinds of sounds? Do you hear a “</a:t>
            </a:r>
            <a:r>
              <a:rPr lang="en-US" b="1" dirty="0">
                <a:solidFill>
                  <a:schemeClr val="accent1">
                    <a:lumMod val="75000"/>
                  </a:schemeClr>
                </a:solidFill>
              </a:rPr>
              <a:t>rhythm</a:t>
            </a:r>
            <a:r>
              <a:rPr lang="en-US" dirty="0"/>
              <a:t>”? </a:t>
            </a:r>
          </a:p>
          <a:p>
            <a:pPr marL="342900" indent="-342900">
              <a:lnSpc>
                <a:spcPct val="150000"/>
              </a:lnSpc>
              <a:spcBef>
                <a:spcPts val="0"/>
              </a:spcBef>
              <a:buAutoNum type="arabicPeriod"/>
            </a:pPr>
            <a:r>
              <a:rPr lang="en-US" dirty="0"/>
              <a:t>If something breaks that rhythm or repetition of sound, check if it needs to be made parallel. </a:t>
            </a:r>
          </a:p>
        </p:txBody>
      </p:sp>
      <p:sp>
        <p:nvSpPr>
          <p:cNvPr id="4" name="Title 3">
            <a:extLst>
              <a:ext uri="{FF2B5EF4-FFF2-40B4-BE49-F238E27FC236}">
                <a16:creationId xmlns:a16="http://schemas.microsoft.com/office/drawing/2014/main" id="{823E443C-090B-C1F0-DF1A-14B3D184F464}"/>
              </a:ext>
            </a:extLst>
          </p:cNvPr>
          <p:cNvSpPr>
            <a:spLocks noGrp="1"/>
          </p:cNvSpPr>
          <p:nvPr>
            <p:ph type="title"/>
          </p:nvPr>
        </p:nvSpPr>
        <p:spPr/>
        <p:txBody>
          <a:bodyPr>
            <a:normAutofit fontScale="90000"/>
          </a:bodyPr>
          <a:lstStyle/>
          <a:p>
            <a:r>
              <a:rPr lang="en-US">
                <a:latin typeface="Franklin Gothic Medium Cond"/>
              </a:rPr>
              <a:t>Proofreading Strategies for Parallel Structure </a:t>
            </a:r>
          </a:p>
        </p:txBody>
      </p:sp>
      <p:sp>
        <p:nvSpPr>
          <p:cNvPr id="13" name="Slide Number Placeholder 12">
            <a:extLst>
              <a:ext uri="{FF2B5EF4-FFF2-40B4-BE49-F238E27FC236}">
                <a16:creationId xmlns:a16="http://schemas.microsoft.com/office/drawing/2014/main" id="{62BBA8D8-40DF-09B1-B120-3717AE4C8443}"/>
              </a:ext>
            </a:extLst>
          </p:cNvPr>
          <p:cNvSpPr>
            <a:spLocks noGrp="1"/>
          </p:cNvSpPr>
          <p:nvPr>
            <p:ph type="sldNum" sz="quarter" idx="16"/>
          </p:nvPr>
        </p:nvSpPr>
        <p:spPr/>
        <p:txBody>
          <a:bodyPr/>
          <a:lstStyle/>
          <a:p>
            <a:fld id="{346097E4-2930-9D48-A5CE-AF00B0E70697}" type="slidenum">
              <a:rPr lang="en-US" smtClean="0"/>
              <a:t>24</a:t>
            </a:fld>
            <a:endParaRPr lang="en-US"/>
          </a:p>
        </p:txBody>
      </p:sp>
    </p:spTree>
    <p:extLst>
      <p:ext uri="{BB962C8B-B14F-4D97-AF65-F5344CB8AC3E}">
        <p14:creationId xmlns:p14="http://schemas.microsoft.com/office/powerpoint/2010/main" val="324947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57161-D730-8E05-3F46-5A551E39992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3521034-1412-CB40-98B0-8A21B29F19EE}"/>
              </a:ext>
            </a:extLst>
          </p:cNvPr>
          <p:cNvSpPr>
            <a:spLocks noGrp="1"/>
          </p:cNvSpPr>
          <p:nvPr>
            <p:ph type="body" sz="half" idx="2"/>
          </p:nvPr>
        </p:nvSpPr>
        <p:spPr>
          <a:xfrm>
            <a:off x="351064" y="1058588"/>
            <a:ext cx="7779682" cy="1383957"/>
          </a:xfrm>
        </p:spPr>
        <p:txBody>
          <a:bodyPr vert="horz" lIns="91440" tIns="45720" rIns="91440" bIns="45720" rtlCol="0" anchor="t">
            <a:noAutofit/>
          </a:bodyPr>
          <a:lstStyle/>
          <a:p>
            <a:pPr>
              <a:lnSpc>
                <a:spcPct val="150000"/>
              </a:lnSpc>
              <a:spcBef>
                <a:spcPts val="0"/>
              </a:spcBef>
            </a:pPr>
            <a:r>
              <a:rPr lang="en-US" b="1" dirty="0">
                <a:solidFill>
                  <a:srgbClr val="000000"/>
                </a:solidFill>
              </a:rPr>
              <a:t>Passive voice </a:t>
            </a:r>
            <a:r>
              <a:rPr lang="en-US" dirty="0">
                <a:solidFill>
                  <a:srgbClr val="000000"/>
                </a:solidFill>
              </a:rPr>
              <a:t>indicates what is receiving action not who/what is doing action (verb takes form of “</a:t>
            </a:r>
            <a:r>
              <a:rPr lang="en-US" b="1" dirty="0">
                <a:solidFill>
                  <a:schemeClr val="accent1">
                    <a:lumMod val="75000"/>
                  </a:schemeClr>
                </a:solidFill>
              </a:rPr>
              <a:t>to be</a:t>
            </a:r>
            <a:r>
              <a:rPr lang="en-US" dirty="0">
                <a:solidFill>
                  <a:srgbClr val="000000"/>
                </a:solidFill>
              </a:rPr>
              <a:t>” + past tense transitive verb; “</a:t>
            </a:r>
            <a:r>
              <a:rPr lang="en-US" b="1" dirty="0">
                <a:solidFill>
                  <a:schemeClr val="accent1">
                    <a:lumMod val="75000"/>
                  </a:schemeClr>
                </a:solidFill>
              </a:rPr>
              <a:t>by</a:t>
            </a:r>
            <a:r>
              <a:rPr lang="en-US" dirty="0">
                <a:solidFill>
                  <a:srgbClr val="000000"/>
                </a:solidFill>
              </a:rPr>
              <a:t>” phrase optional)</a:t>
            </a:r>
          </a:p>
          <a:p>
            <a:pPr>
              <a:lnSpc>
                <a:spcPct val="150000"/>
              </a:lnSpc>
              <a:spcBef>
                <a:spcPts val="0"/>
              </a:spcBef>
            </a:pPr>
            <a:r>
              <a:rPr lang="en-US" b="1" dirty="0">
                <a:solidFill>
                  <a:srgbClr val="000000"/>
                </a:solidFill>
              </a:rPr>
              <a:t>Active voice </a:t>
            </a:r>
            <a:r>
              <a:rPr lang="en-US" dirty="0">
                <a:solidFill>
                  <a:srgbClr val="000000"/>
                </a:solidFill>
              </a:rPr>
              <a:t>is considered to be “normal” for English and is more common.</a:t>
            </a:r>
            <a:endParaRPr lang="en-US" dirty="0">
              <a:solidFill>
                <a:srgbClr val="000000"/>
              </a:solidFill>
              <a:latin typeface="Franklin Gothic"/>
            </a:endParaRPr>
          </a:p>
          <a:p>
            <a:pPr>
              <a:lnSpc>
                <a:spcPct val="150000"/>
              </a:lnSpc>
              <a:spcBef>
                <a:spcPts val="0"/>
              </a:spcBef>
            </a:pPr>
            <a:endParaRPr lang="en-US" dirty="0">
              <a:solidFill>
                <a:srgbClr val="A6A6A6"/>
              </a:solidFill>
              <a:latin typeface="Franklin Gothic"/>
            </a:endParaRPr>
          </a:p>
        </p:txBody>
      </p:sp>
      <p:sp>
        <p:nvSpPr>
          <p:cNvPr id="4" name="Title 3">
            <a:extLst>
              <a:ext uri="{FF2B5EF4-FFF2-40B4-BE49-F238E27FC236}">
                <a16:creationId xmlns:a16="http://schemas.microsoft.com/office/drawing/2014/main" id="{867BB27A-A152-5126-C9B8-500F38969F83}"/>
              </a:ext>
            </a:extLst>
          </p:cNvPr>
          <p:cNvSpPr>
            <a:spLocks noGrp="1"/>
          </p:cNvSpPr>
          <p:nvPr>
            <p:ph type="title"/>
          </p:nvPr>
        </p:nvSpPr>
        <p:spPr/>
        <p:txBody>
          <a:bodyPr>
            <a:normAutofit fontScale="90000"/>
          </a:bodyPr>
          <a:lstStyle/>
          <a:p>
            <a:r>
              <a:rPr lang="en-US" dirty="0">
                <a:latin typeface="Franklin Gothic Medium Cond"/>
              </a:rPr>
              <a:t>Passive vs. Active Voice</a:t>
            </a:r>
            <a:endParaRPr lang="en-US" dirty="0"/>
          </a:p>
        </p:txBody>
      </p:sp>
      <p:sp>
        <p:nvSpPr>
          <p:cNvPr id="13" name="Slide Number Placeholder 12">
            <a:extLst>
              <a:ext uri="{FF2B5EF4-FFF2-40B4-BE49-F238E27FC236}">
                <a16:creationId xmlns:a16="http://schemas.microsoft.com/office/drawing/2014/main" id="{87EF5F0E-A7E6-E92D-AD6F-AC43CBBB0B26}"/>
              </a:ext>
            </a:extLst>
          </p:cNvPr>
          <p:cNvSpPr>
            <a:spLocks noGrp="1"/>
          </p:cNvSpPr>
          <p:nvPr>
            <p:ph type="sldNum" sz="quarter" idx="16"/>
          </p:nvPr>
        </p:nvSpPr>
        <p:spPr/>
        <p:txBody>
          <a:bodyPr/>
          <a:lstStyle/>
          <a:p>
            <a:fld id="{346097E4-2930-9D48-A5CE-AF00B0E70697}" type="slidenum">
              <a:rPr lang="en-US" smtClean="0"/>
              <a:t>25</a:t>
            </a:fld>
            <a:endParaRPr lang="en-US"/>
          </a:p>
        </p:txBody>
      </p:sp>
      <p:graphicFrame>
        <p:nvGraphicFramePr>
          <p:cNvPr id="2" name="Table 6">
            <a:extLst>
              <a:ext uri="{FF2B5EF4-FFF2-40B4-BE49-F238E27FC236}">
                <a16:creationId xmlns:a16="http://schemas.microsoft.com/office/drawing/2014/main" id="{760E344B-44CC-0566-7B65-39F2079184AA}"/>
              </a:ext>
            </a:extLst>
          </p:cNvPr>
          <p:cNvGraphicFramePr>
            <a:graphicFrameLocks/>
          </p:cNvGraphicFramePr>
          <p:nvPr>
            <p:extLst>
              <p:ext uri="{D42A27DB-BD31-4B8C-83A1-F6EECF244321}">
                <p14:modId xmlns:p14="http://schemas.microsoft.com/office/powerpoint/2010/main" val="3570300676"/>
              </p:ext>
            </p:extLst>
          </p:nvPr>
        </p:nvGraphicFramePr>
        <p:xfrm>
          <a:off x="351064" y="2652132"/>
          <a:ext cx="7779682" cy="2256290"/>
        </p:xfrm>
        <a:graphic>
          <a:graphicData uri="http://schemas.openxmlformats.org/drawingml/2006/table">
            <a:tbl>
              <a:tblPr firstRow="1" bandRow="1">
                <a:tableStyleId>{5C22544A-7EE6-4342-B048-85BDC9FD1C3A}</a:tableStyleId>
              </a:tblPr>
              <a:tblGrid>
                <a:gridCol w="4159152">
                  <a:extLst>
                    <a:ext uri="{9D8B030D-6E8A-4147-A177-3AD203B41FA5}">
                      <a16:colId xmlns:a16="http://schemas.microsoft.com/office/drawing/2014/main" val="3688381607"/>
                    </a:ext>
                  </a:extLst>
                </a:gridCol>
                <a:gridCol w="3620530">
                  <a:extLst>
                    <a:ext uri="{9D8B030D-6E8A-4147-A177-3AD203B41FA5}">
                      <a16:colId xmlns:a16="http://schemas.microsoft.com/office/drawing/2014/main" val="4088979612"/>
                    </a:ext>
                  </a:extLst>
                </a:gridCol>
              </a:tblGrid>
              <a:tr h="345857">
                <a:tc>
                  <a:txBody>
                    <a:bodyPr/>
                    <a:lstStyle/>
                    <a:p>
                      <a:pPr algn="ctr"/>
                      <a:r>
                        <a:rPr lang="en-US" sz="1800" dirty="0">
                          <a:solidFill>
                            <a:schemeClr val="tx1"/>
                          </a:solidFill>
                          <a:latin typeface="Franklin Gothic"/>
                        </a:rPr>
                        <a:t>Passive</a:t>
                      </a:r>
                    </a:p>
                  </a:txBody>
                  <a:tcPr marL="68580" marR="68580" marT="34290" marB="34290"/>
                </a:tc>
                <a:tc>
                  <a:txBody>
                    <a:bodyPr/>
                    <a:lstStyle/>
                    <a:p>
                      <a:pPr lvl="0" algn="ctr">
                        <a:buNone/>
                      </a:pPr>
                      <a:r>
                        <a:rPr lang="en-US" sz="1800" dirty="0">
                          <a:solidFill>
                            <a:schemeClr val="tx1"/>
                          </a:solidFill>
                          <a:latin typeface="Franklin Gothic"/>
                        </a:rPr>
                        <a:t>Active</a:t>
                      </a:r>
                    </a:p>
                  </a:txBody>
                  <a:tcPr marL="68580" marR="68580" marT="34290" marB="34290"/>
                </a:tc>
                <a:extLst>
                  <a:ext uri="{0D108BD9-81ED-4DB2-BD59-A6C34878D82A}">
                    <a16:rowId xmlns:a16="http://schemas.microsoft.com/office/drawing/2014/main" val="3245697920"/>
                  </a:ext>
                </a:extLst>
              </a:tr>
              <a:tr h="581669">
                <a:tc>
                  <a:txBody>
                    <a:bodyPr/>
                    <a:lstStyle/>
                    <a:p>
                      <a:pPr lvl="0" algn="l">
                        <a:lnSpc>
                          <a:spcPct val="100000"/>
                        </a:lnSpc>
                        <a:spcBef>
                          <a:spcPts val="0"/>
                        </a:spcBef>
                        <a:spcAft>
                          <a:spcPts val="0"/>
                        </a:spcAft>
                        <a:buNone/>
                      </a:pPr>
                      <a:r>
                        <a:rPr lang="en-US" sz="1800" b="0" i="0" u="none" strike="noStrike" noProof="0" dirty="0">
                          <a:solidFill>
                            <a:schemeClr val="tx1"/>
                          </a:solidFill>
                          <a:latin typeface="Franklin Gothic"/>
                        </a:rPr>
                        <a:t>The cat was brushed by Johanna.</a:t>
                      </a:r>
                    </a:p>
                    <a:p>
                      <a:pPr lvl="0" algn="l">
                        <a:buNone/>
                      </a:pPr>
                      <a:endParaRPr lang="en-US" sz="1800" dirty="0">
                        <a:solidFill>
                          <a:schemeClr val="tx1"/>
                        </a:solidFill>
                        <a:latin typeface="Franklin Gothic"/>
                      </a:endParaRPr>
                    </a:p>
                  </a:txBody>
                  <a:tcPr marL="68580" marR="68580" marT="34290" marB="34290"/>
                </a:tc>
                <a:tc>
                  <a:txBody>
                    <a:bodyPr/>
                    <a:lstStyle/>
                    <a:p>
                      <a:pPr lvl="0" algn="l">
                        <a:lnSpc>
                          <a:spcPct val="100000"/>
                        </a:lnSpc>
                        <a:spcBef>
                          <a:spcPts val="0"/>
                        </a:spcBef>
                        <a:spcAft>
                          <a:spcPts val="0"/>
                        </a:spcAft>
                        <a:buNone/>
                      </a:pPr>
                      <a:r>
                        <a:rPr lang="en-US" sz="1800" b="0" i="0" u="none" strike="noStrike" noProof="0" dirty="0">
                          <a:solidFill>
                            <a:schemeClr val="tx1"/>
                          </a:solidFill>
                          <a:latin typeface="Franklin Gothic"/>
                        </a:rPr>
                        <a:t>Johanna brushed the cat.</a:t>
                      </a:r>
                    </a:p>
                    <a:p>
                      <a:pPr lvl="0" algn="l">
                        <a:buNone/>
                      </a:pPr>
                      <a:endParaRPr lang="en-US" sz="1800" dirty="0">
                        <a:solidFill>
                          <a:schemeClr val="tx1"/>
                        </a:solidFill>
                        <a:latin typeface="Franklin Gothic"/>
                      </a:endParaRPr>
                    </a:p>
                  </a:txBody>
                  <a:tcPr marL="68580" marR="68580" marT="34290" marB="34290"/>
                </a:tc>
                <a:extLst>
                  <a:ext uri="{0D108BD9-81ED-4DB2-BD59-A6C34878D82A}">
                    <a16:rowId xmlns:a16="http://schemas.microsoft.com/office/drawing/2014/main" val="2229255537"/>
                  </a:ext>
                </a:extLst>
              </a:tr>
              <a:tr h="675993">
                <a:tc>
                  <a:txBody>
                    <a:bodyPr/>
                    <a:lstStyle/>
                    <a:p>
                      <a:pPr lvl="0" algn="l">
                        <a:buNone/>
                      </a:pPr>
                      <a:r>
                        <a:rPr lang="en-US" sz="1800" b="0" i="0" u="none" strike="noStrike" noProof="0" dirty="0">
                          <a:solidFill>
                            <a:schemeClr val="tx1"/>
                          </a:solidFill>
                          <a:latin typeface="Franklin Gothic"/>
                        </a:rPr>
                        <a:t>Mistakes were made by the government.</a:t>
                      </a:r>
                      <a:endParaRPr lang="en-US" sz="1800" dirty="0">
                        <a:solidFill>
                          <a:schemeClr val="tx1"/>
                        </a:solidFill>
                        <a:latin typeface="Franklin Gothic"/>
                      </a:endParaRPr>
                    </a:p>
                  </a:txBody>
                  <a:tcPr marL="68580" marR="68580" marT="34290" marB="34290"/>
                </a:tc>
                <a:tc>
                  <a:txBody>
                    <a:bodyPr/>
                    <a:lstStyle/>
                    <a:p>
                      <a:pPr marL="0" marR="0" lvl="0" indent="0" algn="l">
                        <a:lnSpc>
                          <a:spcPct val="100000"/>
                        </a:lnSpc>
                        <a:spcBef>
                          <a:spcPts val="0"/>
                        </a:spcBef>
                        <a:spcAft>
                          <a:spcPts val="0"/>
                        </a:spcAft>
                        <a:buNone/>
                      </a:pPr>
                      <a:r>
                        <a:rPr lang="en-US" sz="1800" b="0" i="0" u="none" strike="noStrike" noProof="0" dirty="0">
                          <a:solidFill>
                            <a:schemeClr val="tx1"/>
                          </a:solidFill>
                          <a:latin typeface="Franklin Gothic"/>
                        </a:rPr>
                        <a:t>The government made mistakes.</a:t>
                      </a:r>
                      <a:endParaRPr lang="en-US" sz="1800" dirty="0">
                        <a:solidFill>
                          <a:schemeClr val="tx1"/>
                        </a:solidFill>
                        <a:latin typeface="Franklin Gothic"/>
                      </a:endParaRPr>
                    </a:p>
                  </a:txBody>
                  <a:tcPr marL="68580" marR="68580" marT="34290" marB="34290"/>
                </a:tc>
                <a:extLst>
                  <a:ext uri="{0D108BD9-81ED-4DB2-BD59-A6C34878D82A}">
                    <a16:rowId xmlns:a16="http://schemas.microsoft.com/office/drawing/2014/main" val="560920945"/>
                  </a:ext>
                </a:extLst>
              </a:tr>
              <a:tr h="581669">
                <a:tc>
                  <a:txBody>
                    <a:bodyPr/>
                    <a:lstStyle/>
                    <a:p>
                      <a:pPr lvl="0" algn="l">
                        <a:buNone/>
                      </a:pPr>
                      <a:r>
                        <a:rPr lang="en-US" sz="1800" b="0" i="0" u="none" strike="noStrike" noProof="0" dirty="0">
                          <a:solidFill>
                            <a:schemeClr val="tx1"/>
                          </a:solidFill>
                          <a:latin typeface="Franklin Gothic"/>
                        </a:rPr>
                        <a:t>Dinner was eaten.</a:t>
                      </a:r>
                      <a:endParaRPr lang="en-US" sz="1800" dirty="0">
                        <a:solidFill>
                          <a:schemeClr val="tx1"/>
                        </a:solidFill>
                        <a:latin typeface="Franklin Gothic"/>
                      </a:endParaRPr>
                    </a:p>
                  </a:txBody>
                  <a:tcPr marL="68580" marR="68580" marT="34290" marB="34290"/>
                </a:tc>
                <a:tc>
                  <a:txBody>
                    <a:bodyPr/>
                    <a:lstStyle/>
                    <a:p>
                      <a:pPr lvl="0" algn="l">
                        <a:lnSpc>
                          <a:spcPct val="100000"/>
                        </a:lnSpc>
                        <a:spcBef>
                          <a:spcPts val="0"/>
                        </a:spcBef>
                        <a:spcAft>
                          <a:spcPts val="0"/>
                        </a:spcAft>
                        <a:buNone/>
                      </a:pPr>
                      <a:r>
                        <a:rPr lang="en-US" sz="1800" b="0" i="0" u="none" strike="noStrike" noProof="0" dirty="0">
                          <a:solidFill>
                            <a:schemeClr val="tx1"/>
                          </a:solidFill>
                          <a:latin typeface="Franklin Gothic"/>
                        </a:rPr>
                        <a:t>Someone ate dinner.</a:t>
                      </a:r>
                    </a:p>
                    <a:p>
                      <a:pPr marL="0" marR="0" lvl="0" indent="0" algn="l" defTabSz="914400">
                        <a:lnSpc>
                          <a:spcPct val="100000"/>
                        </a:lnSpc>
                        <a:spcBef>
                          <a:spcPts val="0"/>
                        </a:spcBef>
                        <a:spcAft>
                          <a:spcPts val="0"/>
                        </a:spcAft>
                        <a:buClrTx/>
                        <a:buSzTx/>
                        <a:buFontTx/>
                        <a:buNone/>
                        <a:tabLst/>
                        <a:defRPr/>
                      </a:pPr>
                      <a:endParaRPr lang="en-US" sz="1800" dirty="0">
                        <a:solidFill>
                          <a:schemeClr val="tx1"/>
                        </a:solidFill>
                        <a:latin typeface="Franklin Gothic"/>
                      </a:endParaRPr>
                    </a:p>
                  </a:txBody>
                  <a:tcPr marL="68580" marR="68580" marT="34290" marB="34290"/>
                </a:tc>
                <a:extLst>
                  <a:ext uri="{0D108BD9-81ED-4DB2-BD59-A6C34878D82A}">
                    <a16:rowId xmlns:a16="http://schemas.microsoft.com/office/drawing/2014/main" val="2060648710"/>
                  </a:ext>
                </a:extLst>
              </a:tr>
            </a:tbl>
          </a:graphicData>
        </a:graphic>
      </p:graphicFrame>
    </p:spTree>
    <p:extLst>
      <p:ext uri="{BB962C8B-B14F-4D97-AF65-F5344CB8AC3E}">
        <p14:creationId xmlns:p14="http://schemas.microsoft.com/office/powerpoint/2010/main" val="640773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54C04-FFC2-F915-3A39-260B124F6C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0E2EB1-E27E-7A24-83B4-AC70AA6D7076}"/>
              </a:ext>
            </a:extLst>
          </p:cNvPr>
          <p:cNvSpPr>
            <a:spLocks noGrp="1"/>
          </p:cNvSpPr>
          <p:nvPr>
            <p:ph type="title"/>
          </p:nvPr>
        </p:nvSpPr>
        <p:spPr/>
        <p:txBody>
          <a:bodyPr>
            <a:normAutofit fontScale="90000"/>
          </a:bodyPr>
          <a:lstStyle/>
          <a:p>
            <a:r>
              <a:rPr lang="en-US" dirty="0">
                <a:latin typeface="Franklin Gothic Medium Cond"/>
              </a:rPr>
              <a:t>Passive Voice Example</a:t>
            </a:r>
            <a:endParaRPr lang="en-US" dirty="0"/>
          </a:p>
        </p:txBody>
      </p:sp>
      <p:sp>
        <p:nvSpPr>
          <p:cNvPr id="13" name="Slide Number Placeholder 12">
            <a:extLst>
              <a:ext uri="{FF2B5EF4-FFF2-40B4-BE49-F238E27FC236}">
                <a16:creationId xmlns:a16="http://schemas.microsoft.com/office/drawing/2014/main" id="{8A2ED7AD-BFA4-8962-DB4C-3A502F24685A}"/>
              </a:ext>
            </a:extLst>
          </p:cNvPr>
          <p:cNvSpPr>
            <a:spLocks noGrp="1"/>
          </p:cNvSpPr>
          <p:nvPr>
            <p:ph type="sldNum" sz="quarter" idx="16"/>
          </p:nvPr>
        </p:nvSpPr>
        <p:spPr/>
        <p:txBody>
          <a:bodyPr/>
          <a:lstStyle/>
          <a:p>
            <a:fld id="{346097E4-2930-9D48-A5CE-AF00B0E70697}" type="slidenum">
              <a:rPr lang="en-US" smtClean="0"/>
              <a:t>26</a:t>
            </a:fld>
            <a:endParaRPr lang="en-US"/>
          </a:p>
        </p:txBody>
      </p:sp>
      <p:sp>
        <p:nvSpPr>
          <p:cNvPr id="5" name="TextBox 4">
            <a:extLst>
              <a:ext uri="{FF2B5EF4-FFF2-40B4-BE49-F238E27FC236}">
                <a16:creationId xmlns:a16="http://schemas.microsoft.com/office/drawing/2014/main" id="{03899561-594F-F5E6-4574-DD05B2289FC4}"/>
              </a:ext>
            </a:extLst>
          </p:cNvPr>
          <p:cNvSpPr txBox="1"/>
          <p:nvPr/>
        </p:nvSpPr>
        <p:spPr>
          <a:xfrm>
            <a:off x="351064" y="1167159"/>
            <a:ext cx="7149487" cy="369332"/>
          </a:xfrm>
          <a:prstGeom prst="rect">
            <a:avLst/>
          </a:prstGeom>
          <a:noFill/>
        </p:spPr>
        <p:txBody>
          <a:bodyPr wrap="square">
            <a:spAutoFit/>
          </a:bodyPr>
          <a:lstStyle/>
          <a:p>
            <a:pPr>
              <a:lnSpc>
                <a:spcPct val="100000"/>
              </a:lnSpc>
              <a:spcBef>
                <a:spcPts val="0"/>
              </a:spcBef>
            </a:pPr>
            <a:r>
              <a:rPr lang="en-US" sz="1800" dirty="0">
                <a:solidFill>
                  <a:srgbClr val="6F727B"/>
                </a:solidFill>
                <a:latin typeface="Franklin Gothic Medium" panose="020B0603020102020204" pitchFamily="34" charset="0"/>
              </a:rPr>
              <a:t>Why and how might you revise the following the sentence? </a:t>
            </a:r>
          </a:p>
        </p:txBody>
      </p:sp>
      <p:sp>
        <p:nvSpPr>
          <p:cNvPr id="7" name="TextBox 6">
            <a:extLst>
              <a:ext uri="{FF2B5EF4-FFF2-40B4-BE49-F238E27FC236}">
                <a16:creationId xmlns:a16="http://schemas.microsoft.com/office/drawing/2014/main" id="{BFD5192E-2787-3964-1130-9B378CD0E914}"/>
              </a:ext>
            </a:extLst>
          </p:cNvPr>
          <p:cNvSpPr txBox="1"/>
          <p:nvPr/>
        </p:nvSpPr>
        <p:spPr>
          <a:xfrm>
            <a:off x="673791" y="1666216"/>
            <a:ext cx="7722973" cy="369332"/>
          </a:xfrm>
          <a:prstGeom prst="rect">
            <a:avLst/>
          </a:prstGeom>
          <a:solidFill>
            <a:schemeClr val="accent3">
              <a:lumMod val="60000"/>
              <a:lumOff val="40000"/>
            </a:schemeClr>
          </a:solidFill>
        </p:spPr>
        <p:txBody>
          <a:bodyPr wrap="square">
            <a:spAutoFit/>
          </a:bodyPr>
          <a:lstStyle/>
          <a:p>
            <a:pPr marL="11113" algn="ctr">
              <a:lnSpc>
                <a:spcPct val="100000"/>
              </a:lnSpc>
              <a:spcBef>
                <a:spcPts val="0"/>
              </a:spcBef>
            </a:pPr>
            <a:r>
              <a:rPr lang="en-US" dirty="0"/>
              <a:t>The decision that was reached by the committee was to postpone the vote. </a:t>
            </a:r>
          </a:p>
        </p:txBody>
      </p:sp>
      <p:sp>
        <p:nvSpPr>
          <p:cNvPr id="9" name="TextBox 8">
            <a:extLst>
              <a:ext uri="{FF2B5EF4-FFF2-40B4-BE49-F238E27FC236}">
                <a16:creationId xmlns:a16="http://schemas.microsoft.com/office/drawing/2014/main" id="{8C04B48F-D98F-5F70-8820-B6F97856500E}"/>
              </a:ext>
            </a:extLst>
          </p:cNvPr>
          <p:cNvSpPr txBox="1"/>
          <p:nvPr/>
        </p:nvSpPr>
        <p:spPr>
          <a:xfrm>
            <a:off x="673791" y="2228671"/>
            <a:ext cx="7840014" cy="1703543"/>
          </a:xfrm>
          <a:prstGeom prst="rect">
            <a:avLst/>
          </a:prstGeom>
          <a:noFill/>
        </p:spPr>
        <p:txBody>
          <a:bodyPr wrap="square">
            <a:spAutoFit/>
          </a:bodyPr>
          <a:lstStyle/>
          <a:p>
            <a:pPr marL="342900" indent="-342900">
              <a:lnSpc>
                <a:spcPct val="150000"/>
              </a:lnSpc>
              <a:spcBef>
                <a:spcPts val="0"/>
              </a:spcBef>
              <a:buFont typeface="+mj-lt"/>
              <a:buAutoNum type="arabicPeriod"/>
            </a:pPr>
            <a:r>
              <a:rPr lang="en-US" dirty="0"/>
              <a:t>This sentence is </a:t>
            </a:r>
            <a:r>
              <a:rPr lang="en-US" b="1" dirty="0"/>
              <a:t>wordy</a:t>
            </a:r>
            <a:r>
              <a:rPr lang="en-US" dirty="0"/>
              <a:t> and uses </a:t>
            </a:r>
            <a:r>
              <a:rPr lang="en-US" b="1" dirty="0"/>
              <a:t>passive voice</a:t>
            </a:r>
            <a:r>
              <a:rPr lang="en-US" dirty="0"/>
              <a:t> which makes it sound indirect and clunky. </a:t>
            </a:r>
          </a:p>
          <a:p>
            <a:pPr marL="342900" indent="-342900">
              <a:lnSpc>
                <a:spcPct val="150000"/>
              </a:lnSpc>
              <a:spcBef>
                <a:spcPts val="0"/>
              </a:spcBef>
              <a:buFont typeface="+mj-lt"/>
              <a:buAutoNum type="arabicPeriod"/>
            </a:pPr>
            <a:r>
              <a:rPr lang="en-US" dirty="0"/>
              <a:t>The phrase </a:t>
            </a:r>
            <a:r>
              <a:rPr lang="en-US" i="1" dirty="0"/>
              <a:t>"the decision that was reached"</a:t>
            </a:r>
            <a:r>
              <a:rPr lang="en-US" dirty="0"/>
              <a:t> could be said more clearly and concisely.</a:t>
            </a:r>
          </a:p>
        </p:txBody>
      </p:sp>
      <p:sp>
        <p:nvSpPr>
          <p:cNvPr id="11" name="TextBox 10">
            <a:extLst>
              <a:ext uri="{FF2B5EF4-FFF2-40B4-BE49-F238E27FC236}">
                <a16:creationId xmlns:a16="http://schemas.microsoft.com/office/drawing/2014/main" id="{46773DFF-3E8F-E04A-7B7C-4FDA46D254D0}"/>
              </a:ext>
            </a:extLst>
          </p:cNvPr>
          <p:cNvSpPr txBox="1"/>
          <p:nvPr/>
        </p:nvSpPr>
        <p:spPr>
          <a:xfrm>
            <a:off x="351064" y="4093638"/>
            <a:ext cx="4572000" cy="369332"/>
          </a:xfrm>
          <a:prstGeom prst="rect">
            <a:avLst/>
          </a:prstGeom>
          <a:noFill/>
        </p:spPr>
        <p:txBody>
          <a:bodyPr wrap="square">
            <a:spAutoFit/>
          </a:bodyPr>
          <a:lstStyle/>
          <a:p>
            <a:pPr>
              <a:lnSpc>
                <a:spcPct val="100000"/>
              </a:lnSpc>
              <a:spcBef>
                <a:spcPts val="0"/>
              </a:spcBef>
            </a:pPr>
            <a:r>
              <a:rPr lang="en-US" sz="1800" dirty="0">
                <a:solidFill>
                  <a:srgbClr val="6F727B"/>
                </a:solidFill>
                <a:latin typeface="Franklin Gothic Medium" panose="020B0603020102020204" pitchFamily="34" charset="0"/>
              </a:rPr>
              <a:t>Suggested revisions:</a:t>
            </a:r>
          </a:p>
        </p:txBody>
      </p:sp>
      <p:sp>
        <p:nvSpPr>
          <p:cNvPr id="14" name="TextBox 13">
            <a:extLst>
              <a:ext uri="{FF2B5EF4-FFF2-40B4-BE49-F238E27FC236}">
                <a16:creationId xmlns:a16="http://schemas.microsoft.com/office/drawing/2014/main" id="{DEE3AAA6-1A57-4F2B-8797-97C6A672B7B6}"/>
              </a:ext>
            </a:extLst>
          </p:cNvPr>
          <p:cNvSpPr txBox="1"/>
          <p:nvPr/>
        </p:nvSpPr>
        <p:spPr>
          <a:xfrm>
            <a:off x="871670" y="4592695"/>
            <a:ext cx="8102788" cy="872547"/>
          </a:xfrm>
          <a:prstGeom prst="rect">
            <a:avLst/>
          </a:prstGeom>
          <a:noFill/>
        </p:spPr>
        <p:txBody>
          <a:bodyPr wrap="square">
            <a:spAutoFit/>
          </a:bodyPr>
          <a:lstStyle/>
          <a:p>
            <a:pPr>
              <a:lnSpc>
                <a:spcPct val="150000"/>
              </a:lnSpc>
              <a:spcBef>
                <a:spcPts val="0"/>
              </a:spcBef>
            </a:pPr>
            <a:r>
              <a:rPr lang="en-US" b="1" dirty="0">
                <a:solidFill>
                  <a:schemeClr val="accent5">
                    <a:lumMod val="75000"/>
                  </a:schemeClr>
                </a:solidFill>
              </a:rPr>
              <a:t>Better</a:t>
            </a:r>
            <a:r>
              <a:rPr lang="en-US" b="1" dirty="0"/>
              <a:t>: </a:t>
            </a:r>
            <a:r>
              <a:rPr lang="en-US" dirty="0"/>
              <a:t>The committee </a:t>
            </a:r>
            <a:r>
              <a:rPr lang="en-US" dirty="0">
                <a:solidFill>
                  <a:schemeClr val="accent5">
                    <a:lumMod val="75000"/>
                  </a:schemeClr>
                </a:solidFill>
              </a:rPr>
              <a:t>reached the decision </a:t>
            </a:r>
            <a:r>
              <a:rPr lang="en-US" dirty="0"/>
              <a:t>to postpone the vote.</a:t>
            </a:r>
          </a:p>
          <a:p>
            <a:pPr>
              <a:lnSpc>
                <a:spcPct val="150000"/>
              </a:lnSpc>
              <a:spcBef>
                <a:spcPts val="0"/>
              </a:spcBef>
            </a:pPr>
            <a:r>
              <a:rPr lang="en-US" b="1" dirty="0">
                <a:solidFill>
                  <a:schemeClr val="accent5">
                    <a:lumMod val="75000"/>
                  </a:schemeClr>
                </a:solidFill>
              </a:rPr>
              <a:t>Best</a:t>
            </a:r>
            <a:r>
              <a:rPr lang="en-US" b="1" dirty="0"/>
              <a:t>: </a:t>
            </a:r>
            <a:r>
              <a:rPr lang="en-US" dirty="0"/>
              <a:t>The committee </a:t>
            </a:r>
            <a:r>
              <a:rPr lang="en-US" dirty="0">
                <a:solidFill>
                  <a:schemeClr val="accent5">
                    <a:lumMod val="75000"/>
                  </a:schemeClr>
                </a:solidFill>
              </a:rPr>
              <a:t>decided</a:t>
            </a:r>
            <a:r>
              <a:rPr lang="en-US" dirty="0">
                <a:solidFill>
                  <a:schemeClr val="accent1">
                    <a:lumMod val="75000"/>
                  </a:schemeClr>
                </a:solidFill>
              </a:rPr>
              <a:t> </a:t>
            </a:r>
            <a:r>
              <a:rPr lang="en-US" dirty="0"/>
              <a:t>to postpone the vote.</a:t>
            </a:r>
          </a:p>
        </p:txBody>
      </p:sp>
    </p:spTree>
    <p:extLst>
      <p:ext uri="{BB962C8B-B14F-4D97-AF65-F5344CB8AC3E}">
        <p14:creationId xmlns:p14="http://schemas.microsoft.com/office/powerpoint/2010/main" val="1450856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FF436-579F-83C2-174B-1AA05ACC6D0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FF625C8-D2FC-B859-E008-4CF464EC5089}"/>
              </a:ext>
            </a:extLst>
          </p:cNvPr>
          <p:cNvSpPr>
            <a:spLocks noGrp="1"/>
          </p:cNvSpPr>
          <p:nvPr>
            <p:ph type="body" sz="half" idx="2"/>
          </p:nvPr>
        </p:nvSpPr>
        <p:spPr>
          <a:xfrm>
            <a:off x="494969" y="1697693"/>
            <a:ext cx="7355520" cy="1317772"/>
          </a:xfrm>
        </p:spPr>
        <p:txBody>
          <a:bodyPr vert="horz" lIns="91440" tIns="45720" rIns="91440" bIns="45720" rtlCol="0" anchor="t">
            <a:normAutofit/>
          </a:bodyPr>
          <a:lstStyle/>
          <a:p>
            <a:pPr marL="342900" indent="-342900">
              <a:lnSpc>
                <a:spcPct val="150000"/>
              </a:lnSpc>
              <a:spcBef>
                <a:spcPts val="0"/>
              </a:spcBef>
              <a:buFont typeface="+mj-lt"/>
              <a:buAutoNum type="arabicPeriod"/>
            </a:pPr>
            <a:r>
              <a:rPr lang="en-US" dirty="0"/>
              <a:t>Michael was robbed in the park last night</a:t>
            </a:r>
          </a:p>
          <a:p>
            <a:pPr marL="342900" indent="-342900">
              <a:lnSpc>
                <a:spcPct val="150000"/>
              </a:lnSpc>
              <a:spcBef>
                <a:spcPts val="0"/>
              </a:spcBef>
              <a:buFont typeface="+mj-lt"/>
              <a:buAutoNum type="arabicPeriod"/>
            </a:pPr>
            <a:r>
              <a:rPr lang="en-US" dirty="0"/>
              <a:t>The disk drive of the computer was damaged by the electrical surge.</a:t>
            </a:r>
          </a:p>
          <a:p>
            <a:pPr marL="342900" indent="-342900">
              <a:lnSpc>
                <a:spcPct val="150000"/>
              </a:lnSpc>
              <a:spcBef>
                <a:spcPts val="0"/>
              </a:spcBef>
              <a:buFont typeface="+mj-lt"/>
              <a:buAutoNum type="arabicPeriod"/>
            </a:pPr>
            <a:r>
              <a:rPr lang="en-US" dirty="0"/>
              <a:t>Those books were purchased especially for tomorrow’s lecture</a:t>
            </a:r>
            <a:endParaRPr lang="en-US" dirty="0">
              <a:latin typeface="Franklin Gothic"/>
            </a:endParaRPr>
          </a:p>
        </p:txBody>
      </p:sp>
      <p:sp>
        <p:nvSpPr>
          <p:cNvPr id="4" name="Title 3">
            <a:extLst>
              <a:ext uri="{FF2B5EF4-FFF2-40B4-BE49-F238E27FC236}">
                <a16:creationId xmlns:a16="http://schemas.microsoft.com/office/drawing/2014/main" id="{251E7557-3696-78BF-AA46-D9843446E6E4}"/>
              </a:ext>
            </a:extLst>
          </p:cNvPr>
          <p:cNvSpPr>
            <a:spLocks noGrp="1"/>
          </p:cNvSpPr>
          <p:nvPr>
            <p:ph type="title"/>
          </p:nvPr>
        </p:nvSpPr>
        <p:spPr/>
        <p:txBody>
          <a:bodyPr>
            <a:normAutofit fontScale="90000"/>
          </a:bodyPr>
          <a:lstStyle/>
          <a:p>
            <a:r>
              <a:rPr lang="en-US">
                <a:latin typeface="Franklin Gothic Medium Cond"/>
              </a:rPr>
              <a:t>Passive Voice Example</a:t>
            </a:r>
            <a:endParaRPr lang="en-US"/>
          </a:p>
        </p:txBody>
      </p:sp>
      <p:sp>
        <p:nvSpPr>
          <p:cNvPr id="13" name="Slide Number Placeholder 12">
            <a:extLst>
              <a:ext uri="{FF2B5EF4-FFF2-40B4-BE49-F238E27FC236}">
                <a16:creationId xmlns:a16="http://schemas.microsoft.com/office/drawing/2014/main" id="{621B5CEB-893E-E56F-7F85-4E7F8A5ECDCE}"/>
              </a:ext>
            </a:extLst>
          </p:cNvPr>
          <p:cNvSpPr>
            <a:spLocks noGrp="1"/>
          </p:cNvSpPr>
          <p:nvPr>
            <p:ph type="sldNum" sz="quarter" idx="16"/>
          </p:nvPr>
        </p:nvSpPr>
        <p:spPr/>
        <p:txBody>
          <a:bodyPr/>
          <a:lstStyle/>
          <a:p>
            <a:fld id="{346097E4-2930-9D48-A5CE-AF00B0E70697}" type="slidenum">
              <a:rPr lang="en-US" smtClean="0"/>
              <a:t>27</a:t>
            </a:fld>
            <a:endParaRPr lang="en-US"/>
          </a:p>
        </p:txBody>
      </p:sp>
      <p:sp>
        <p:nvSpPr>
          <p:cNvPr id="5" name="TextBox 4">
            <a:extLst>
              <a:ext uri="{FF2B5EF4-FFF2-40B4-BE49-F238E27FC236}">
                <a16:creationId xmlns:a16="http://schemas.microsoft.com/office/drawing/2014/main" id="{7E73D220-3F16-C43A-DCBD-357A9DD73B6C}"/>
              </a:ext>
            </a:extLst>
          </p:cNvPr>
          <p:cNvSpPr txBox="1"/>
          <p:nvPr/>
        </p:nvSpPr>
        <p:spPr>
          <a:xfrm>
            <a:off x="346687" y="1117170"/>
            <a:ext cx="8068263" cy="457048"/>
          </a:xfrm>
          <a:prstGeom prst="rect">
            <a:avLst/>
          </a:prstGeom>
          <a:noFill/>
        </p:spPr>
        <p:txBody>
          <a:bodyPr wrap="square">
            <a:spAutoFit/>
          </a:bodyPr>
          <a:lstStyle/>
          <a:p>
            <a:pPr>
              <a:lnSpc>
                <a:spcPct val="150000"/>
              </a:lnSpc>
              <a:spcBef>
                <a:spcPts val="0"/>
              </a:spcBef>
            </a:pPr>
            <a:r>
              <a:rPr lang="en-US" sz="1800" dirty="0">
                <a:solidFill>
                  <a:srgbClr val="6F727B"/>
                </a:solidFill>
                <a:latin typeface="Franklin Gothic Medium Cond"/>
              </a:rPr>
              <a:t>Would</a:t>
            </a:r>
            <a:r>
              <a:rPr lang="en-US" sz="1800" dirty="0">
                <a:solidFill>
                  <a:srgbClr val="6F727B"/>
                </a:solidFill>
                <a:latin typeface="Franklin Gothic Medium Cond"/>
                <a:ea typeface="+mn-lt"/>
                <a:cs typeface="+mn-lt"/>
              </a:rPr>
              <a:t> you revise the following sentences?</a:t>
            </a:r>
            <a:r>
              <a:rPr lang="en-US" sz="1800" dirty="0">
                <a:solidFill>
                  <a:srgbClr val="6F727B"/>
                </a:solidFill>
                <a:latin typeface="Franklin Gothic Medium Cond"/>
              </a:rPr>
              <a:t> Why or why not? </a:t>
            </a:r>
          </a:p>
        </p:txBody>
      </p:sp>
      <p:sp>
        <p:nvSpPr>
          <p:cNvPr id="7" name="TextBox 6">
            <a:extLst>
              <a:ext uri="{FF2B5EF4-FFF2-40B4-BE49-F238E27FC236}">
                <a16:creationId xmlns:a16="http://schemas.microsoft.com/office/drawing/2014/main" id="{8DA5E944-AF9A-649B-FF25-B84A0169A365}"/>
              </a:ext>
            </a:extLst>
          </p:cNvPr>
          <p:cNvSpPr txBox="1"/>
          <p:nvPr/>
        </p:nvSpPr>
        <p:spPr>
          <a:xfrm>
            <a:off x="346687" y="3147477"/>
            <a:ext cx="6511313" cy="369332"/>
          </a:xfrm>
          <a:prstGeom prst="rect">
            <a:avLst/>
          </a:prstGeom>
          <a:noFill/>
        </p:spPr>
        <p:txBody>
          <a:bodyPr wrap="square">
            <a:spAutoFit/>
          </a:bodyPr>
          <a:lstStyle/>
          <a:p>
            <a:pPr>
              <a:spcBef>
                <a:spcPts val="0"/>
              </a:spcBef>
            </a:pPr>
            <a:r>
              <a:rPr lang="en-US" sz="1800" dirty="0">
                <a:solidFill>
                  <a:srgbClr val="6F727B"/>
                </a:solidFill>
                <a:latin typeface="Franklin Gothic Medium Cond"/>
                <a:ea typeface="+mn-lt"/>
                <a:cs typeface="+mn-lt"/>
              </a:rPr>
              <a:t>Suggested revision</a:t>
            </a:r>
            <a:endParaRPr lang="en-US" sz="1800" dirty="0">
              <a:solidFill>
                <a:srgbClr val="6F727B"/>
              </a:solidFill>
              <a:latin typeface="Franklin Gothic Medium Cond"/>
            </a:endParaRPr>
          </a:p>
        </p:txBody>
      </p:sp>
      <p:sp>
        <p:nvSpPr>
          <p:cNvPr id="9" name="TextBox 8">
            <a:extLst>
              <a:ext uri="{FF2B5EF4-FFF2-40B4-BE49-F238E27FC236}">
                <a16:creationId xmlns:a16="http://schemas.microsoft.com/office/drawing/2014/main" id="{D2621312-B43F-60C4-CC4D-EA0FCE6B130D}"/>
              </a:ext>
            </a:extLst>
          </p:cNvPr>
          <p:cNvSpPr txBox="1"/>
          <p:nvPr/>
        </p:nvSpPr>
        <p:spPr>
          <a:xfrm>
            <a:off x="494969" y="4153781"/>
            <a:ext cx="6351374" cy="369332"/>
          </a:xfrm>
          <a:prstGeom prst="rect">
            <a:avLst/>
          </a:prstGeom>
          <a:solidFill>
            <a:schemeClr val="accent3">
              <a:lumMod val="60000"/>
              <a:lumOff val="40000"/>
            </a:schemeClr>
          </a:solidFill>
        </p:spPr>
        <p:txBody>
          <a:bodyPr wrap="square">
            <a:spAutoFit/>
          </a:bodyPr>
          <a:lstStyle/>
          <a:p>
            <a:pPr marL="342900" indent="-342900">
              <a:buSzPct val="100000"/>
              <a:buFont typeface="+mj-lt"/>
              <a:buAutoNum type="arabicPeriod" startAt="2"/>
            </a:pPr>
            <a:r>
              <a:rPr lang="en-US" dirty="0"/>
              <a:t>The electrical surge damaged the computer’s disk drive.</a:t>
            </a:r>
          </a:p>
        </p:txBody>
      </p:sp>
      <p:sp>
        <p:nvSpPr>
          <p:cNvPr id="11" name="TextBox 10">
            <a:extLst>
              <a:ext uri="{FF2B5EF4-FFF2-40B4-BE49-F238E27FC236}">
                <a16:creationId xmlns:a16="http://schemas.microsoft.com/office/drawing/2014/main" id="{0859FB06-C3D8-C145-4E76-6B3B8F269B25}"/>
              </a:ext>
            </a:extLst>
          </p:cNvPr>
          <p:cNvSpPr txBox="1"/>
          <p:nvPr/>
        </p:nvSpPr>
        <p:spPr>
          <a:xfrm>
            <a:off x="494969" y="3651616"/>
            <a:ext cx="4572000" cy="369332"/>
          </a:xfrm>
          <a:prstGeom prst="rect">
            <a:avLst/>
          </a:prstGeom>
          <a:noFill/>
        </p:spPr>
        <p:txBody>
          <a:bodyPr wrap="square">
            <a:spAutoFit/>
          </a:bodyPr>
          <a:lstStyle/>
          <a:p>
            <a:pPr marL="342900" indent="-342900">
              <a:buFont typeface="+mj-lt"/>
              <a:buAutoNum type="arabicPeriod"/>
            </a:pPr>
            <a:r>
              <a:rPr lang="en-US" dirty="0"/>
              <a:t>The doer (</a:t>
            </a:r>
            <a:r>
              <a:rPr lang="en-US" dirty="0">
                <a:solidFill>
                  <a:schemeClr val="accent1">
                    <a:lumMod val="75000"/>
                  </a:schemeClr>
                </a:solidFill>
              </a:rPr>
              <a:t>agent</a:t>
            </a:r>
            <a:r>
              <a:rPr lang="en-US" dirty="0"/>
              <a:t>) is </a:t>
            </a:r>
            <a:r>
              <a:rPr lang="en-US" dirty="0">
                <a:solidFill>
                  <a:schemeClr val="accent1">
                    <a:lumMod val="75000"/>
                  </a:schemeClr>
                </a:solidFill>
              </a:rPr>
              <a:t>unknown</a:t>
            </a:r>
            <a:r>
              <a:rPr lang="en-US" dirty="0"/>
              <a:t> or </a:t>
            </a:r>
            <a:r>
              <a:rPr lang="en-US" dirty="0">
                <a:solidFill>
                  <a:schemeClr val="accent1">
                    <a:lumMod val="75000"/>
                  </a:schemeClr>
                </a:solidFill>
              </a:rPr>
              <a:t>irrelevant</a:t>
            </a:r>
          </a:p>
        </p:txBody>
      </p:sp>
      <p:sp>
        <p:nvSpPr>
          <p:cNvPr id="14" name="TextBox 13">
            <a:extLst>
              <a:ext uri="{FF2B5EF4-FFF2-40B4-BE49-F238E27FC236}">
                <a16:creationId xmlns:a16="http://schemas.microsoft.com/office/drawing/2014/main" id="{504A5361-E6AF-952E-5B14-4DE87623B14B}"/>
              </a:ext>
            </a:extLst>
          </p:cNvPr>
          <p:cNvSpPr txBox="1"/>
          <p:nvPr/>
        </p:nvSpPr>
        <p:spPr>
          <a:xfrm>
            <a:off x="494969" y="5556164"/>
            <a:ext cx="6054813" cy="369332"/>
          </a:xfrm>
          <a:prstGeom prst="rect">
            <a:avLst/>
          </a:prstGeom>
          <a:noFill/>
        </p:spPr>
        <p:txBody>
          <a:bodyPr wrap="square">
            <a:spAutoFit/>
          </a:bodyPr>
          <a:lstStyle/>
          <a:p>
            <a:pPr marL="342900" indent="-342900">
              <a:buFont typeface="+mj-lt"/>
              <a:buAutoNum type="arabicPeriod" startAt="3"/>
            </a:pPr>
            <a:r>
              <a:rPr lang="en-US" dirty="0"/>
              <a:t>You want to </a:t>
            </a:r>
            <a:r>
              <a:rPr lang="en-US" dirty="0">
                <a:solidFill>
                  <a:schemeClr val="accent1">
                    <a:lumMod val="75000"/>
                  </a:schemeClr>
                </a:solidFill>
              </a:rPr>
              <a:t>emphasize</a:t>
            </a:r>
            <a:r>
              <a:rPr lang="en-US" dirty="0"/>
              <a:t> the </a:t>
            </a:r>
            <a:r>
              <a:rPr lang="en-US" dirty="0">
                <a:solidFill>
                  <a:schemeClr val="accent1">
                    <a:lumMod val="75000"/>
                  </a:schemeClr>
                </a:solidFill>
              </a:rPr>
              <a:t>object</a:t>
            </a:r>
            <a:r>
              <a:rPr lang="en-US" dirty="0"/>
              <a:t> or </a:t>
            </a:r>
            <a:r>
              <a:rPr lang="en-US" dirty="0">
                <a:solidFill>
                  <a:schemeClr val="accent1">
                    <a:lumMod val="75000"/>
                  </a:schemeClr>
                </a:solidFill>
              </a:rPr>
              <a:t>result</a:t>
            </a:r>
            <a:r>
              <a:rPr lang="en-US" dirty="0"/>
              <a:t>, not the doer</a:t>
            </a:r>
          </a:p>
        </p:txBody>
      </p:sp>
      <p:sp>
        <p:nvSpPr>
          <p:cNvPr id="16" name="TextBox 15">
            <a:extLst>
              <a:ext uri="{FF2B5EF4-FFF2-40B4-BE49-F238E27FC236}">
                <a16:creationId xmlns:a16="http://schemas.microsoft.com/office/drawing/2014/main" id="{A639AF7B-B97B-9F18-D765-CF1222B170DC}"/>
              </a:ext>
            </a:extLst>
          </p:cNvPr>
          <p:cNvSpPr txBox="1"/>
          <p:nvPr/>
        </p:nvSpPr>
        <p:spPr>
          <a:xfrm>
            <a:off x="494969" y="4770503"/>
            <a:ext cx="6351374" cy="646331"/>
          </a:xfrm>
          <a:prstGeom prst="rect">
            <a:avLst/>
          </a:prstGeom>
          <a:noFill/>
        </p:spPr>
        <p:txBody>
          <a:bodyPr wrap="square">
            <a:spAutoFit/>
          </a:bodyPr>
          <a:lstStyle/>
          <a:p>
            <a:pPr algn="ctr"/>
            <a:r>
              <a:rPr lang="en-US" dirty="0"/>
              <a:t>(This sentence is clearer, more concise, and emphasizes the cause with a stronger, more confident tone)</a:t>
            </a:r>
          </a:p>
        </p:txBody>
      </p:sp>
    </p:spTree>
    <p:extLst>
      <p:ext uri="{BB962C8B-B14F-4D97-AF65-F5344CB8AC3E}">
        <p14:creationId xmlns:p14="http://schemas.microsoft.com/office/powerpoint/2010/main" val="3090109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lstStyle/>
          <a:p>
            <a:r>
              <a:rPr lang="en-US"/>
              <a:t>Thank You</a:t>
            </a:r>
          </a:p>
        </p:txBody>
      </p:sp>
      <p:sp>
        <p:nvSpPr>
          <p:cNvPr id="3" name="Text Placeholder 2">
            <a:extLst>
              <a:ext uri="{FF2B5EF4-FFF2-40B4-BE49-F238E27FC236}">
                <a16:creationId xmlns:a16="http://schemas.microsoft.com/office/drawing/2014/main" id="{CE8FBDCD-BC38-D4A8-A210-EA02F2610057}"/>
              </a:ext>
            </a:extLst>
          </p:cNvPr>
          <p:cNvSpPr>
            <a:spLocks noGrp="1"/>
          </p:cNvSpPr>
          <p:nvPr>
            <p:ph type="body" sz="quarter" idx="10"/>
          </p:nvPr>
        </p:nvSpPr>
        <p:spPr>
          <a:xfrm>
            <a:off x="606991" y="3434011"/>
            <a:ext cx="5977812" cy="2807149"/>
          </a:xfrm>
        </p:spPr>
        <p:txBody>
          <a:bodyPr vert="horz" lIns="91440" tIns="45720" rIns="91440" bIns="45720" rtlCol="0" anchor="t">
            <a:normAutofit/>
          </a:bodyPr>
          <a:lstStyle/>
          <a:p>
            <a:r>
              <a:rPr lang="en-US" dirty="0"/>
              <a:t>Purdue </a:t>
            </a:r>
            <a:r>
              <a:rPr lang="en-US" dirty="0">
                <a:ea typeface="+mn-lt"/>
                <a:cs typeface="+mn-lt"/>
              </a:rPr>
              <a:t>OWL</a:t>
            </a:r>
            <a:r>
              <a:rPr lang="en-US" dirty="0"/>
              <a:t> </a:t>
            </a:r>
          </a:p>
          <a:p>
            <a:r>
              <a:rPr lang="en-US" dirty="0"/>
              <a:t>Krach </a:t>
            </a:r>
            <a:r>
              <a:rPr lang="en-US" dirty="0">
                <a:ea typeface="+mn-lt"/>
                <a:cs typeface="+mn-lt"/>
              </a:rPr>
              <a:t>Leadership Center</a:t>
            </a:r>
          </a:p>
          <a:p>
            <a:endParaRPr lang="en-US" dirty="0"/>
          </a:p>
          <a:p>
            <a:r>
              <a:rPr lang="en-US" dirty="0"/>
              <a:t>Web</a:t>
            </a:r>
            <a:r>
              <a:rPr lang="en-US" dirty="0">
                <a:ea typeface="+mn-lt"/>
                <a:cs typeface="+mn-lt"/>
              </a:rPr>
              <a:t>: https://</a:t>
            </a:r>
            <a:r>
              <a:rPr lang="en-US" dirty="0" err="1">
                <a:ea typeface="+mn-lt"/>
                <a:cs typeface="+mn-lt"/>
              </a:rPr>
              <a:t>owl.purdue.edu</a:t>
            </a:r>
            <a:r>
              <a:rPr lang="en-US" dirty="0">
                <a:ea typeface="+mn-lt"/>
                <a:cs typeface="+mn-lt"/>
              </a:rPr>
              <a:t>/</a:t>
            </a:r>
          </a:p>
          <a:p>
            <a:r>
              <a:rPr lang="en-US" dirty="0"/>
              <a:t>Phone</a:t>
            </a:r>
            <a:r>
              <a:rPr lang="en-US" dirty="0">
                <a:ea typeface="+mn-lt"/>
                <a:cs typeface="+mn-lt"/>
              </a:rPr>
              <a:t>: (765) 494-3723</a:t>
            </a:r>
          </a:p>
          <a:p>
            <a:r>
              <a:rPr lang="en-US" dirty="0"/>
              <a:t>Email: </a:t>
            </a:r>
            <a:r>
              <a:rPr lang="en-US" dirty="0" err="1"/>
              <a:t>writing.lab@purdue.edu</a:t>
            </a:r>
            <a:endParaRPr lang="en-US" dirty="0"/>
          </a:p>
        </p:txBody>
      </p:sp>
    </p:spTree>
    <p:extLst>
      <p:ext uri="{BB962C8B-B14F-4D97-AF65-F5344CB8AC3E}">
        <p14:creationId xmlns:p14="http://schemas.microsoft.com/office/powerpoint/2010/main" val="355526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AD1C28-2600-7542-E9A4-0C8739EDF23D}"/>
              </a:ext>
            </a:extLst>
          </p:cNvPr>
          <p:cNvSpPr>
            <a:spLocks noGrp="1"/>
          </p:cNvSpPr>
          <p:nvPr>
            <p:ph type="body" sz="half" idx="2"/>
          </p:nvPr>
        </p:nvSpPr>
        <p:spPr>
          <a:xfrm>
            <a:off x="404039" y="1649892"/>
            <a:ext cx="7846992" cy="3601730"/>
          </a:xfrm>
        </p:spPr>
        <p:txBody>
          <a:bodyPr vert="horz" lIns="91440" tIns="45720" rIns="91440" bIns="45720" rtlCol="0" anchor="t">
            <a:noAutofit/>
          </a:bodyPr>
          <a:lstStyle/>
          <a:p>
            <a:pPr marL="213995" indent="-213995">
              <a:lnSpc>
                <a:spcPct val="100000"/>
              </a:lnSpc>
              <a:buFont typeface="Arial" panose="020B0604020202020204" pitchFamily="34" charset="0"/>
              <a:buChar char="•"/>
            </a:pPr>
            <a:r>
              <a:rPr lang="en-US" b="1" dirty="0"/>
              <a:t>To</a:t>
            </a:r>
            <a:r>
              <a:rPr lang="en-US" b="1" dirty="0">
                <a:ea typeface="+mn-lt"/>
                <a:cs typeface="+mn-lt"/>
              </a:rPr>
              <a:t> communicate effectively with the reader.</a:t>
            </a:r>
          </a:p>
          <a:p>
            <a:pPr marL="628650" lvl="1" indent="-285750">
              <a:lnSpc>
                <a:spcPct val="100000"/>
              </a:lnSpc>
              <a:buFont typeface="Courier New" panose="02070309020205020404" pitchFamily="49" charset="0"/>
              <a:buChar char="o"/>
            </a:pPr>
            <a:r>
              <a:rPr lang="en-US" sz="1800" dirty="0"/>
              <a:t>Clear sentences help ensure your message is understood as intended.</a:t>
            </a:r>
          </a:p>
          <a:p>
            <a:pPr marL="213995" indent="-213995">
              <a:lnSpc>
                <a:spcPct val="100000"/>
              </a:lnSpc>
              <a:buFont typeface="Arial" panose="020B0604020202020204" pitchFamily="34" charset="0"/>
              <a:buChar char="•"/>
            </a:pPr>
            <a:r>
              <a:rPr lang="en-US" b="1" dirty="0"/>
              <a:t>To </a:t>
            </a:r>
            <a:r>
              <a:rPr lang="en-US" b="1" dirty="0">
                <a:ea typeface="+mn-lt"/>
                <a:cs typeface="+mn-lt"/>
              </a:rPr>
              <a:t>make writing interesting and appealing. </a:t>
            </a:r>
          </a:p>
          <a:p>
            <a:pPr marL="628650" lvl="1" indent="-285750">
              <a:lnSpc>
                <a:spcPct val="100000"/>
              </a:lnSpc>
              <a:buFont typeface="Courier New" panose="02070309020205020404" pitchFamily="49" charset="0"/>
              <a:buChar char="o"/>
            </a:pPr>
            <a:r>
              <a:rPr lang="en-US" sz="1800" dirty="0"/>
              <a:t>Readers are more likely to stay engaged when the writing is smooth and easy to follow.</a:t>
            </a:r>
            <a:endParaRPr lang="en-US" sz="1800" dirty="0">
              <a:ea typeface="+mn-lt"/>
              <a:cs typeface="+mn-lt"/>
            </a:endParaRPr>
          </a:p>
          <a:p>
            <a:pPr marL="213995" indent="-213995">
              <a:lnSpc>
                <a:spcPct val="100000"/>
              </a:lnSpc>
              <a:buFont typeface="Arial" panose="020B0604020202020204" pitchFamily="34" charset="0"/>
              <a:buChar char="•"/>
            </a:pPr>
            <a:r>
              <a:rPr lang="en-US" b="1" dirty="0"/>
              <a:t>To </a:t>
            </a:r>
            <a:r>
              <a:rPr lang="en-US" b="1" dirty="0">
                <a:ea typeface="+mn-lt"/>
                <a:cs typeface="+mn-lt"/>
              </a:rPr>
              <a:t>show credibility and authority as a writer.</a:t>
            </a:r>
          </a:p>
          <a:p>
            <a:pPr marL="628650" lvl="1" indent="-285750">
              <a:lnSpc>
                <a:spcPct val="100000"/>
              </a:lnSpc>
              <a:buFont typeface="Courier New" panose="02070309020205020404" pitchFamily="49" charset="0"/>
              <a:buChar char="o"/>
            </a:pPr>
            <a:r>
              <a:rPr lang="en-US" sz="1800" dirty="0"/>
              <a:t>Clear, well-structured sentences reflect thoughtful and competent writing.</a:t>
            </a:r>
            <a:endParaRPr lang="en-US" sz="1800" dirty="0">
              <a:ea typeface="+mn-lt"/>
              <a:cs typeface="+mn-lt"/>
            </a:endParaRPr>
          </a:p>
          <a:p>
            <a:pPr marL="213995" indent="-213995">
              <a:lnSpc>
                <a:spcPct val="100000"/>
              </a:lnSpc>
              <a:buFont typeface="Arial" panose="020B0604020202020204" pitchFamily="34" charset="0"/>
              <a:buChar char="•"/>
            </a:pPr>
            <a:r>
              <a:rPr lang="en-US" b="1" dirty="0"/>
              <a:t>To be persuasive.</a:t>
            </a:r>
          </a:p>
          <a:p>
            <a:pPr marL="628650" lvl="1" indent="-285750">
              <a:lnSpc>
                <a:spcPct val="100000"/>
              </a:lnSpc>
              <a:buFont typeface="Courier New" panose="02070309020205020404" pitchFamily="49" charset="0"/>
              <a:buChar char="o"/>
            </a:pPr>
            <a:r>
              <a:rPr lang="en-US" sz="1800" dirty="0"/>
              <a:t>Logical and well-articulated ideas are more convincing and impactful.</a:t>
            </a:r>
          </a:p>
        </p:txBody>
      </p:sp>
      <p:sp>
        <p:nvSpPr>
          <p:cNvPr id="4" name="Title 3">
            <a:extLst>
              <a:ext uri="{FF2B5EF4-FFF2-40B4-BE49-F238E27FC236}">
                <a16:creationId xmlns:a16="http://schemas.microsoft.com/office/drawing/2014/main" id="{FDD50425-C6CF-465E-06C4-01AD185DDC31}"/>
              </a:ext>
            </a:extLst>
          </p:cNvPr>
          <p:cNvSpPr>
            <a:spLocks noGrp="1"/>
          </p:cNvSpPr>
          <p:nvPr>
            <p:ph type="title"/>
          </p:nvPr>
        </p:nvSpPr>
        <p:spPr/>
        <p:txBody>
          <a:bodyPr>
            <a:normAutofit fontScale="90000"/>
          </a:bodyPr>
          <a:lstStyle/>
          <a:p>
            <a:r>
              <a:rPr lang="en-US" dirty="0">
                <a:latin typeface="Franklin Gothic Medium Cond"/>
              </a:rPr>
              <a:t>Sentence Clarity</a:t>
            </a:r>
            <a:endParaRPr lang="en-US" dirty="0"/>
          </a:p>
        </p:txBody>
      </p:sp>
      <p:sp>
        <p:nvSpPr>
          <p:cNvPr id="7" name="Text Placeholder 6">
            <a:extLst>
              <a:ext uri="{FF2B5EF4-FFF2-40B4-BE49-F238E27FC236}">
                <a16:creationId xmlns:a16="http://schemas.microsoft.com/office/drawing/2014/main" id="{CFA6FA2E-4348-29C0-105C-CA125AB5CA9F}"/>
              </a:ext>
            </a:extLst>
          </p:cNvPr>
          <p:cNvSpPr>
            <a:spLocks noGrp="1"/>
          </p:cNvSpPr>
          <p:nvPr>
            <p:ph type="body" sz="quarter" idx="15"/>
          </p:nvPr>
        </p:nvSpPr>
        <p:spPr>
          <a:xfrm>
            <a:off x="404039" y="1129084"/>
            <a:ext cx="8458200" cy="365760"/>
          </a:xfrm>
        </p:spPr>
        <p:txBody>
          <a:bodyPr vert="horz" lIns="91440" tIns="45720" rIns="91440" bIns="45720" rtlCol="0" anchor="t">
            <a:noAutofit/>
          </a:bodyPr>
          <a:lstStyle/>
          <a:p>
            <a:r>
              <a:rPr lang="en-US" dirty="0">
                <a:solidFill>
                  <a:srgbClr val="6F727B"/>
                </a:solidFill>
                <a:latin typeface="Franklin Gothic Medium Cond"/>
              </a:rPr>
              <a:t>Why care about making sentences clear?</a:t>
            </a:r>
          </a:p>
        </p:txBody>
      </p:sp>
      <p:sp>
        <p:nvSpPr>
          <p:cNvPr id="13" name="Slide Number Placeholder 12">
            <a:extLst>
              <a:ext uri="{FF2B5EF4-FFF2-40B4-BE49-F238E27FC236}">
                <a16:creationId xmlns:a16="http://schemas.microsoft.com/office/drawing/2014/main" id="{1563EDD5-CC3E-D033-A1B9-65E8AA2E960D}"/>
              </a:ext>
            </a:extLst>
          </p:cNvPr>
          <p:cNvSpPr>
            <a:spLocks noGrp="1"/>
          </p:cNvSpPr>
          <p:nvPr>
            <p:ph type="sldNum" sz="quarter" idx="16"/>
          </p:nvPr>
        </p:nvSpPr>
        <p:spPr/>
        <p:txBody>
          <a:bodyPr/>
          <a:lstStyle/>
          <a:p>
            <a:fld id="{346097E4-2930-9D48-A5CE-AF00B0E70697}" type="slidenum">
              <a:rPr lang="en-US" smtClean="0"/>
              <a:t>3</a:t>
            </a:fld>
            <a:endParaRPr lang="en-US"/>
          </a:p>
        </p:txBody>
      </p:sp>
    </p:spTree>
    <p:extLst>
      <p:ext uri="{BB962C8B-B14F-4D97-AF65-F5344CB8AC3E}">
        <p14:creationId xmlns:p14="http://schemas.microsoft.com/office/powerpoint/2010/main" val="308755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24639-BF3A-6C0D-699E-17FA7254239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4ED056-A578-67B6-82A4-60325EDBB0F3}"/>
              </a:ext>
            </a:extLst>
          </p:cNvPr>
          <p:cNvSpPr>
            <a:spLocks noGrp="1"/>
          </p:cNvSpPr>
          <p:nvPr>
            <p:ph type="body" sz="half" idx="2"/>
          </p:nvPr>
        </p:nvSpPr>
        <p:spPr>
          <a:xfrm>
            <a:off x="604880" y="3854182"/>
            <a:ext cx="7934240" cy="1014376"/>
          </a:xfrm>
        </p:spPr>
        <p:txBody>
          <a:bodyPr vert="horz" lIns="91440" tIns="45720" rIns="91440" bIns="45720" rtlCol="0" anchor="t">
            <a:normAutofit/>
          </a:bodyPr>
          <a:lstStyle/>
          <a:p>
            <a:pPr marL="285750" indent="-285750">
              <a:lnSpc>
                <a:spcPct val="150000"/>
              </a:lnSpc>
              <a:spcBef>
                <a:spcPts val="0"/>
              </a:spcBef>
              <a:buFont typeface="Arial" panose="020B0604020202020204" pitchFamily="34" charset="0"/>
              <a:buChar char="•"/>
            </a:pPr>
            <a:r>
              <a:rPr lang="en-US" dirty="0">
                <a:solidFill>
                  <a:srgbClr val="000000"/>
                </a:solidFill>
              </a:rPr>
              <a:t>A </a:t>
            </a:r>
            <a:r>
              <a:rPr lang="en-US" dirty="0">
                <a:solidFill>
                  <a:schemeClr val="accent3"/>
                </a:solidFill>
              </a:rPr>
              <a:t>modifier in the wrong place </a:t>
            </a:r>
            <a:r>
              <a:rPr lang="en-US" dirty="0">
                <a:solidFill>
                  <a:srgbClr val="000000"/>
                </a:solidFill>
              </a:rPr>
              <a:t>in a sentence.</a:t>
            </a:r>
          </a:p>
          <a:p>
            <a:pPr marL="285750" indent="-285750">
              <a:lnSpc>
                <a:spcPct val="150000"/>
              </a:lnSpc>
              <a:spcBef>
                <a:spcPts val="0"/>
              </a:spcBef>
              <a:buFont typeface="Arial" panose="020B0604020202020204" pitchFamily="34" charset="0"/>
              <a:buChar char="•"/>
            </a:pPr>
            <a:r>
              <a:rPr lang="en-US" dirty="0">
                <a:solidFill>
                  <a:srgbClr val="000000"/>
                </a:solidFill>
              </a:rPr>
              <a:t>Makes sentences </a:t>
            </a:r>
            <a:r>
              <a:rPr lang="en-US" dirty="0">
                <a:solidFill>
                  <a:schemeClr val="accent3"/>
                </a:solidFill>
              </a:rPr>
              <a:t>awkward</a:t>
            </a:r>
            <a:r>
              <a:rPr lang="en-US" dirty="0"/>
              <a:t>, </a:t>
            </a:r>
            <a:r>
              <a:rPr lang="en-US" dirty="0">
                <a:solidFill>
                  <a:schemeClr val="accent3"/>
                </a:solidFill>
              </a:rPr>
              <a:t>confusing</a:t>
            </a:r>
            <a:r>
              <a:rPr lang="en-US" dirty="0">
                <a:solidFill>
                  <a:srgbClr val="000000"/>
                </a:solidFill>
              </a:rPr>
              <a:t>, or (unintentionally) </a:t>
            </a:r>
            <a:r>
              <a:rPr lang="en-US" dirty="0">
                <a:solidFill>
                  <a:schemeClr val="accent3"/>
                </a:solidFill>
              </a:rPr>
              <a:t>humorous</a:t>
            </a:r>
            <a:r>
              <a:rPr lang="en-US" dirty="0">
                <a:solidFill>
                  <a:srgbClr val="000000"/>
                </a:solidFill>
              </a:rPr>
              <a:t>.</a:t>
            </a:r>
            <a:endParaRPr lang="en-US" dirty="0">
              <a:solidFill>
                <a:srgbClr val="A6A6A6"/>
              </a:solidFill>
              <a:latin typeface="Franklin Gothic Medium" panose="020B0603020102020204" pitchFamily="34" charset="0"/>
            </a:endParaRPr>
          </a:p>
          <a:p>
            <a:pPr>
              <a:lnSpc>
                <a:spcPct val="100000"/>
              </a:lnSpc>
            </a:pPr>
            <a:endParaRPr lang="en-US" dirty="0">
              <a:solidFill>
                <a:srgbClr val="A6A6A6"/>
              </a:solidFill>
              <a:latin typeface="Franklin Gothic Medium" panose="020B0603020102020204" pitchFamily="34" charset="0"/>
            </a:endParaRPr>
          </a:p>
        </p:txBody>
      </p:sp>
      <p:sp>
        <p:nvSpPr>
          <p:cNvPr id="4" name="Title 3">
            <a:extLst>
              <a:ext uri="{FF2B5EF4-FFF2-40B4-BE49-F238E27FC236}">
                <a16:creationId xmlns:a16="http://schemas.microsoft.com/office/drawing/2014/main" id="{330B4EAE-077D-203B-1D11-331E1B9796EF}"/>
              </a:ext>
            </a:extLst>
          </p:cNvPr>
          <p:cNvSpPr>
            <a:spLocks noGrp="1"/>
          </p:cNvSpPr>
          <p:nvPr>
            <p:ph type="title"/>
          </p:nvPr>
        </p:nvSpPr>
        <p:spPr/>
        <p:txBody>
          <a:bodyPr>
            <a:normAutofit fontScale="90000"/>
          </a:bodyPr>
          <a:lstStyle/>
          <a:p>
            <a:r>
              <a:rPr lang="en-US" dirty="0">
                <a:latin typeface="Franklin Gothic Medium Cond"/>
              </a:rPr>
              <a:t>Misplaced Modifiers</a:t>
            </a:r>
            <a:endParaRPr lang="en-US" dirty="0"/>
          </a:p>
        </p:txBody>
      </p:sp>
      <p:sp>
        <p:nvSpPr>
          <p:cNvPr id="13" name="Slide Number Placeholder 12">
            <a:extLst>
              <a:ext uri="{FF2B5EF4-FFF2-40B4-BE49-F238E27FC236}">
                <a16:creationId xmlns:a16="http://schemas.microsoft.com/office/drawing/2014/main" id="{2C85FAC8-BA00-6FCC-CD67-AA4E3B9B83C5}"/>
              </a:ext>
            </a:extLst>
          </p:cNvPr>
          <p:cNvSpPr>
            <a:spLocks noGrp="1"/>
          </p:cNvSpPr>
          <p:nvPr>
            <p:ph type="sldNum" sz="quarter" idx="16"/>
          </p:nvPr>
        </p:nvSpPr>
        <p:spPr/>
        <p:txBody>
          <a:bodyPr/>
          <a:lstStyle/>
          <a:p>
            <a:fld id="{346097E4-2930-9D48-A5CE-AF00B0E70697}" type="slidenum">
              <a:rPr lang="en-US" smtClean="0"/>
              <a:t>4</a:t>
            </a:fld>
            <a:endParaRPr lang="en-US"/>
          </a:p>
        </p:txBody>
      </p:sp>
      <p:sp>
        <p:nvSpPr>
          <p:cNvPr id="19" name="TextBox 18">
            <a:extLst>
              <a:ext uri="{FF2B5EF4-FFF2-40B4-BE49-F238E27FC236}">
                <a16:creationId xmlns:a16="http://schemas.microsoft.com/office/drawing/2014/main" id="{A6CE9965-2ACE-017A-F04E-F2F885824CC0}"/>
              </a:ext>
            </a:extLst>
          </p:cNvPr>
          <p:cNvSpPr txBox="1"/>
          <p:nvPr/>
        </p:nvSpPr>
        <p:spPr>
          <a:xfrm>
            <a:off x="425539" y="1090835"/>
            <a:ext cx="4572000" cy="400110"/>
          </a:xfrm>
          <a:prstGeom prst="rect">
            <a:avLst/>
          </a:prstGeom>
          <a:noFill/>
        </p:spPr>
        <p:txBody>
          <a:bodyPr wrap="square">
            <a:spAutoFit/>
          </a:bodyPr>
          <a:lstStyle/>
          <a:p>
            <a:pPr>
              <a:spcBef>
                <a:spcPts val="0"/>
              </a:spcBef>
            </a:pPr>
            <a:r>
              <a:rPr lang="en-US" sz="2000" dirty="0">
                <a:solidFill>
                  <a:srgbClr val="6F727B"/>
                </a:solidFill>
                <a:latin typeface="Franklin Gothic Medium" panose="020B0603020102020204" pitchFamily="34" charset="0"/>
              </a:rPr>
              <a:t>Modifier:</a:t>
            </a:r>
            <a:endParaRPr lang="en-US" sz="2000" b="1" dirty="0">
              <a:solidFill>
                <a:srgbClr val="6F727B"/>
              </a:solidFill>
              <a:latin typeface="Franklin Gothic Medium" panose="020B0603020102020204" pitchFamily="34" charset="0"/>
            </a:endParaRPr>
          </a:p>
        </p:txBody>
      </p:sp>
      <p:sp>
        <p:nvSpPr>
          <p:cNvPr id="21" name="TextBox 20">
            <a:extLst>
              <a:ext uri="{FF2B5EF4-FFF2-40B4-BE49-F238E27FC236}">
                <a16:creationId xmlns:a16="http://schemas.microsoft.com/office/drawing/2014/main" id="{ED88C9A4-6948-1144-C954-7507DBA0F0B1}"/>
              </a:ext>
            </a:extLst>
          </p:cNvPr>
          <p:cNvSpPr txBox="1"/>
          <p:nvPr/>
        </p:nvSpPr>
        <p:spPr>
          <a:xfrm>
            <a:off x="604880" y="1587132"/>
            <a:ext cx="7934240" cy="1288045"/>
          </a:xfrm>
          <a:prstGeom prst="rect">
            <a:avLst/>
          </a:prstGeom>
          <a:noFill/>
        </p:spPr>
        <p:txBody>
          <a:bodyPr wrap="square">
            <a:spAutoFit/>
          </a:bodyPr>
          <a:lstStyle/>
          <a:p>
            <a:pPr marL="285750" indent="-285750">
              <a:lnSpc>
                <a:spcPct val="150000"/>
              </a:lnSpc>
              <a:spcBef>
                <a:spcPts val="0"/>
              </a:spcBef>
              <a:buFont typeface="Arial" panose="020B0604020202020204" pitchFamily="34" charset="0"/>
              <a:buChar char="•"/>
            </a:pPr>
            <a:r>
              <a:rPr lang="en-US" dirty="0">
                <a:solidFill>
                  <a:srgbClr val="000000"/>
                </a:solidFill>
              </a:rPr>
              <a:t>Can be a </a:t>
            </a:r>
            <a:r>
              <a:rPr lang="en-US" dirty="0">
                <a:solidFill>
                  <a:schemeClr val="accent3"/>
                </a:solidFill>
              </a:rPr>
              <a:t>word or group of words </a:t>
            </a:r>
            <a:r>
              <a:rPr lang="en-US" dirty="0">
                <a:solidFill>
                  <a:srgbClr val="000000"/>
                </a:solidFill>
              </a:rPr>
              <a:t>(phrase).</a:t>
            </a:r>
          </a:p>
          <a:p>
            <a:pPr marL="285750" indent="-285750">
              <a:lnSpc>
                <a:spcPct val="150000"/>
              </a:lnSpc>
              <a:spcBef>
                <a:spcPts val="0"/>
              </a:spcBef>
              <a:buFont typeface="Arial" panose="020B0604020202020204" pitchFamily="34" charset="0"/>
              <a:buChar char="•"/>
            </a:pPr>
            <a:r>
              <a:rPr lang="en-US" dirty="0">
                <a:solidFill>
                  <a:srgbClr val="000000"/>
                </a:solidFill>
              </a:rPr>
              <a:t>A modifier</a:t>
            </a:r>
            <a:r>
              <a:rPr lang="en-US" dirty="0">
                <a:solidFill>
                  <a:srgbClr val="0070C0"/>
                </a:solidFill>
              </a:rPr>
              <a:t> </a:t>
            </a:r>
            <a:r>
              <a:rPr lang="en-US" dirty="0">
                <a:solidFill>
                  <a:schemeClr val="accent3"/>
                </a:solidFill>
              </a:rPr>
              <a:t>describes, clarifies, or gives more detail</a:t>
            </a:r>
            <a:r>
              <a:rPr lang="en-US" dirty="0">
                <a:solidFill>
                  <a:srgbClr val="000000"/>
                </a:solidFill>
              </a:rPr>
              <a:t> about other words in a sentence.</a:t>
            </a:r>
          </a:p>
        </p:txBody>
      </p:sp>
      <p:sp>
        <p:nvSpPr>
          <p:cNvPr id="23" name="TextBox 22">
            <a:extLst>
              <a:ext uri="{FF2B5EF4-FFF2-40B4-BE49-F238E27FC236}">
                <a16:creationId xmlns:a16="http://schemas.microsoft.com/office/drawing/2014/main" id="{2A4ECC4C-CC5B-4512-01BC-A18E91BBF28E}"/>
              </a:ext>
            </a:extLst>
          </p:cNvPr>
          <p:cNvSpPr txBox="1"/>
          <p:nvPr/>
        </p:nvSpPr>
        <p:spPr>
          <a:xfrm>
            <a:off x="425539" y="3369282"/>
            <a:ext cx="4572000" cy="400110"/>
          </a:xfrm>
          <a:prstGeom prst="rect">
            <a:avLst/>
          </a:prstGeom>
          <a:noFill/>
        </p:spPr>
        <p:txBody>
          <a:bodyPr wrap="square">
            <a:spAutoFit/>
          </a:bodyPr>
          <a:lstStyle/>
          <a:p>
            <a:pPr>
              <a:spcBef>
                <a:spcPts val="0"/>
              </a:spcBef>
            </a:pPr>
            <a:r>
              <a:rPr lang="en-US" sz="2000" dirty="0">
                <a:solidFill>
                  <a:srgbClr val="6F727B"/>
                </a:solidFill>
                <a:latin typeface="Franklin Gothic Medium" panose="020B0603020102020204" pitchFamily="34" charset="0"/>
              </a:rPr>
              <a:t>Misplaced modifier:</a:t>
            </a:r>
          </a:p>
        </p:txBody>
      </p:sp>
      <p:sp>
        <p:nvSpPr>
          <p:cNvPr id="2" name="Down Arrow 1">
            <a:extLst>
              <a:ext uri="{FF2B5EF4-FFF2-40B4-BE49-F238E27FC236}">
                <a16:creationId xmlns:a16="http://schemas.microsoft.com/office/drawing/2014/main" id="{80405A67-1174-C5BD-D8B0-D293640A38C8}"/>
              </a:ext>
            </a:extLst>
          </p:cNvPr>
          <p:cNvSpPr/>
          <p:nvPr/>
        </p:nvSpPr>
        <p:spPr>
          <a:xfrm>
            <a:off x="4188941" y="2977978"/>
            <a:ext cx="383059" cy="391304"/>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21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DC906-0DDE-7A3C-B5C5-84209B5A375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4965146-39A8-7D63-EBF9-7BE4102243A2}"/>
              </a:ext>
            </a:extLst>
          </p:cNvPr>
          <p:cNvSpPr>
            <a:spLocks noGrp="1"/>
          </p:cNvSpPr>
          <p:nvPr>
            <p:ph type="body" sz="half" idx="2"/>
          </p:nvPr>
        </p:nvSpPr>
        <p:spPr>
          <a:xfrm>
            <a:off x="1226351" y="1705575"/>
            <a:ext cx="6707626" cy="378545"/>
          </a:xfrm>
          <a:solidFill>
            <a:schemeClr val="accent4">
              <a:lumMod val="65000"/>
            </a:schemeClr>
          </a:solidFill>
        </p:spPr>
        <p:txBody>
          <a:bodyPr vert="horz" lIns="91440" tIns="45720" rIns="91440" bIns="45720" rtlCol="0" anchor="t">
            <a:normAutofit/>
          </a:bodyPr>
          <a:lstStyle/>
          <a:p>
            <a:pPr algn="ctr">
              <a:lnSpc>
                <a:spcPct val="110000"/>
              </a:lnSpc>
              <a:spcBef>
                <a:spcPts val="0"/>
              </a:spcBef>
            </a:pPr>
            <a:r>
              <a:rPr lang="en-US" dirty="0"/>
              <a:t>The dog </a:t>
            </a:r>
            <a:r>
              <a:rPr lang="en-US" b="1" dirty="0"/>
              <a:t>under the tree </a:t>
            </a:r>
            <a:r>
              <a:rPr lang="en-US" dirty="0"/>
              <a:t>bit Carrie.</a:t>
            </a:r>
          </a:p>
        </p:txBody>
      </p:sp>
      <p:sp>
        <p:nvSpPr>
          <p:cNvPr id="4" name="Title 3">
            <a:extLst>
              <a:ext uri="{FF2B5EF4-FFF2-40B4-BE49-F238E27FC236}">
                <a16:creationId xmlns:a16="http://schemas.microsoft.com/office/drawing/2014/main" id="{7FEC6926-B1C3-A251-B681-613CAB573194}"/>
              </a:ext>
            </a:extLst>
          </p:cNvPr>
          <p:cNvSpPr>
            <a:spLocks noGrp="1"/>
          </p:cNvSpPr>
          <p:nvPr>
            <p:ph type="title"/>
          </p:nvPr>
        </p:nvSpPr>
        <p:spPr/>
        <p:txBody>
          <a:bodyPr>
            <a:normAutofit fontScale="90000"/>
          </a:bodyPr>
          <a:lstStyle/>
          <a:p>
            <a:r>
              <a:rPr lang="en-US" dirty="0">
                <a:latin typeface="Franklin Gothic Medium Cond"/>
              </a:rPr>
              <a:t>Misplaced Modifiers </a:t>
            </a:r>
            <a:endParaRPr lang="en-US" dirty="0"/>
          </a:p>
        </p:txBody>
      </p:sp>
      <p:sp>
        <p:nvSpPr>
          <p:cNvPr id="7" name="Text Placeholder 6">
            <a:extLst>
              <a:ext uri="{FF2B5EF4-FFF2-40B4-BE49-F238E27FC236}">
                <a16:creationId xmlns:a16="http://schemas.microsoft.com/office/drawing/2014/main" id="{C7A6E4B7-A402-6EDB-5504-42C7064ED1AB}"/>
              </a:ext>
            </a:extLst>
          </p:cNvPr>
          <p:cNvSpPr>
            <a:spLocks noGrp="1"/>
          </p:cNvSpPr>
          <p:nvPr>
            <p:ph type="body" sz="quarter" idx="15"/>
          </p:nvPr>
        </p:nvSpPr>
        <p:spPr>
          <a:xfrm>
            <a:off x="326572" y="1119149"/>
            <a:ext cx="8458200" cy="441313"/>
          </a:xfrm>
        </p:spPr>
        <p:txBody>
          <a:bodyPr vert="horz" lIns="91440" tIns="45720" rIns="91440" bIns="45720" rtlCol="0" anchor="t">
            <a:noAutofit/>
          </a:bodyPr>
          <a:lstStyle/>
          <a:p>
            <a:pPr>
              <a:lnSpc>
                <a:spcPct val="100000"/>
              </a:lnSpc>
            </a:pPr>
            <a:r>
              <a:rPr lang="en-US" dirty="0">
                <a:solidFill>
                  <a:srgbClr val="6F727B"/>
                </a:solidFill>
                <a:latin typeface="Franklin Gothic Medium Cond"/>
              </a:rPr>
              <a:t>Do these sentences have different meanings? Why? </a:t>
            </a:r>
            <a:endParaRPr lang="en-US" dirty="0">
              <a:solidFill>
                <a:srgbClr val="6F727B"/>
              </a:solidFill>
            </a:endParaRPr>
          </a:p>
        </p:txBody>
      </p:sp>
      <p:sp>
        <p:nvSpPr>
          <p:cNvPr id="13" name="Slide Number Placeholder 12">
            <a:extLst>
              <a:ext uri="{FF2B5EF4-FFF2-40B4-BE49-F238E27FC236}">
                <a16:creationId xmlns:a16="http://schemas.microsoft.com/office/drawing/2014/main" id="{254D16AA-4823-7AA0-843F-D6CC1255DEB4}"/>
              </a:ext>
            </a:extLst>
          </p:cNvPr>
          <p:cNvSpPr>
            <a:spLocks noGrp="1"/>
          </p:cNvSpPr>
          <p:nvPr>
            <p:ph type="sldNum" sz="quarter" idx="16"/>
          </p:nvPr>
        </p:nvSpPr>
        <p:spPr/>
        <p:txBody>
          <a:bodyPr/>
          <a:lstStyle/>
          <a:p>
            <a:fld id="{346097E4-2930-9D48-A5CE-AF00B0E70697}" type="slidenum">
              <a:rPr lang="en-US" smtClean="0"/>
              <a:t>5</a:t>
            </a:fld>
            <a:endParaRPr lang="en-US"/>
          </a:p>
        </p:txBody>
      </p:sp>
      <p:sp>
        <p:nvSpPr>
          <p:cNvPr id="9" name="Text Placeholder 2">
            <a:extLst>
              <a:ext uri="{FF2B5EF4-FFF2-40B4-BE49-F238E27FC236}">
                <a16:creationId xmlns:a16="http://schemas.microsoft.com/office/drawing/2014/main" id="{C9D2E4AD-4127-5E98-771E-DAB636AAF13A}"/>
              </a:ext>
            </a:extLst>
          </p:cNvPr>
          <p:cNvSpPr txBox="1">
            <a:spLocks/>
          </p:cNvSpPr>
          <p:nvPr/>
        </p:nvSpPr>
        <p:spPr>
          <a:xfrm>
            <a:off x="1210023" y="3737029"/>
            <a:ext cx="6723954" cy="912869"/>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8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9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75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75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342900" indent="-342900">
              <a:lnSpc>
                <a:spcPct val="150000"/>
              </a:lnSpc>
              <a:spcBef>
                <a:spcPts val="0"/>
              </a:spcBef>
              <a:buClr>
                <a:schemeClr val="tx1"/>
              </a:buClr>
              <a:buFont typeface="Arial" panose="020B0604020202020204" pitchFamily="34" charset="0"/>
              <a:buChar char="•"/>
            </a:pPr>
            <a:r>
              <a:rPr lang="en-US" dirty="0">
                <a:solidFill>
                  <a:schemeClr val="accent5">
                    <a:lumMod val="75000"/>
                  </a:schemeClr>
                </a:solidFill>
              </a:rPr>
              <a:t>The dog that was under the tree </a:t>
            </a:r>
            <a:r>
              <a:rPr lang="en-US" dirty="0"/>
              <a:t>is the one who bit Carrie.</a:t>
            </a:r>
          </a:p>
          <a:p>
            <a:pPr marL="342900" indent="-342900">
              <a:lnSpc>
                <a:spcPct val="150000"/>
              </a:lnSpc>
              <a:spcBef>
                <a:spcPts val="0"/>
              </a:spcBef>
              <a:buFont typeface="Arial" panose="020B0604020202020204" pitchFamily="34" charset="0"/>
              <a:buChar char="•"/>
            </a:pPr>
            <a:r>
              <a:rPr lang="en-US" i="1" dirty="0"/>
              <a:t>“Under the tree”</a:t>
            </a:r>
            <a:r>
              <a:rPr lang="en-US" dirty="0"/>
              <a:t> describes </a:t>
            </a:r>
            <a:r>
              <a:rPr lang="en-US" dirty="0">
                <a:solidFill>
                  <a:schemeClr val="accent3"/>
                </a:solidFill>
              </a:rPr>
              <a:t>whi</a:t>
            </a:r>
            <a:r>
              <a:rPr lang="en-US" dirty="0">
                <a:solidFill>
                  <a:schemeClr val="accent5">
                    <a:lumMod val="75000"/>
                  </a:schemeClr>
                </a:solidFill>
              </a:rPr>
              <a:t>ch dog.</a:t>
            </a:r>
            <a:endParaRPr lang="en-US" dirty="0">
              <a:solidFill>
                <a:schemeClr val="accent5">
                  <a:lumMod val="75000"/>
                </a:schemeClr>
              </a:solidFill>
              <a:latin typeface="Franklin Gothic Medium" panose="020B0603020102020204" pitchFamily="34" charset="0"/>
            </a:endParaRPr>
          </a:p>
        </p:txBody>
      </p:sp>
      <p:sp>
        <p:nvSpPr>
          <p:cNvPr id="2" name="Text Placeholder 6">
            <a:extLst>
              <a:ext uri="{FF2B5EF4-FFF2-40B4-BE49-F238E27FC236}">
                <a16:creationId xmlns:a16="http://schemas.microsoft.com/office/drawing/2014/main" id="{AF4ACB61-D409-EA1F-530C-5A0B7F084BE5}"/>
              </a:ext>
            </a:extLst>
          </p:cNvPr>
          <p:cNvSpPr txBox="1">
            <a:spLocks/>
          </p:cNvSpPr>
          <p:nvPr/>
        </p:nvSpPr>
        <p:spPr>
          <a:xfrm>
            <a:off x="334736" y="2755212"/>
            <a:ext cx="8458200" cy="365760"/>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Wingdings" pitchFamily="2" charset="2"/>
              <a:buNone/>
              <a:defRPr sz="2000" b="0" i="0" kern="1200" baseline="0">
                <a:solidFill>
                  <a:schemeClr val="accent4">
                    <a:lumMod val="65000"/>
                  </a:schemeClr>
                </a:solidFill>
                <a:latin typeface="Franklin Gothic Medium Cond" panose="020B0606030402020204" pitchFamily="34" charset="0"/>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rgbClr val="6F727B"/>
                </a:solidFill>
              </a:rPr>
              <a:t>Who bit whom, and where?</a:t>
            </a:r>
          </a:p>
        </p:txBody>
      </p:sp>
      <p:sp>
        <p:nvSpPr>
          <p:cNvPr id="5" name="Text Placeholder 2">
            <a:extLst>
              <a:ext uri="{FF2B5EF4-FFF2-40B4-BE49-F238E27FC236}">
                <a16:creationId xmlns:a16="http://schemas.microsoft.com/office/drawing/2014/main" id="{E42EF617-43CD-43F5-45B4-BA0FBEF562C0}"/>
              </a:ext>
            </a:extLst>
          </p:cNvPr>
          <p:cNvSpPr txBox="1">
            <a:spLocks/>
          </p:cNvSpPr>
          <p:nvPr/>
        </p:nvSpPr>
        <p:spPr>
          <a:xfrm>
            <a:off x="1201859" y="2229233"/>
            <a:ext cx="6707626" cy="378546"/>
          </a:xfrm>
          <a:prstGeom prst="rect">
            <a:avLst/>
          </a:prstGeom>
          <a:solidFill>
            <a:schemeClr val="accent3">
              <a:lumMod val="60000"/>
              <a:lumOff val="40000"/>
            </a:schemeClr>
          </a:solidFill>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8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9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75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75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lnSpc>
                <a:spcPct val="110000"/>
              </a:lnSpc>
              <a:spcBef>
                <a:spcPts val="0"/>
              </a:spcBef>
            </a:pPr>
            <a:r>
              <a:rPr lang="en-US" dirty="0"/>
              <a:t>The dog bit Carrie </a:t>
            </a:r>
            <a:r>
              <a:rPr lang="en-US" b="1" dirty="0"/>
              <a:t>under the tree.</a:t>
            </a:r>
            <a:endParaRPr lang="en-US" dirty="0"/>
          </a:p>
        </p:txBody>
      </p:sp>
      <p:sp>
        <p:nvSpPr>
          <p:cNvPr id="10" name="Text Placeholder 2">
            <a:extLst>
              <a:ext uri="{FF2B5EF4-FFF2-40B4-BE49-F238E27FC236}">
                <a16:creationId xmlns:a16="http://schemas.microsoft.com/office/drawing/2014/main" id="{B2F94E1A-7E61-AF55-1AD1-EAE9B855C59C}"/>
              </a:ext>
            </a:extLst>
          </p:cNvPr>
          <p:cNvSpPr txBox="1">
            <a:spLocks/>
          </p:cNvSpPr>
          <p:nvPr/>
        </p:nvSpPr>
        <p:spPr>
          <a:xfrm>
            <a:off x="1210023" y="3262210"/>
            <a:ext cx="6707626" cy="378545"/>
          </a:xfrm>
          <a:prstGeom prst="rect">
            <a:avLst/>
          </a:prstGeom>
          <a:solidFill>
            <a:schemeClr val="accent4">
              <a:lumMod val="65000"/>
            </a:schemeClr>
          </a:solidFill>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8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9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75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75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lnSpc>
                <a:spcPct val="110000"/>
              </a:lnSpc>
              <a:spcBef>
                <a:spcPts val="0"/>
              </a:spcBef>
            </a:pPr>
            <a:r>
              <a:rPr lang="en-US" dirty="0"/>
              <a:t>The </a:t>
            </a:r>
            <a:r>
              <a:rPr lang="en-US" b="1" dirty="0"/>
              <a:t>dog under the tree </a:t>
            </a:r>
            <a:r>
              <a:rPr lang="en-US" dirty="0"/>
              <a:t>bit Carrie.</a:t>
            </a:r>
          </a:p>
        </p:txBody>
      </p:sp>
      <p:sp>
        <p:nvSpPr>
          <p:cNvPr id="11" name="Text Placeholder 2">
            <a:extLst>
              <a:ext uri="{FF2B5EF4-FFF2-40B4-BE49-F238E27FC236}">
                <a16:creationId xmlns:a16="http://schemas.microsoft.com/office/drawing/2014/main" id="{B49103B4-06BE-5072-7701-E709AE25EE0E}"/>
              </a:ext>
            </a:extLst>
          </p:cNvPr>
          <p:cNvSpPr txBox="1">
            <a:spLocks/>
          </p:cNvSpPr>
          <p:nvPr/>
        </p:nvSpPr>
        <p:spPr>
          <a:xfrm>
            <a:off x="1210023" y="4746223"/>
            <a:ext cx="6707626" cy="378546"/>
          </a:xfrm>
          <a:prstGeom prst="rect">
            <a:avLst/>
          </a:prstGeom>
          <a:solidFill>
            <a:schemeClr val="accent3">
              <a:lumMod val="60000"/>
              <a:lumOff val="40000"/>
            </a:schemeClr>
          </a:solidFill>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8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9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75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75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algn="ctr">
              <a:lnSpc>
                <a:spcPct val="110000"/>
              </a:lnSpc>
              <a:spcBef>
                <a:spcPts val="0"/>
              </a:spcBef>
            </a:pPr>
            <a:r>
              <a:rPr lang="en-US" dirty="0"/>
              <a:t>The dog bit Carrie </a:t>
            </a:r>
            <a:r>
              <a:rPr lang="en-US" b="1" dirty="0"/>
              <a:t>under the tree.</a:t>
            </a:r>
            <a:endParaRPr lang="en-US" dirty="0"/>
          </a:p>
        </p:txBody>
      </p:sp>
      <p:sp>
        <p:nvSpPr>
          <p:cNvPr id="14" name="TextBox 13">
            <a:extLst>
              <a:ext uri="{FF2B5EF4-FFF2-40B4-BE49-F238E27FC236}">
                <a16:creationId xmlns:a16="http://schemas.microsoft.com/office/drawing/2014/main" id="{14754C3C-24AB-762E-907A-3F5F91908AD9}"/>
              </a:ext>
            </a:extLst>
          </p:cNvPr>
          <p:cNvSpPr txBox="1"/>
          <p:nvPr/>
        </p:nvSpPr>
        <p:spPr>
          <a:xfrm>
            <a:off x="1226351" y="5221094"/>
            <a:ext cx="6707626" cy="872547"/>
          </a:xfrm>
          <a:prstGeom prst="rect">
            <a:avLst/>
          </a:prstGeom>
          <a:noFill/>
        </p:spPr>
        <p:txBody>
          <a:bodyPr wrap="square">
            <a:spAutoFit/>
          </a:bodyPr>
          <a:lstStyle/>
          <a:p>
            <a:pPr marL="228600" indent="-342900">
              <a:lnSpc>
                <a:spcPct val="150000"/>
              </a:lnSpc>
              <a:buFont typeface="Arial" panose="020B0604020202020204" pitchFamily="34" charset="0"/>
              <a:buChar char="•"/>
            </a:pPr>
            <a:r>
              <a:rPr lang="en-US" dirty="0"/>
              <a:t>This means </a:t>
            </a:r>
            <a:r>
              <a:rPr lang="en-US" dirty="0">
                <a:solidFill>
                  <a:schemeClr val="accent5">
                    <a:lumMod val="75000"/>
                  </a:schemeClr>
                </a:solidFill>
              </a:rPr>
              <a:t>the biting happened under the tree.</a:t>
            </a:r>
          </a:p>
          <a:p>
            <a:pPr marL="228600" indent="-342900">
              <a:lnSpc>
                <a:spcPct val="150000"/>
              </a:lnSpc>
              <a:buFont typeface="Arial" panose="020B0604020202020204" pitchFamily="34" charset="0"/>
              <a:buChar char="•"/>
            </a:pPr>
            <a:r>
              <a:rPr lang="en-US" i="1" dirty="0"/>
              <a:t>“Under the tree”</a:t>
            </a:r>
            <a:r>
              <a:rPr lang="en-US" dirty="0"/>
              <a:t> describes </a:t>
            </a:r>
            <a:r>
              <a:rPr lang="en-US" dirty="0">
                <a:solidFill>
                  <a:schemeClr val="accent5">
                    <a:lumMod val="75000"/>
                  </a:schemeClr>
                </a:solidFill>
              </a:rPr>
              <a:t>where the biting took place.</a:t>
            </a:r>
            <a:endParaRPr lang="en-US" b="1" dirty="0">
              <a:solidFill>
                <a:schemeClr val="accent5">
                  <a:lumMod val="75000"/>
                </a:schemeClr>
              </a:solidFill>
            </a:endParaRPr>
          </a:p>
        </p:txBody>
      </p:sp>
    </p:spTree>
    <p:extLst>
      <p:ext uri="{BB962C8B-B14F-4D97-AF65-F5344CB8AC3E}">
        <p14:creationId xmlns:p14="http://schemas.microsoft.com/office/powerpoint/2010/main" val="231969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115D7-6C74-6528-F23C-B81DEA42F2D7}"/>
              </a:ext>
            </a:extLst>
          </p:cNvPr>
          <p:cNvSpPr>
            <a:spLocks noGrp="1"/>
          </p:cNvSpPr>
          <p:nvPr>
            <p:ph type="title"/>
          </p:nvPr>
        </p:nvSpPr>
        <p:spPr/>
        <p:txBody>
          <a:bodyPr>
            <a:normAutofit fontScale="90000"/>
          </a:bodyPr>
          <a:lstStyle/>
          <a:p>
            <a:r>
              <a:rPr lang="en-US" dirty="0">
                <a:latin typeface="Franklin Gothic Medium Cond"/>
              </a:rPr>
              <a:t>Modifiers Used for Comedic Effect </a:t>
            </a:r>
            <a:endParaRPr lang="en-US" dirty="0"/>
          </a:p>
        </p:txBody>
      </p:sp>
      <p:sp>
        <p:nvSpPr>
          <p:cNvPr id="6" name="Text Placeholder 5">
            <a:extLst>
              <a:ext uri="{FF2B5EF4-FFF2-40B4-BE49-F238E27FC236}">
                <a16:creationId xmlns:a16="http://schemas.microsoft.com/office/drawing/2014/main" id="{ED0C898A-2FF1-8C4F-2A46-D380387196DD}"/>
              </a:ext>
            </a:extLst>
          </p:cNvPr>
          <p:cNvSpPr>
            <a:spLocks noGrp="1"/>
          </p:cNvSpPr>
          <p:nvPr>
            <p:ph type="body" sz="quarter" idx="13"/>
          </p:nvPr>
        </p:nvSpPr>
        <p:spPr>
          <a:xfrm>
            <a:off x="342900" y="1155574"/>
            <a:ext cx="8458200" cy="365760"/>
          </a:xfrm>
        </p:spPr>
        <p:txBody>
          <a:bodyPr vert="horz" lIns="91440" tIns="45720" rIns="91440" bIns="45720" rtlCol="0" anchor="t">
            <a:noAutofit/>
          </a:bodyPr>
          <a:lstStyle/>
          <a:p>
            <a:r>
              <a:rPr lang="en-US" dirty="0">
                <a:solidFill>
                  <a:srgbClr val="6F727B"/>
                </a:solidFill>
                <a:latin typeface="Franklin Gothic Medium Cond"/>
              </a:rPr>
              <a:t>Sometimes modifiers are intentionally used for comedic effect.</a:t>
            </a:r>
            <a:endParaRPr lang="en-US" dirty="0">
              <a:solidFill>
                <a:srgbClr val="6F727B"/>
              </a:solidFill>
            </a:endParaRPr>
          </a:p>
          <a:p>
            <a:endParaRPr lang="en-US" dirty="0"/>
          </a:p>
        </p:txBody>
      </p:sp>
      <p:cxnSp>
        <p:nvCxnSpPr>
          <p:cNvPr id="9" name="Straight Connector 8">
            <a:extLst>
              <a:ext uri="{FF2B5EF4-FFF2-40B4-BE49-F238E27FC236}">
                <a16:creationId xmlns:a16="http://schemas.microsoft.com/office/drawing/2014/main" id="{31872CCC-F447-33FF-68ED-8F5972FE7AC7}"/>
              </a:ext>
            </a:extLst>
          </p:cNvPr>
          <p:cNvCxnSpPr/>
          <p:nvPr/>
        </p:nvCxnSpPr>
        <p:spPr>
          <a:xfrm>
            <a:off x="3116119" y="4377739"/>
            <a:ext cx="2911757"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AB47D554-0F98-0B4D-A0B1-E5EEF25D681C}"/>
              </a:ext>
            </a:extLst>
          </p:cNvPr>
          <p:cNvSpPr txBox="1"/>
          <p:nvPr/>
        </p:nvSpPr>
        <p:spPr>
          <a:xfrm>
            <a:off x="3262572" y="4485894"/>
            <a:ext cx="2618852" cy="246221"/>
          </a:xfrm>
          <a:prstGeom prst="rect">
            <a:avLst/>
          </a:prstGeom>
          <a:noFill/>
        </p:spPr>
        <p:txBody>
          <a:bodyPr wrap="square" lIns="91440" tIns="45720" rIns="91440" bIns="45720" rtlCol="0" anchor="t">
            <a:spAutoFit/>
          </a:bodyPr>
          <a:lstStyle/>
          <a:p>
            <a:pPr algn="ctr">
              <a:spcAft>
                <a:spcPts val="338"/>
              </a:spcAft>
            </a:pPr>
            <a:r>
              <a:rPr lang="en-US" sz="1000">
                <a:solidFill>
                  <a:schemeClr val="tx2"/>
                </a:solidFill>
                <a:latin typeface="Franklin Gothic Book"/>
              </a:rPr>
              <a:t>Groucho Marx</a:t>
            </a:r>
            <a:endParaRPr lang="en-US">
              <a:solidFill>
                <a:schemeClr val="tx2"/>
              </a:solidFill>
            </a:endParaRPr>
          </a:p>
        </p:txBody>
      </p:sp>
      <p:sp>
        <p:nvSpPr>
          <p:cNvPr id="17" name="TextBox 16">
            <a:extLst>
              <a:ext uri="{FF2B5EF4-FFF2-40B4-BE49-F238E27FC236}">
                <a16:creationId xmlns:a16="http://schemas.microsoft.com/office/drawing/2014/main" id="{54661C98-5E27-D35D-B306-DC2DA8288635}"/>
              </a:ext>
            </a:extLst>
          </p:cNvPr>
          <p:cNvSpPr txBox="1"/>
          <p:nvPr/>
        </p:nvSpPr>
        <p:spPr>
          <a:xfrm>
            <a:off x="2982931" y="2577228"/>
            <a:ext cx="3178134" cy="1703543"/>
          </a:xfrm>
          <a:prstGeom prst="rect">
            <a:avLst/>
          </a:prstGeom>
          <a:noFill/>
        </p:spPr>
        <p:txBody>
          <a:bodyPr wrap="square" lIns="91440" tIns="45720" rIns="91440" bIns="45720" rtlCol="0" anchor="t">
            <a:spAutoFit/>
          </a:bodyPr>
          <a:lstStyle/>
          <a:p>
            <a:pPr>
              <a:lnSpc>
                <a:spcPct val="150000"/>
              </a:lnSpc>
            </a:pPr>
            <a:r>
              <a:rPr lang="en-US" dirty="0">
                <a:latin typeface="Franklin Gothic Medium" panose="020B0603020102020204" pitchFamily="34" charset="0"/>
              </a:rPr>
              <a:t>"The</a:t>
            </a:r>
            <a:r>
              <a:rPr lang="en-US" dirty="0">
                <a:latin typeface="Franklin Gothic Medium" panose="020B0603020102020204" pitchFamily="34" charset="0"/>
                <a:ea typeface="+mn-lt"/>
                <a:cs typeface="+mn-lt"/>
              </a:rPr>
              <a:t> other day I shot an elephant in my pajamas. How he got in my pajamas I’ll never know."</a:t>
            </a:r>
            <a:endParaRPr lang="en-US" dirty="0">
              <a:latin typeface="Franklin Gothic Medium" panose="020B0603020102020204" pitchFamily="34" charset="0"/>
            </a:endParaRPr>
          </a:p>
        </p:txBody>
      </p:sp>
      <p:grpSp>
        <p:nvGrpSpPr>
          <p:cNvPr id="18" name="Group 17">
            <a:extLst>
              <a:ext uri="{FF2B5EF4-FFF2-40B4-BE49-F238E27FC236}">
                <a16:creationId xmlns:a16="http://schemas.microsoft.com/office/drawing/2014/main" id="{4A316E58-10E4-EBE0-234E-24DC20D80EB3}"/>
              </a:ext>
            </a:extLst>
          </p:cNvPr>
          <p:cNvGrpSpPr/>
          <p:nvPr/>
        </p:nvGrpSpPr>
        <p:grpSpPr>
          <a:xfrm>
            <a:off x="2661656" y="1878227"/>
            <a:ext cx="4053017" cy="3101546"/>
            <a:chOff x="6660495" y="1908011"/>
            <a:chExt cx="4597510" cy="3221377"/>
          </a:xfrm>
        </p:grpSpPr>
        <p:sp>
          <p:nvSpPr>
            <p:cNvPr id="12" name="Rectangle 11">
              <a:extLst>
                <a:ext uri="{FF2B5EF4-FFF2-40B4-BE49-F238E27FC236}">
                  <a16:creationId xmlns:a16="http://schemas.microsoft.com/office/drawing/2014/main" id="{785BAAD2-4CE1-B47C-5479-7B530E75C646}"/>
                </a:ext>
              </a:extLst>
            </p:cNvPr>
            <p:cNvSpPr/>
            <p:nvPr/>
          </p:nvSpPr>
          <p:spPr>
            <a:xfrm>
              <a:off x="6660495" y="2233766"/>
              <a:ext cx="4597510" cy="2895622"/>
            </a:xfrm>
            <a:prstGeom prst="rect">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B00FAC77-4503-165C-F24D-1E0705670BB2}"/>
                </a:ext>
              </a:extLst>
            </p:cNvPr>
            <p:cNvSpPr/>
            <p:nvPr/>
          </p:nvSpPr>
          <p:spPr>
            <a:xfrm>
              <a:off x="8427367" y="1908011"/>
              <a:ext cx="1191947" cy="65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11" name="Graphic 10" descr="Open quotation mark with solid fill">
            <a:extLst>
              <a:ext uri="{FF2B5EF4-FFF2-40B4-BE49-F238E27FC236}">
                <a16:creationId xmlns:a16="http://schemas.microsoft.com/office/drawing/2014/main" id="{E5277B77-C5C7-14D0-0F51-FD5B58E8B0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7921" y="1669105"/>
            <a:ext cx="970586" cy="977265"/>
          </a:xfrm>
          <a:prstGeom prst="rect">
            <a:avLst/>
          </a:prstGeom>
        </p:spPr>
      </p:pic>
      <p:sp>
        <p:nvSpPr>
          <p:cNvPr id="5" name="Slide Number Placeholder 4">
            <a:extLst>
              <a:ext uri="{FF2B5EF4-FFF2-40B4-BE49-F238E27FC236}">
                <a16:creationId xmlns:a16="http://schemas.microsoft.com/office/drawing/2014/main" id="{EE20C8AD-2BE5-C4F7-D8D5-ED4174D60CAB}"/>
              </a:ext>
            </a:extLst>
          </p:cNvPr>
          <p:cNvSpPr>
            <a:spLocks noGrp="1"/>
          </p:cNvSpPr>
          <p:nvPr>
            <p:ph type="sldNum" sz="quarter" idx="14"/>
          </p:nvPr>
        </p:nvSpPr>
        <p:spPr/>
        <p:txBody>
          <a:bodyPr/>
          <a:lstStyle/>
          <a:p>
            <a:fld id="{346097E4-2930-9D48-A5CE-AF00B0E70697}" type="slidenum">
              <a:rPr lang="en-US" smtClean="0"/>
              <a:t>6</a:t>
            </a:fld>
            <a:endParaRPr lang="en-US"/>
          </a:p>
        </p:txBody>
      </p:sp>
    </p:spTree>
    <p:extLst>
      <p:ext uri="{BB962C8B-B14F-4D97-AF65-F5344CB8AC3E}">
        <p14:creationId xmlns:p14="http://schemas.microsoft.com/office/powerpoint/2010/main" val="3365050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DD961-13F4-D94A-7167-BCDE01B63CE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381B8CA-AB4F-EE42-4E83-AF5981CD274E}"/>
              </a:ext>
            </a:extLst>
          </p:cNvPr>
          <p:cNvSpPr>
            <a:spLocks noGrp="1"/>
          </p:cNvSpPr>
          <p:nvPr>
            <p:ph type="body" sz="half" idx="2"/>
          </p:nvPr>
        </p:nvSpPr>
        <p:spPr>
          <a:xfrm>
            <a:off x="570235" y="2638056"/>
            <a:ext cx="7355520" cy="3056012"/>
          </a:xfrm>
        </p:spPr>
        <p:txBody>
          <a:bodyPr vert="horz" lIns="91440" tIns="45720" rIns="91440" bIns="45720" rtlCol="0" anchor="t">
            <a:normAutofit/>
          </a:bodyPr>
          <a:lstStyle/>
          <a:p>
            <a:pPr marL="457200" indent="-457200">
              <a:lnSpc>
                <a:spcPct val="150000"/>
              </a:lnSpc>
              <a:spcBef>
                <a:spcPts val="0"/>
              </a:spcBef>
              <a:buAutoNum type="arabicPeriod"/>
            </a:pPr>
            <a:r>
              <a:rPr lang="en-US" dirty="0">
                <a:solidFill>
                  <a:srgbClr val="000000"/>
                </a:solidFill>
              </a:rPr>
              <a:t>What is the modifier?</a:t>
            </a:r>
          </a:p>
          <a:p>
            <a:pPr marL="457200" indent="-457200">
              <a:lnSpc>
                <a:spcPct val="150000"/>
              </a:lnSpc>
              <a:spcBef>
                <a:spcPts val="0"/>
              </a:spcBef>
              <a:buAutoNum type="arabicPeriod"/>
            </a:pPr>
            <a:r>
              <a:rPr lang="en-US" dirty="0">
                <a:solidFill>
                  <a:srgbClr val="000000"/>
                </a:solidFill>
              </a:rPr>
              <a:t>What word does it describe, clarify, or give more detail about?</a:t>
            </a:r>
          </a:p>
          <a:p>
            <a:pPr marL="457200" indent="-457200">
              <a:lnSpc>
                <a:spcPct val="150000"/>
              </a:lnSpc>
              <a:spcBef>
                <a:spcPts val="0"/>
              </a:spcBef>
              <a:buAutoNum type="arabicPeriod"/>
            </a:pPr>
            <a:r>
              <a:rPr lang="en-US" dirty="0"/>
              <a:t>Is the modifier placed next to that word?</a:t>
            </a:r>
            <a:endParaRPr lang="en-US" dirty="0">
              <a:solidFill>
                <a:srgbClr val="000000"/>
              </a:solidFill>
            </a:endParaRPr>
          </a:p>
          <a:p>
            <a:pPr marL="457200" indent="-457200">
              <a:lnSpc>
                <a:spcPct val="150000"/>
              </a:lnSpc>
              <a:spcBef>
                <a:spcPts val="0"/>
              </a:spcBef>
              <a:buAutoNum type="arabicPeriod"/>
            </a:pPr>
            <a:r>
              <a:rPr lang="en-US" dirty="0"/>
              <a:t>Where should the modifier be placed for clarity?</a:t>
            </a:r>
          </a:p>
          <a:p>
            <a:pPr marL="457200" indent="-457200">
              <a:lnSpc>
                <a:spcPct val="150000"/>
              </a:lnSpc>
              <a:spcBef>
                <a:spcPts val="0"/>
              </a:spcBef>
              <a:buAutoNum type="arabicPeriod"/>
            </a:pPr>
            <a:r>
              <a:rPr lang="en-US" dirty="0"/>
              <a:t>Does the sentence create an unintended or funny meaning?</a:t>
            </a:r>
          </a:p>
          <a:p>
            <a:pPr marL="457200" indent="-457200">
              <a:lnSpc>
                <a:spcPct val="150000"/>
              </a:lnSpc>
              <a:spcBef>
                <a:spcPts val="0"/>
              </a:spcBef>
              <a:buAutoNum type="arabicPeriod"/>
            </a:pPr>
            <a:r>
              <a:rPr lang="en-US" dirty="0"/>
              <a:t>Can the sentence be misread in more than one way?</a:t>
            </a:r>
          </a:p>
          <a:p>
            <a:pPr marL="457200" indent="-457200">
              <a:lnSpc>
                <a:spcPct val="150000"/>
              </a:lnSpc>
              <a:spcBef>
                <a:spcPts val="0"/>
              </a:spcBef>
              <a:buAutoNum type="arabicPeriod"/>
            </a:pPr>
            <a:r>
              <a:rPr lang="en-US" dirty="0"/>
              <a:t>Is the modifier interrupting the sentence awkwardly?</a:t>
            </a:r>
            <a:endParaRPr lang="en-US" sz="2000" dirty="0">
              <a:solidFill>
                <a:srgbClr val="A6A6A6"/>
              </a:solidFill>
              <a:latin typeface="Franklin Gothic Medium" panose="020B0603020102020204" pitchFamily="34" charset="0"/>
            </a:endParaRPr>
          </a:p>
          <a:p>
            <a:pPr>
              <a:lnSpc>
                <a:spcPct val="150000"/>
              </a:lnSpc>
              <a:spcBef>
                <a:spcPts val="0"/>
              </a:spcBef>
            </a:pPr>
            <a:endParaRPr lang="en-US" dirty="0">
              <a:solidFill>
                <a:srgbClr val="000000"/>
              </a:solidFill>
              <a:latin typeface="Franklin Gothic Medium" panose="020B0603020102020204" pitchFamily="34" charset="0"/>
            </a:endParaRPr>
          </a:p>
        </p:txBody>
      </p:sp>
      <p:sp>
        <p:nvSpPr>
          <p:cNvPr id="4" name="Title 3">
            <a:extLst>
              <a:ext uri="{FF2B5EF4-FFF2-40B4-BE49-F238E27FC236}">
                <a16:creationId xmlns:a16="http://schemas.microsoft.com/office/drawing/2014/main" id="{2BB8A402-38C3-ADB2-CF96-2810A6C32557}"/>
              </a:ext>
            </a:extLst>
          </p:cNvPr>
          <p:cNvSpPr>
            <a:spLocks noGrp="1"/>
          </p:cNvSpPr>
          <p:nvPr>
            <p:ph type="title"/>
          </p:nvPr>
        </p:nvSpPr>
        <p:spPr/>
        <p:txBody>
          <a:bodyPr>
            <a:normAutofit fontScale="90000"/>
          </a:bodyPr>
          <a:lstStyle/>
          <a:p>
            <a:r>
              <a:rPr lang="en-US">
                <a:latin typeface="Franklin Gothic Medium Cond"/>
              </a:rPr>
              <a:t>Misplaced Modifiers</a:t>
            </a:r>
            <a:endParaRPr lang="en-US"/>
          </a:p>
        </p:txBody>
      </p:sp>
      <p:sp>
        <p:nvSpPr>
          <p:cNvPr id="13" name="Slide Number Placeholder 12">
            <a:extLst>
              <a:ext uri="{FF2B5EF4-FFF2-40B4-BE49-F238E27FC236}">
                <a16:creationId xmlns:a16="http://schemas.microsoft.com/office/drawing/2014/main" id="{331C0E09-715B-8280-72DF-D98066E3E54C}"/>
              </a:ext>
            </a:extLst>
          </p:cNvPr>
          <p:cNvSpPr>
            <a:spLocks noGrp="1"/>
          </p:cNvSpPr>
          <p:nvPr>
            <p:ph type="sldNum" sz="quarter" idx="16"/>
          </p:nvPr>
        </p:nvSpPr>
        <p:spPr/>
        <p:txBody>
          <a:bodyPr/>
          <a:lstStyle/>
          <a:p>
            <a:fld id="{346097E4-2930-9D48-A5CE-AF00B0E70697}" type="slidenum">
              <a:rPr lang="en-US" smtClean="0"/>
              <a:t>7</a:t>
            </a:fld>
            <a:endParaRPr lang="en-US"/>
          </a:p>
        </p:txBody>
      </p:sp>
      <p:sp>
        <p:nvSpPr>
          <p:cNvPr id="5" name="TextBox 4">
            <a:extLst>
              <a:ext uri="{FF2B5EF4-FFF2-40B4-BE49-F238E27FC236}">
                <a16:creationId xmlns:a16="http://schemas.microsoft.com/office/drawing/2014/main" id="{F7F11332-9F2C-4DEA-F438-6276F9337090}"/>
              </a:ext>
            </a:extLst>
          </p:cNvPr>
          <p:cNvSpPr txBox="1"/>
          <p:nvPr/>
        </p:nvSpPr>
        <p:spPr>
          <a:xfrm>
            <a:off x="457200" y="1082464"/>
            <a:ext cx="4572000" cy="400110"/>
          </a:xfrm>
          <a:prstGeom prst="rect">
            <a:avLst/>
          </a:prstGeom>
          <a:noFill/>
        </p:spPr>
        <p:txBody>
          <a:bodyPr wrap="square">
            <a:spAutoFit/>
          </a:bodyPr>
          <a:lstStyle/>
          <a:p>
            <a:pPr>
              <a:spcBef>
                <a:spcPts val="0"/>
              </a:spcBef>
            </a:pPr>
            <a:r>
              <a:rPr lang="en-US" sz="2000" dirty="0">
                <a:solidFill>
                  <a:srgbClr val="6F727B"/>
                </a:solidFill>
                <a:latin typeface="Franklin Gothic Medium" panose="020B0603020102020204" pitchFamily="34" charset="0"/>
                <a:ea typeface="+mn-lt"/>
                <a:cs typeface="+mn-lt"/>
              </a:rPr>
              <a:t>How can you correct this sentence?</a:t>
            </a:r>
          </a:p>
        </p:txBody>
      </p:sp>
      <p:sp>
        <p:nvSpPr>
          <p:cNvPr id="7" name="TextBox 6">
            <a:extLst>
              <a:ext uri="{FF2B5EF4-FFF2-40B4-BE49-F238E27FC236}">
                <a16:creationId xmlns:a16="http://schemas.microsoft.com/office/drawing/2014/main" id="{9767EFD5-2614-F70B-2039-89B345FC4C40}"/>
              </a:ext>
            </a:extLst>
          </p:cNvPr>
          <p:cNvSpPr txBox="1"/>
          <p:nvPr/>
        </p:nvSpPr>
        <p:spPr>
          <a:xfrm>
            <a:off x="815546" y="1591002"/>
            <a:ext cx="7512907" cy="457048"/>
          </a:xfrm>
          <a:prstGeom prst="rect">
            <a:avLst/>
          </a:prstGeom>
          <a:solidFill>
            <a:schemeClr val="accent3">
              <a:lumMod val="60000"/>
              <a:lumOff val="40000"/>
            </a:schemeClr>
          </a:solidFill>
        </p:spPr>
        <p:txBody>
          <a:bodyPr wrap="square">
            <a:spAutoFit/>
          </a:bodyPr>
          <a:lstStyle/>
          <a:p>
            <a:pPr algn="ctr">
              <a:lnSpc>
                <a:spcPct val="150000"/>
              </a:lnSpc>
              <a:spcBef>
                <a:spcPts val="0"/>
              </a:spcBef>
            </a:pPr>
            <a:r>
              <a:rPr lang="en-US" dirty="0">
                <a:solidFill>
                  <a:srgbClr val="000000"/>
                </a:solidFill>
              </a:rPr>
              <a:t>Buffy called her adorable kitten opening the can of food and filled the bowl.</a:t>
            </a:r>
          </a:p>
        </p:txBody>
      </p:sp>
      <p:sp>
        <p:nvSpPr>
          <p:cNvPr id="9" name="TextBox 8">
            <a:extLst>
              <a:ext uri="{FF2B5EF4-FFF2-40B4-BE49-F238E27FC236}">
                <a16:creationId xmlns:a16="http://schemas.microsoft.com/office/drawing/2014/main" id="{84C9FFE8-DC28-9599-9AF2-E0C6C751D213}"/>
              </a:ext>
            </a:extLst>
          </p:cNvPr>
          <p:cNvSpPr txBox="1"/>
          <p:nvPr/>
        </p:nvSpPr>
        <p:spPr>
          <a:xfrm>
            <a:off x="457200" y="2158387"/>
            <a:ext cx="4572000" cy="400110"/>
          </a:xfrm>
          <a:prstGeom prst="rect">
            <a:avLst/>
          </a:prstGeom>
          <a:noFill/>
        </p:spPr>
        <p:txBody>
          <a:bodyPr wrap="square">
            <a:spAutoFit/>
          </a:bodyPr>
          <a:lstStyle/>
          <a:p>
            <a:pPr>
              <a:spcBef>
                <a:spcPts val="0"/>
              </a:spcBef>
            </a:pPr>
            <a:r>
              <a:rPr lang="en-US" sz="2000" dirty="0">
                <a:solidFill>
                  <a:srgbClr val="6F727B"/>
                </a:solidFill>
                <a:latin typeface="Franklin Gothic Medium" panose="020B0603020102020204" pitchFamily="34" charset="0"/>
                <a:ea typeface="+mn-lt"/>
                <a:cs typeface="+mn-lt"/>
              </a:rPr>
              <a:t>Process of guiding questions</a:t>
            </a:r>
            <a:r>
              <a:rPr lang="en-US" sz="2000" dirty="0">
                <a:solidFill>
                  <a:srgbClr val="A6A6A6"/>
                </a:solidFill>
                <a:latin typeface="Franklin Gothic Medium" panose="020B0603020102020204" pitchFamily="34" charset="0"/>
              </a:rPr>
              <a:t>:</a:t>
            </a:r>
            <a:endParaRPr lang="en-US" sz="2000" dirty="0">
              <a:latin typeface="Franklin Gothic Medium" panose="020B0603020102020204" pitchFamily="34" charset="0"/>
            </a:endParaRPr>
          </a:p>
        </p:txBody>
      </p:sp>
    </p:spTree>
    <p:extLst>
      <p:ext uri="{BB962C8B-B14F-4D97-AF65-F5344CB8AC3E}">
        <p14:creationId xmlns:p14="http://schemas.microsoft.com/office/powerpoint/2010/main" val="213267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2680-8860-320B-40F2-0188234486C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65FDA4B-CC60-ACB3-892F-8B41E729D57C}"/>
              </a:ext>
            </a:extLst>
          </p:cNvPr>
          <p:cNvSpPr>
            <a:spLocks noGrp="1"/>
          </p:cNvSpPr>
          <p:nvPr>
            <p:ph idx="14"/>
          </p:nvPr>
        </p:nvSpPr>
        <p:spPr>
          <a:xfrm>
            <a:off x="815546" y="4217161"/>
            <a:ext cx="7512906" cy="457048"/>
          </a:xfrm>
        </p:spPr>
        <p:txBody>
          <a:bodyPr vert="horz" lIns="91440" tIns="45720" rIns="91440" bIns="45720" rtlCol="0">
            <a:normAutofit fontScale="92500"/>
          </a:bodyPr>
          <a:lstStyle/>
          <a:p>
            <a:pPr marL="0" indent="0">
              <a:spcBef>
                <a:spcPts val="0"/>
              </a:spcBef>
              <a:spcAft>
                <a:spcPts val="600"/>
              </a:spcAft>
              <a:buNone/>
            </a:pPr>
            <a:r>
              <a:rPr lang="en-US" sz="1900" dirty="0"/>
              <a:t>(The phrase </a:t>
            </a:r>
            <a:r>
              <a:rPr lang="en-US" sz="1900" i="1" dirty="0">
                <a:solidFill>
                  <a:schemeClr val="accent5">
                    <a:lumMod val="75000"/>
                  </a:schemeClr>
                </a:solidFill>
              </a:rPr>
              <a:t>“Opening the can of food” </a:t>
            </a:r>
            <a:r>
              <a:rPr lang="en-US" sz="1900" dirty="0"/>
              <a:t>clearly refers to </a:t>
            </a:r>
            <a:r>
              <a:rPr lang="en-US" sz="1900" b="1" dirty="0">
                <a:solidFill>
                  <a:schemeClr val="accent5">
                    <a:lumMod val="75000"/>
                  </a:schemeClr>
                </a:solidFill>
              </a:rPr>
              <a:t>B</a:t>
            </a:r>
            <a:r>
              <a:rPr lang="en-US" sz="1900" dirty="0">
                <a:solidFill>
                  <a:schemeClr val="accent5">
                    <a:lumMod val="75000"/>
                  </a:schemeClr>
                </a:solidFill>
              </a:rPr>
              <a:t>uffy</a:t>
            </a:r>
            <a:r>
              <a:rPr lang="en-US" sz="1900" dirty="0"/>
              <a:t>, not the kitten.)</a:t>
            </a:r>
            <a:endParaRPr lang="en-US" dirty="0"/>
          </a:p>
          <a:p>
            <a:pPr>
              <a:spcBef>
                <a:spcPts val="0"/>
              </a:spcBef>
              <a:spcAft>
                <a:spcPts val="600"/>
              </a:spcAft>
            </a:pPr>
            <a:endParaRPr lang="en-US" dirty="0"/>
          </a:p>
        </p:txBody>
      </p:sp>
      <p:sp>
        <p:nvSpPr>
          <p:cNvPr id="4" name="Title 3">
            <a:extLst>
              <a:ext uri="{FF2B5EF4-FFF2-40B4-BE49-F238E27FC236}">
                <a16:creationId xmlns:a16="http://schemas.microsoft.com/office/drawing/2014/main" id="{CDB2C473-ED22-9E99-E78C-0EAC6228A40A}"/>
              </a:ext>
            </a:extLst>
          </p:cNvPr>
          <p:cNvSpPr>
            <a:spLocks noGrp="1"/>
          </p:cNvSpPr>
          <p:nvPr>
            <p:ph type="title"/>
          </p:nvPr>
        </p:nvSpPr>
        <p:spPr>
          <a:xfrm>
            <a:off x="351064" y="385004"/>
            <a:ext cx="8450036" cy="589032"/>
          </a:xfrm>
        </p:spPr>
        <p:txBody>
          <a:bodyPr anchor="ctr">
            <a:normAutofit/>
          </a:bodyPr>
          <a:lstStyle/>
          <a:p>
            <a:r>
              <a:rPr lang="en-US" sz="3300" dirty="0"/>
              <a:t>Misplaced Modifiers</a:t>
            </a:r>
          </a:p>
        </p:txBody>
      </p:sp>
      <p:sp>
        <p:nvSpPr>
          <p:cNvPr id="13" name="Slide Number Placeholder 12">
            <a:extLst>
              <a:ext uri="{FF2B5EF4-FFF2-40B4-BE49-F238E27FC236}">
                <a16:creationId xmlns:a16="http://schemas.microsoft.com/office/drawing/2014/main" id="{69514E26-105D-3F30-51D8-AE22646C3F26}"/>
              </a:ext>
            </a:extLst>
          </p:cNvPr>
          <p:cNvSpPr>
            <a:spLocks noGrp="1"/>
          </p:cNvSpPr>
          <p:nvPr>
            <p:ph type="sldNum" sz="quarter" idx="15"/>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8</a:t>
            </a:fld>
            <a:endParaRPr lang="en-US"/>
          </a:p>
        </p:txBody>
      </p:sp>
      <p:sp>
        <p:nvSpPr>
          <p:cNvPr id="5" name="TextBox 4">
            <a:extLst>
              <a:ext uri="{FF2B5EF4-FFF2-40B4-BE49-F238E27FC236}">
                <a16:creationId xmlns:a16="http://schemas.microsoft.com/office/drawing/2014/main" id="{98B8C64F-2861-811D-120F-8F277EF3907C}"/>
              </a:ext>
            </a:extLst>
          </p:cNvPr>
          <p:cNvSpPr txBox="1"/>
          <p:nvPr/>
        </p:nvSpPr>
        <p:spPr>
          <a:xfrm>
            <a:off x="815546" y="1696013"/>
            <a:ext cx="7512907" cy="457048"/>
          </a:xfrm>
          <a:prstGeom prst="rect">
            <a:avLst/>
          </a:prstGeom>
          <a:solidFill>
            <a:schemeClr val="accent3">
              <a:lumMod val="60000"/>
              <a:lumOff val="40000"/>
            </a:schemeClr>
          </a:solidFill>
        </p:spPr>
        <p:txBody>
          <a:bodyPr wrap="square">
            <a:spAutoFit/>
          </a:bodyPr>
          <a:lstStyle/>
          <a:p>
            <a:pPr algn="ctr">
              <a:lnSpc>
                <a:spcPct val="150000"/>
              </a:lnSpc>
              <a:spcBef>
                <a:spcPts val="0"/>
              </a:spcBef>
            </a:pPr>
            <a:r>
              <a:rPr lang="en-US" dirty="0">
                <a:solidFill>
                  <a:srgbClr val="000000"/>
                </a:solidFill>
              </a:rPr>
              <a:t>Buffy called her adorable kitten opening the can of food and filled the bowl.</a:t>
            </a:r>
          </a:p>
        </p:txBody>
      </p:sp>
      <p:sp>
        <p:nvSpPr>
          <p:cNvPr id="7" name="TextBox 6">
            <a:extLst>
              <a:ext uri="{FF2B5EF4-FFF2-40B4-BE49-F238E27FC236}">
                <a16:creationId xmlns:a16="http://schemas.microsoft.com/office/drawing/2014/main" id="{A140BB77-B629-4CE7-9C07-069C0BEBF2F3}"/>
              </a:ext>
            </a:extLst>
          </p:cNvPr>
          <p:cNvSpPr txBox="1"/>
          <p:nvPr/>
        </p:nvSpPr>
        <p:spPr>
          <a:xfrm>
            <a:off x="351064" y="1034537"/>
            <a:ext cx="4572000" cy="400110"/>
          </a:xfrm>
          <a:prstGeom prst="rect">
            <a:avLst/>
          </a:prstGeom>
          <a:noFill/>
        </p:spPr>
        <p:txBody>
          <a:bodyPr wrap="square">
            <a:spAutoFit/>
          </a:bodyPr>
          <a:lstStyle/>
          <a:p>
            <a:pPr marL="0" indent="0">
              <a:spcBef>
                <a:spcPts val="0"/>
              </a:spcBef>
              <a:spcAft>
                <a:spcPts val="600"/>
              </a:spcAft>
              <a:buNone/>
            </a:pPr>
            <a:r>
              <a:rPr lang="en-US" sz="2000" dirty="0">
                <a:solidFill>
                  <a:srgbClr val="6F727B"/>
                </a:solidFill>
                <a:latin typeface="Franklin Gothic Medium" panose="020B0603020102020204" pitchFamily="34" charset="0"/>
                <a:ea typeface="+mn-lt"/>
                <a:cs typeface="+mn-lt"/>
              </a:rPr>
              <a:t>Misplaced modifier:</a:t>
            </a:r>
          </a:p>
        </p:txBody>
      </p:sp>
      <p:sp>
        <p:nvSpPr>
          <p:cNvPr id="9" name="TextBox 8">
            <a:extLst>
              <a:ext uri="{FF2B5EF4-FFF2-40B4-BE49-F238E27FC236}">
                <a16:creationId xmlns:a16="http://schemas.microsoft.com/office/drawing/2014/main" id="{2E16F60C-A886-EB22-F9E9-E10A5B2E718C}"/>
              </a:ext>
            </a:extLst>
          </p:cNvPr>
          <p:cNvSpPr txBox="1"/>
          <p:nvPr/>
        </p:nvSpPr>
        <p:spPr>
          <a:xfrm>
            <a:off x="815546" y="2342147"/>
            <a:ext cx="7898175" cy="369332"/>
          </a:xfrm>
          <a:prstGeom prst="rect">
            <a:avLst/>
          </a:prstGeom>
          <a:noFill/>
        </p:spPr>
        <p:txBody>
          <a:bodyPr wrap="square">
            <a:spAutoFit/>
          </a:bodyPr>
          <a:lstStyle/>
          <a:p>
            <a:pPr marL="0" indent="0">
              <a:spcBef>
                <a:spcPts val="0"/>
              </a:spcBef>
              <a:spcAft>
                <a:spcPts val="600"/>
              </a:spcAft>
              <a:buNone/>
            </a:pPr>
            <a:r>
              <a:rPr lang="en-US" dirty="0"/>
              <a:t>(The sentence sounds like </a:t>
            </a:r>
            <a:r>
              <a:rPr lang="en-US" i="1" dirty="0">
                <a:solidFill>
                  <a:schemeClr val="accent5">
                    <a:lumMod val="75000"/>
                  </a:schemeClr>
                </a:solidFill>
              </a:rPr>
              <a:t>the kitten is opening the can</a:t>
            </a:r>
            <a:r>
              <a:rPr lang="en-US" dirty="0"/>
              <a:t>, which is confusing.)</a:t>
            </a:r>
          </a:p>
        </p:txBody>
      </p:sp>
      <p:sp>
        <p:nvSpPr>
          <p:cNvPr id="11" name="TextBox 10">
            <a:extLst>
              <a:ext uri="{FF2B5EF4-FFF2-40B4-BE49-F238E27FC236}">
                <a16:creationId xmlns:a16="http://schemas.microsoft.com/office/drawing/2014/main" id="{0D0E65F5-D404-56E7-7FA7-65B66FC99A64}"/>
              </a:ext>
            </a:extLst>
          </p:cNvPr>
          <p:cNvSpPr txBox="1"/>
          <p:nvPr/>
        </p:nvSpPr>
        <p:spPr>
          <a:xfrm>
            <a:off x="442635" y="2976407"/>
            <a:ext cx="4572000" cy="400110"/>
          </a:xfrm>
          <a:prstGeom prst="rect">
            <a:avLst/>
          </a:prstGeom>
          <a:noFill/>
        </p:spPr>
        <p:txBody>
          <a:bodyPr wrap="square">
            <a:spAutoFit/>
          </a:bodyPr>
          <a:lstStyle/>
          <a:p>
            <a:pPr marL="0" indent="0">
              <a:spcBef>
                <a:spcPts val="0"/>
              </a:spcBef>
              <a:spcAft>
                <a:spcPts val="600"/>
              </a:spcAft>
              <a:buNone/>
            </a:pPr>
            <a:r>
              <a:rPr lang="en-US" sz="2000" dirty="0">
                <a:solidFill>
                  <a:srgbClr val="6F727B"/>
                </a:solidFill>
                <a:latin typeface="Franklin Gothic Medium" panose="020B0603020102020204" pitchFamily="34" charset="0"/>
                <a:ea typeface="+mn-lt"/>
                <a:cs typeface="+mn-lt"/>
              </a:rPr>
              <a:t>Correctly placed modifier:</a:t>
            </a:r>
          </a:p>
        </p:txBody>
      </p:sp>
      <p:sp>
        <p:nvSpPr>
          <p:cNvPr id="14" name="TextBox 13">
            <a:extLst>
              <a:ext uri="{FF2B5EF4-FFF2-40B4-BE49-F238E27FC236}">
                <a16:creationId xmlns:a16="http://schemas.microsoft.com/office/drawing/2014/main" id="{54F7344A-1FA9-662F-0676-61B11D9960FA}"/>
              </a:ext>
            </a:extLst>
          </p:cNvPr>
          <p:cNvSpPr txBox="1"/>
          <p:nvPr/>
        </p:nvSpPr>
        <p:spPr>
          <a:xfrm>
            <a:off x="815546" y="5263606"/>
            <a:ext cx="7512906" cy="369332"/>
          </a:xfrm>
          <a:prstGeom prst="rect">
            <a:avLst/>
          </a:prstGeom>
          <a:noFill/>
        </p:spPr>
        <p:txBody>
          <a:bodyPr wrap="square">
            <a:spAutoFit/>
          </a:bodyPr>
          <a:lstStyle/>
          <a:p>
            <a:pPr marL="0" indent="0">
              <a:spcBef>
                <a:spcPts val="0"/>
              </a:spcBef>
              <a:spcAft>
                <a:spcPts val="600"/>
              </a:spcAft>
              <a:buNone/>
            </a:pPr>
            <a:r>
              <a:rPr lang="en-US" dirty="0"/>
              <a:t>Place the modifier </a:t>
            </a:r>
            <a:r>
              <a:rPr lang="en-US" i="1" dirty="0"/>
              <a:t>next to the word it modifies</a:t>
            </a:r>
            <a:r>
              <a:rPr lang="en-US" dirty="0"/>
              <a:t> to avoid confusion.</a:t>
            </a:r>
          </a:p>
        </p:txBody>
      </p:sp>
      <p:sp>
        <p:nvSpPr>
          <p:cNvPr id="16" name="TextBox 15">
            <a:extLst>
              <a:ext uri="{FF2B5EF4-FFF2-40B4-BE49-F238E27FC236}">
                <a16:creationId xmlns:a16="http://schemas.microsoft.com/office/drawing/2014/main" id="{BC15BFFD-62C6-9611-9830-1D085F3D551C}"/>
              </a:ext>
            </a:extLst>
          </p:cNvPr>
          <p:cNvSpPr txBox="1"/>
          <p:nvPr/>
        </p:nvSpPr>
        <p:spPr>
          <a:xfrm>
            <a:off x="815546" y="3576964"/>
            <a:ext cx="7512906" cy="457048"/>
          </a:xfrm>
          <a:prstGeom prst="rect">
            <a:avLst/>
          </a:prstGeom>
          <a:solidFill>
            <a:schemeClr val="accent4">
              <a:lumMod val="75000"/>
            </a:schemeClr>
          </a:solidFill>
        </p:spPr>
        <p:txBody>
          <a:bodyPr wrap="square">
            <a:spAutoFit/>
          </a:bodyPr>
          <a:lstStyle/>
          <a:p>
            <a:pPr marL="0" indent="0">
              <a:lnSpc>
                <a:spcPct val="150000"/>
              </a:lnSpc>
              <a:spcBef>
                <a:spcPts val="0"/>
              </a:spcBef>
              <a:spcAft>
                <a:spcPts val="600"/>
              </a:spcAft>
              <a:buNone/>
            </a:pPr>
            <a:r>
              <a:rPr lang="en-US" dirty="0"/>
              <a:t>Opening the can of food, Buffy called her adorable kitten and filled the bowl.</a:t>
            </a:r>
          </a:p>
        </p:txBody>
      </p:sp>
      <p:sp>
        <p:nvSpPr>
          <p:cNvPr id="18" name="TextBox 17">
            <a:extLst>
              <a:ext uri="{FF2B5EF4-FFF2-40B4-BE49-F238E27FC236}">
                <a16:creationId xmlns:a16="http://schemas.microsoft.com/office/drawing/2014/main" id="{5F79B0D1-D3A9-234D-8F73-3BC5FD30DCA4}"/>
              </a:ext>
            </a:extLst>
          </p:cNvPr>
          <p:cNvSpPr txBox="1"/>
          <p:nvPr/>
        </p:nvSpPr>
        <p:spPr>
          <a:xfrm>
            <a:off x="605481" y="4743657"/>
            <a:ext cx="4572000" cy="400110"/>
          </a:xfrm>
          <a:prstGeom prst="rect">
            <a:avLst/>
          </a:prstGeom>
          <a:noFill/>
        </p:spPr>
        <p:txBody>
          <a:bodyPr wrap="square">
            <a:spAutoFit/>
          </a:bodyPr>
          <a:lstStyle/>
          <a:p>
            <a:pPr marL="0" indent="0">
              <a:spcBef>
                <a:spcPts val="0"/>
              </a:spcBef>
              <a:spcAft>
                <a:spcPts val="600"/>
              </a:spcAft>
              <a:buNone/>
            </a:pPr>
            <a:r>
              <a:rPr lang="en-US" sz="2000" dirty="0">
                <a:solidFill>
                  <a:srgbClr val="6F727B"/>
                </a:solidFill>
                <a:latin typeface="Franklin Gothic Medium" panose="020B0603020102020204" pitchFamily="34" charset="0"/>
                <a:ea typeface="+mn-lt"/>
                <a:cs typeface="+mn-lt"/>
              </a:rPr>
              <a:t>Revision:</a:t>
            </a:r>
            <a:endParaRPr lang="en-US" dirty="0"/>
          </a:p>
        </p:txBody>
      </p:sp>
    </p:spTree>
    <p:extLst>
      <p:ext uri="{BB962C8B-B14F-4D97-AF65-F5344CB8AC3E}">
        <p14:creationId xmlns:p14="http://schemas.microsoft.com/office/powerpoint/2010/main" val="248634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1313-5ECA-C389-80FC-FC0DBEA6D8C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B1C6809-D2CE-A42C-8F74-5E4119D1E791}"/>
              </a:ext>
            </a:extLst>
          </p:cNvPr>
          <p:cNvSpPr>
            <a:spLocks noGrp="1"/>
          </p:cNvSpPr>
          <p:nvPr>
            <p:ph type="body" sz="half" idx="2"/>
          </p:nvPr>
        </p:nvSpPr>
        <p:spPr>
          <a:xfrm>
            <a:off x="351064" y="1000093"/>
            <a:ext cx="7355520" cy="1125270"/>
          </a:xfrm>
        </p:spPr>
        <p:txBody>
          <a:bodyPr vert="horz" lIns="91440" tIns="45720" rIns="91440" bIns="45720" rtlCol="0" anchor="t">
            <a:normAutofit/>
          </a:bodyPr>
          <a:lstStyle/>
          <a:p>
            <a:pPr>
              <a:lnSpc>
                <a:spcPct val="150000"/>
              </a:lnSpc>
              <a:spcBef>
                <a:spcPts val="0"/>
              </a:spcBef>
            </a:pPr>
            <a:r>
              <a:rPr lang="en-US" b="1" dirty="0">
                <a:solidFill>
                  <a:srgbClr val="000000"/>
                </a:solidFill>
              </a:rPr>
              <a:t>One-word modifiers </a:t>
            </a:r>
            <a:r>
              <a:rPr lang="en-US" dirty="0">
                <a:solidFill>
                  <a:srgbClr val="000000"/>
                </a:solidFill>
              </a:rPr>
              <a:t>can easily be misplaced. </a:t>
            </a:r>
          </a:p>
          <a:p>
            <a:pPr>
              <a:lnSpc>
                <a:spcPct val="150000"/>
              </a:lnSpc>
              <a:spcBef>
                <a:spcPts val="0"/>
              </a:spcBef>
            </a:pPr>
            <a:r>
              <a:rPr lang="en-US" dirty="0">
                <a:solidFill>
                  <a:srgbClr val="000000"/>
                </a:solidFill>
              </a:rPr>
              <a:t>These include:</a:t>
            </a:r>
          </a:p>
          <a:p>
            <a:pPr>
              <a:lnSpc>
                <a:spcPct val="150000"/>
              </a:lnSpc>
              <a:spcBef>
                <a:spcPts val="0"/>
              </a:spcBef>
            </a:pPr>
            <a:endParaRPr lang="en-US" dirty="0">
              <a:solidFill>
                <a:srgbClr val="000000"/>
              </a:solidFill>
              <a:latin typeface="Franklin Gothic Medium" panose="020B0603020102020204" pitchFamily="34" charset="0"/>
            </a:endParaRPr>
          </a:p>
          <a:p>
            <a:pPr>
              <a:lnSpc>
                <a:spcPct val="150000"/>
              </a:lnSpc>
              <a:spcBef>
                <a:spcPts val="0"/>
              </a:spcBef>
            </a:pPr>
            <a:endParaRPr lang="en-US" b="1" dirty="0">
              <a:solidFill>
                <a:srgbClr val="FF0000"/>
              </a:solidFill>
              <a:latin typeface="Franklin Gothic Medium" panose="020B0603020102020204" pitchFamily="34" charset="0"/>
            </a:endParaRPr>
          </a:p>
        </p:txBody>
      </p:sp>
      <p:sp>
        <p:nvSpPr>
          <p:cNvPr id="4" name="Title 3">
            <a:extLst>
              <a:ext uri="{FF2B5EF4-FFF2-40B4-BE49-F238E27FC236}">
                <a16:creationId xmlns:a16="http://schemas.microsoft.com/office/drawing/2014/main" id="{2C5B5CA5-3119-F751-7EA3-CD6D89B88087}"/>
              </a:ext>
            </a:extLst>
          </p:cNvPr>
          <p:cNvSpPr>
            <a:spLocks noGrp="1"/>
          </p:cNvSpPr>
          <p:nvPr>
            <p:ph type="title"/>
          </p:nvPr>
        </p:nvSpPr>
        <p:spPr/>
        <p:txBody>
          <a:bodyPr>
            <a:normAutofit fontScale="90000"/>
          </a:bodyPr>
          <a:lstStyle/>
          <a:p>
            <a:r>
              <a:rPr lang="en-US" dirty="0">
                <a:latin typeface="Franklin Gothic Medium Cond"/>
              </a:rPr>
              <a:t>One-Word Modifiers</a:t>
            </a:r>
            <a:endParaRPr lang="en-US" dirty="0"/>
          </a:p>
        </p:txBody>
      </p:sp>
      <p:sp>
        <p:nvSpPr>
          <p:cNvPr id="13" name="Slide Number Placeholder 12">
            <a:extLst>
              <a:ext uri="{FF2B5EF4-FFF2-40B4-BE49-F238E27FC236}">
                <a16:creationId xmlns:a16="http://schemas.microsoft.com/office/drawing/2014/main" id="{7A1FEA84-3DAC-880B-184E-1A2A09E74B2A}"/>
              </a:ext>
            </a:extLst>
          </p:cNvPr>
          <p:cNvSpPr>
            <a:spLocks noGrp="1"/>
          </p:cNvSpPr>
          <p:nvPr>
            <p:ph type="sldNum" sz="quarter" idx="16"/>
          </p:nvPr>
        </p:nvSpPr>
        <p:spPr/>
        <p:txBody>
          <a:bodyPr/>
          <a:lstStyle/>
          <a:p>
            <a:fld id="{346097E4-2930-9D48-A5CE-AF00B0E70697}" type="slidenum">
              <a:rPr lang="en-US" smtClean="0"/>
              <a:t>9</a:t>
            </a:fld>
            <a:endParaRPr lang="en-US"/>
          </a:p>
        </p:txBody>
      </p:sp>
      <p:graphicFrame>
        <p:nvGraphicFramePr>
          <p:cNvPr id="5" name="Table 6">
            <a:extLst>
              <a:ext uri="{FF2B5EF4-FFF2-40B4-BE49-F238E27FC236}">
                <a16:creationId xmlns:a16="http://schemas.microsoft.com/office/drawing/2014/main" id="{78A1F3FE-A0BD-20F4-C4E9-DD2C22097100}"/>
              </a:ext>
            </a:extLst>
          </p:cNvPr>
          <p:cNvGraphicFramePr>
            <a:graphicFrameLocks/>
          </p:cNvGraphicFramePr>
          <p:nvPr>
            <p:extLst>
              <p:ext uri="{D42A27DB-BD31-4B8C-83A1-F6EECF244321}">
                <p14:modId xmlns:p14="http://schemas.microsoft.com/office/powerpoint/2010/main" val="3603033272"/>
              </p:ext>
            </p:extLst>
          </p:nvPr>
        </p:nvGraphicFramePr>
        <p:xfrm>
          <a:off x="725766" y="2014151"/>
          <a:ext cx="7525265" cy="3941805"/>
        </p:xfrm>
        <a:graphic>
          <a:graphicData uri="http://schemas.openxmlformats.org/drawingml/2006/table">
            <a:tbl>
              <a:tblPr firstRow="1" bandRow="1">
                <a:tableStyleId>{5C22544A-7EE6-4342-B048-85BDC9FD1C3A}</a:tableStyleId>
              </a:tblPr>
              <a:tblGrid>
                <a:gridCol w="1505053">
                  <a:extLst>
                    <a:ext uri="{9D8B030D-6E8A-4147-A177-3AD203B41FA5}">
                      <a16:colId xmlns:a16="http://schemas.microsoft.com/office/drawing/2014/main" val="2197644577"/>
                    </a:ext>
                  </a:extLst>
                </a:gridCol>
                <a:gridCol w="1505053">
                  <a:extLst>
                    <a:ext uri="{9D8B030D-6E8A-4147-A177-3AD203B41FA5}">
                      <a16:colId xmlns:a16="http://schemas.microsoft.com/office/drawing/2014/main" val="1525852292"/>
                    </a:ext>
                  </a:extLst>
                </a:gridCol>
                <a:gridCol w="1505053">
                  <a:extLst>
                    <a:ext uri="{9D8B030D-6E8A-4147-A177-3AD203B41FA5}">
                      <a16:colId xmlns:a16="http://schemas.microsoft.com/office/drawing/2014/main" val="401346082"/>
                    </a:ext>
                  </a:extLst>
                </a:gridCol>
                <a:gridCol w="1505053">
                  <a:extLst>
                    <a:ext uri="{9D8B030D-6E8A-4147-A177-3AD203B41FA5}">
                      <a16:colId xmlns:a16="http://schemas.microsoft.com/office/drawing/2014/main" val="93540736"/>
                    </a:ext>
                  </a:extLst>
                </a:gridCol>
                <a:gridCol w="1505053">
                  <a:extLst>
                    <a:ext uri="{9D8B030D-6E8A-4147-A177-3AD203B41FA5}">
                      <a16:colId xmlns:a16="http://schemas.microsoft.com/office/drawing/2014/main" val="2389340611"/>
                    </a:ext>
                  </a:extLst>
                </a:gridCol>
              </a:tblGrid>
              <a:tr h="931550">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800" b="1" dirty="0">
                          <a:latin typeface="Franklin Gothic Medium" panose="020B0603020102020204" pitchFamily="34" charset="0"/>
                        </a:rPr>
                        <a:t>Quantity or Degree</a:t>
                      </a:r>
                      <a:endParaRPr lang="en-US" sz="1800" dirty="0">
                        <a:latin typeface="Franklin Gothic Medium" panose="020B0603020102020204" pitchFamily="34" charset="0"/>
                      </a:endParaRPr>
                    </a:p>
                  </a:txBody>
                  <a:tcPr marL="68580" marR="68580" marT="34290" marB="34290" anchor="ctr">
                    <a:solidFill>
                      <a:schemeClr val="tx2"/>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800" b="1" dirty="0">
                          <a:latin typeface="Franklin Gothic Medium" panose="020B0603020102020204" pitchFamily="34" charset="0"/>
                        </a:rPr>
                        <a:t>Limiting</a:t>
                      </a:r>
                      <a:endParaRPr lang="en-US" sz="1800" dirty="0">
                        <a:latin typeface="Franklin Gothic Medium" panose="020B0603020102020204" pitchFamily="34" charset="0"/>
                      </a:endParaRPr>
                    </a:p>
                  </a:txBody>
                  <a:tcPr marL="68580" marR="68580" marT="34290" marB="3429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800" dirty="0"/>
                        <a:t>Frequency</a:t>
                      </a:r>
                      <a:endParaRPr lang="en-US" sz="1800" b="1" kern="1200" dirty="0">
                        <a:solidFill>
                          <a:schemeClr val="lt1"/>
                        </a:solidFill>
                        <a:latin typeface="Franklin Gothic Medium" panose="020B0603020102020204" pitchFamily="34" charset="0"/>
                        <a:ea typeface="+mn-ea"/>
                        <a:cs typeface="+mn-cs"/>
                      </a:endParaRPr>
                    </a:p>
                  </a:txBody>
                  <a:tcPr marL="68580" marR="68580" marT="34290" marB="34290" anchor="ctr">
                    <a:solidFill>
                      <a:schemeClr val="tx2">
                        <a:lumMod val="40000"/>
                        <a:lumOff val="6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800" dirty="0"/>
                        <a:t>Time</a:t>
                      </a:r>
                      <a:endParaRPr lang="en-US" sz="1800" b="1" kern="1200" dirty="0">
                        <a:solidFill>
                          <a:schemeClr val="lt1"/>
                        </a:solidFill>
                        <a:latin typeface="Franklin Gothic Medium" panose="020B0603020102020204" pitchFamily="34" charset="0"/>
                        <a:ea typeface="+mn-ea"/>
                        <a:cs typeface="+mn-cs"/>
                      </a:endParaRPr>
                    </a:p>
                  </a:txBody>
                  <a:tcPr marL="68580" marR="68580" marT="34290" marB="34290" anchor="ctr">
                    <a:solidFill>
                      <a:schemeClr val="accent1">
                        <a:lumMod val="75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800" dirty="0"/>
                        <a:t>Place</a:t>
                      </a:r>
                      <a:endParaRPr lang="en-US" sz="1800" b="1" kern="1200" dirty="0">
                        <a:solidFill>
                          <a:schemeClr val="lt1"/>
                        </a:solidFill>
                        <a:latin typeface="Franklin Gothic Medium" panose="020B0603020102020204" pitchFamily="34" charset="0"/>
                        <a:ea typeface="+mn-ea"/>
                        <a:cs typeface="+mn-cs"/>
                      </a:endParaRPr>
                    </a:p>
                  </a:txBody>
                  <a:tcPr marL="68580" marR="68580" marT="34290" marB="34290" anchor="ctr">
                    <a:solidFill>
                      <a:schemeClr val="accent4">
                        <a:lumMod val="65000"/>
                      </a:schemeClr>
                    </a:solidFill>
                  </a:tcPr>
                </a:tc>
                <a:extLst>
                  <a:ext uri="{0D108BD9-81ED-4DB2-BD59-A6C34878D82A}">
                    <a16:rowId xmlns:a16="http://schemas.microsoft.com/office/drawing/2014/main" val="2961566725"/>
                  </a:ext>
                </a:extLst>
              </a:tr>
              <a:tr h="3010255">
                <a:tc>
                  <a:txBody>
                    <a:bodyPr/>
                    <a:lstStyle/>
                    <a:p>
                      <a:pPr algn="ctr">
                        <a:lnSpc>
                          <a:spcPct val="200000"/>
                        </a:lnSpc>
                      </a:pPr>
                      <a:r>
                        <a:rPr lang="en-US" sz="1800" dirty="0">
                          <a:latin typeface="+mn-lt"/>
                        </a:rPr>
                        <a:t>Almost</a:t>
                      </a:r>
                    </a:p>
                    <a:p>
                      <a:pPr algn="ctr">
                        <a:lnSpc>
                          <a:spcPct val="200000"/>
                        </a:lnSpc>
                      </a:pPr>
                      <a:r>
                        <a:rPr lang="en-US" sz="1800" dirty="0">
                          <a:latin typeface="+mn-lt"/>
                        </a:rPr>
                        <a:t>Hardly</a:t>
                      </a:r>
                    </a:p>
                    <a:p>
                      <a:pPr algn="ctr">
                        <a:lnSpc>
                          <a:spcPct val="200000"/>
                        </a:lnSpc>
                      </a:pPr>
                      <a:r>
                        <a:rPr lang="en-US" sz="1800" dirty="0">
                          <a:latin typeface="+mn-lt"/>
                        </a:rPr>
                        <a:t>Nearly</a:t>
                      </a:r>
                    </a:p>
                    <a:p>
                      <a:pPr algn="ctr">
                        <a:lnSpc>
                          <a:spcPct val="200000"/>
                        </a:lnSpc>
                      </a:pPr>
                      <a:r>
                        <a:rPr lang="en-US" sz="1800" dirty="0">
                          <a:latin typeface="+mn-lt"/>
                        </a:rPr>
                        <a:t>Scarcely</a:t>
                      </a:r>
                    </a:p>
                    <a:p>
                      <a:pPr algn="ctr">
                        <a:lnSpc>
                          <a:spcPct val="200000"/>
                        </a:lnSpc>
                      </a:pPr>
                      <a:r>
                        <a:rPr lang="en-US" sz="1800" dirty="0">
                          <a:latin typeface="+mn-lt"/>
                        </a:rPr>
                        <a:t>Very</a:t>
                      </a:r>
                    </a:p>
                  </a:txBody>
                  <a:tcPr marL="68580" marR="68580" marT="34290" marB="34290" anchor="ctr">
                    <a:solidFill>
                      <a:schemeClr val="tx2">
                        <a:lumMod val="40000"/>
                        <a:lumOff val="60000"/>
                      </a:schemeClr>
                    </a:solidFill>
                  </a:tcPr>
                </a:tc>
                <a:tc>
                  <a:txBody>
                    <a:bodyPr/>
                    <a:lstStyle/>
                    <a:p>
                      <a:pPr algn="ctr">
                        <a:lnSpc>
                          <a:spcPct val="200000"/>
                        </a:lnSpc>
                      </a:pPr>
                      <a:r>
                        <a:rPr lang="en-US" sz="1800" dirty="0">
                          <a:latin typeface="+mn-lt"/>
                        </a:rPr>
                        <a:t>Even</a:t>
                      </a:r>
                    </a:p>
                    <a:p>
                      <a:pPr algn="ctr">
                        <a:lnSpc>
                          <a:spcPct val="200000"/>
                        </a:lnSpc>
                      </a:pPr>
                      <a:r>
                        <a:rPr lang="en-US" sz="1800" dirty="0">
                          <a:latin typeface="+mn-lt"/>
                        </a:rPr>
                        <a:t>Just</a:t>
                      </a:r>
                    </a:p>
                    <a:p>
                      <a:pPr algn="ctr">
                        <a:lnSpc>
                          <a:spcPct val="200000"/>
                        </a:lnSpc>
                      </a:pPr>
                      <a:r>
                        <a:rPr lang="en-US" sz="1800" dirty="0">
                          <a:latin typeface="+mn-lt"/>
                        </a:rPr>
                        <a:t>Merely</a:t>
                      </a:r>
                    </a:p>
                    <a:p>
                      <a:pPr algn="ctr">
                        <a:lnSpc>
                          <a:spcPct val="200000"/>
                        </a:lnSpc>
                      </a:pPr>
                      <a:r>
                        <a:rPr lang="en-US" sz="1800" dirty="0">
                          <a:latin typeface="+mn-lt"/>
                        </a:rPr>
                        <a:t>Only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marL="68580" marR="68580" marT="34290" marB="34290" anchor="ctr"/>
                </a:tc>
                <a:tc>
                  <a:txBody>
                    <a:bodyPr/>
                    <a:lstStyle/>
                    <a:p>
                      <a:pPr algn="ctr">
                        <a:lnSpc>
                          <a:spcPct val="200000"/>
                        </a:lnSpc>
                      </a:pPr>
                      <a:r>
                        <a:rPr lang="en-US" sz="1800" dirty="0"/>
                        <a:t>Always</a:t>
                      </a:r>
                    </a:p>
                    <a:p>
                      <a:pPr algn="ctr">
                        <a:lnSpc>
                          <a:spcPct val="200000"/>
                        </a:lnSpc>
                      </a:pPr>
                      <a:r>
                        <a:rPr lang="en-US" sz="1800" dirty="0"/>
                        <a:t>Never</a:t>
                      </a:r>
                    </a:p>
                    <a:p>
                      <a:pPr algn="ctr">
                        <a:lnSpc>
                          <a:spcPct val="200000"/>
                        </a:lnSpc>
                      </a:pPr>
                      <a:r>
                        <a:rPr lang="en-US" sz="1800" dirty="0"/>
                        <a:t>Often</a:t>
                      </a:r>
                    </a:p>
                    <a:p>
                      <a:pPr algn="ctr">
                        <a:lnSpc>
                          <a:spcPct val="200000"/>
                        </a:lnSpc>
                      </a:pPr>
                      <a:r>
                        <a:rPr lang="en-US" sz="1800" dirty="0"/>
                        <a:t>Sometimes</a:t>
                      </a:r>
                    </a:p>
                    <a:p>
                      <a:pPr algn="ctr">
                        <a:lnSpc>
                          <a:spcPct val="200000"/>
                        </a:lnSpc>
                      </a:pPr>
                      <a:r>
                        <a:rPr lang="en-US" sz="1800" dirty="0"/>
                        <a:t>Rarely</a:t>
                      </a:r>
                    </a:p>
                  </a:txBody>
                  <a:tcPr marL="68580" marR="68580" marT="34290" marB="34290" anchor="ctr">
                    <a:solidFill>
                      <a:schemeClr val="accent4">
                        <a:lumMod val="85000"/>
                      </a:schemeClr>
                    </a:solidFill>
                  </a:tcPr>
                </a:tc>
                <a:tc>
                  <a:txBody>
                    <a:bodyPr/>
                    <a:lstStyle/>
                    <a:p>
                      <a:pPr algn="ctr">
                        <a:lnSpc>
                          <a:spcPct val="200000"/>
                        </a:lnSpc>
                      </a:pPr>
                      <a:r>
                        <a:rPr lang="en-US" sz="1800" dirty="0"/>
                        <a:t>Later</a:t>
                      </a:r>
                    </a:p>
                    <a:p>
                      <a:pPr algn="ctr">
                        <a:lnSpc>
                          <a:spcPct val="200000"/>
                        </a:lnSpc>
                      </a:pPr>
                      <a:r>
                        <a:rPr lang="en-US" sz="1800" dirty="0"/>
                        <a:t>Now</a:t>
                      </a:r>
                    </a:p>
                    <a:p>
                      <a:pPr algn="ctr">
                        <a:lnSpc>
                          <a:spcPct val="200000"/>
                        </a:lnSpc>
                      </a:pPr>
                      <a:r>
                        <a:rPr lang="en-US" sz="1800" dirty="0"/>
                        <a:t>Soon</a:t>
                      </a:r>
                    </a:p>
                    <a:p>
                      <a:pPr algn="ctr">
                        <a:lnSpc>
                          <a:spcPct val="200000"/>
                        </a:lnSpc>
                      </a:pPr>
                      <a:r>
                        <a:rPr lang="en-US" sz="1800" dirty="0"/>
                        <a:t>Then</a:t>
                      </a:r>
                    </a:p>
                    <a:p>
                      <a:pPr algn="ctr">
                        <a:lnSpc>
                          <a:spcPct val="200000"/>
                        </a:lnSpc>
                      </a:pPr>
                      <a:r>
                        <a:rPr lang="en-US" sz="1800" dirty="0"/>
                        <a:t>Today </a:t>
                      </a:r>
                      <a:endParaRPr lang="en-US" sz="1800" dirty="0">
                        <a:latin typeface="+mn-lt"/>
                      </a:endParaRPr>
                    </a:p>
                  </a:txBody>
                  <a:tcPr marL="68580" marR="68580" marT="34290" marB="34290" anchor="ctr">
                    <a:solidFill>
                      <a:schemeClr val="accent1">
                        <a:lumMod val="60000"/>
                        <a:lumOff val="40000"/>
                      </a:schemeClr>
                    </a:solidFill>
                  </a:tcPr>
                </a:tc>
                <a:tc>
                  <a:txBody>
                    <a:bodyPr/>
                    <a:lstStyle/>
                    <a:p>
                      <a:pPr algn="ctr">
                        <a:lnSpc>
                          <a:spcPct val="200000"/>
                        </a:lnSpc>
                      </a:pPr>
                      <a:r>
                        <a:rPr lang="en-US" sz="1800" dirty="0">
                          <a:latin typeface="+mn-lt"/>
                        </a:rPr>
                        <a:t>Above</a:t>
                      </a:r>
                    </a:p>
                    <a:p>
                      <a:pPr algn="ctr">
                        <a:lnSpc>
                          <a:spcPct val="200000"/>
                        </a:lnSpc>
                      </a:pPr>
                      <a:r>
                        <a:rPr lang="en-US" sz="1800" dirty="0">
                          <a:latin typeface="+mn-lt"/>
                        </a:rPr>
                        <a:t>Below</a:t>
                      </a:r>
                    </a:p>
                    <a:p>
                      <a:pPr algn="ctr">
                        <a:lnSpc>
                          <a:spcPct val="200000"/>
                        </a:lnSpc>
                      </a:pPr>
                      <a:r>
                        <a:rPr lang="en-US" sz="1800" dirty="0">
                          <a:latin typeface="+mn-lt"/>
                        </a:rPr>
                        <a:t>Here</a:t>
                      </a:r>
                    </a:p>
                    <a:p>
                      <a:pPr algn="ctr">
                        <a:lnSpc>
                          <a:spcPct val="200000"/>
                        </a:lnSpc>
                      </a:pPr>
                      <a:r>
                        <a:rPr lang="en-US" sz="1800" dirty="0">
                          <a:latin typeface="+mn-lt"/>
                        </a:rPr>
                        <a:t>Nearby</a:t>
                      </a:r>
                    </a:p>
                    <a:p>
                      <a:pPr algn="ctr">
                        <a:lnSpc>
                          <a:spcPct val="200000"/>
                        </a:lnSpc>
                      </a:pPr>
                      <a:r>
                        <a:rPr lang="en-US" sz="1800" dirty="0">
                          <a:latin typeface="+mn-lt"/>
                        </a:rPr>
                        <a:t>There</a:t>
                      </a:r>
                    </a:p>
                  </a:txBody>
                  <a:tcPr marL="68580" marR="68580" marT="34290" marB="34290" anchor="ctr">
                    <a:solidFill>
                      <a:schemeClr val="accent4">
                        <a:lumMod val="75000"/>
                      </a:schemeClr>
                    </a:solidFill>
                  </a:tcPr>
                </a:tc>
                <a:extLst>
                  <a:ext uri="{0D108BD9-81ED-4DB2-BD59-A6C34878D82A}">
                    <a16:rowId xmlns:a16="http://schemas.microsoft.com/office/drawing/2014/main" val="750453734"/>
                  </a:ext>
                </a:extLst>
              </a:tr>
            </a:tbl>
          </a:graphicData>
        </a:graphic>
      </p:graphicFrame>
    </p:spTree>
    <p:extLst>
      <p:ext uri="{BB962C8B-B14F-4D97-AF65-F5344CB8AC3E}">
        <p14:creationId xmlns:p14="http://schemas.microsoft.com/office/powerpoint/2010/main" val="184803549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esentation1" id="{58CD8B7C-5011-9843-9353-17E061D772B1}" vid="{EA13767D-C630-2546-A9B7-94E4AAF330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8623</TotalTime>
  <Words>2251</Words>
  <Application>Microsoft Macintosh PowerPoint</Application>
  <PresentationFormat>On-screen Show (4:3)</PresentationFormat>
  <Paragraphs>294</Paragraphs>
  <Slides>28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Franklin Gothic</vt:lpstr>
      <vt:lpstr>Acumin Pro</vt:lpstr>
      <vt:lpstr>Calibri</vt:lpstr>
      <vt:lpstr>Franklin Gothic Medium Cond</vt:lpstr>
      <vt:lpstr>Wingdings</vt:lpstr>
      <vt:lpstr>Franklin Gothic Medium</vt:lpstr>
      <vt:lpstr>Courier New</vt:lpstr>
      <vt:lpstr>Franklin Gothic Book</vt:lpstr>
      <vt:lpstr>Arial</vt:lpstr>
      <vt:lpstr>Office Theme</vt:lpstr>
      <vt:lpstr>Sentence Clarity</vt:lpstr>
      <vt:lpstr>Common Sentence Clarity Concerns</vt:lpstr>
      <vt:lpstr>Sentence Clarity</vt:lpstr>
      <vt:lpstr>Misplaced Modifiers</vt:lpstr>
      <vt:lpstr>Misplaced Modifiers </vt:lpstr>
      <vt:lpstr>Modifiers Used for Comedic Effect </vt:lpstr>
      <vt:lpstr>Misplaced Modifiers</vt:lpstr>
      <vt:lpstr>Misplaced Modifiers</vt:lpstr>
      <vt:lpstr>One-Word Modifiers</vt:lpstr>
      <vt:lpstr>Misplaced Modifiers Review</vt:lpstr>
      <vt:lpstr>Dangling Modifiers</vt:lpstr>
      <vt:lpstr>Dangling Modifiers</vt:lpstr>
      <vt:lpstr>Three Ways to Fix Dangling Modifiers</vt:lpstr>
      <vt:lpstr>Dangling Modifier Example and Identification Strategy</vt:lpstr>
      <vt:lpstr>Dangling Modifier Examples and Revision</vt:lpstr>
      <vt:lpstr>Dangling Modifier Review</vt:lpstr>
      <vt:lpstr>Parallel Structure</vt:lpstr>
      <vt:lpstr>Common Types of Parallel Structure</vt:lpstr>
      <vt:lpstr>Parallel Structure with Clauses</vt:lpstr>
      <vt:lpstr>Parallel Structure Examples</vt:lpstr>
      <vt:lpstr>Parallel Structure Examples</vt:lpstr>
      <vt:lpstr>Parallel Structure Example</vt:lpstr>
      <vt:lpstr>Parallel Structure and Colons</vt:lpstr>
      <vt:lpstr>Proofreading Strategies for Parallel Structure </vt:lpstr>
      <vt:lpstr>Passive vs. Active Voice</vt:lpstr>
      <vt:lpstr>Passive Voice Example</vt:lpstr>
      <vt:lpstr>Passive Voice Example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Process</dc:title>
  <dc:creator>Colon, Garrett Ivan</dc:creator>
  <cp:lastModifiedBy>Juan Carlos Montoya Lopez</cp:lastModifiedBy>
  <cp:revision>16</cp:revision>
  <dcterms:created xsi:type="dcterms:W3CDTF">2022-12-29T13:44:14Z</dcterms:created>
  <dcterms:modified xsi:type="dcterms:W3CDTF">2025-11-03T14:06:24Z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2025-07-22T18:26:55Z</vt:lpwstr>
  </property>
  <property fmtid="{D5CDD505-2E9C-101B-9397-08002B2CF9AE}" pid="4" name="MSIP_Label_f7606f69-b0ae-4874-be30-7d43a3c7be10_Method">
    <vt:lpwstr>Standard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3fdb6f54-ac96-421a-8edc-a38ee2b3efd3</vt:lpwstr>
  </property>
  <property fmtid="{D5CDD505-2E9C-101B-9397-08002B2CF9AE}" pid="8" name="MSIP_Label_f7606f69-b0ae-4874-be30-7d43a3c7be10_ContentBits">
    <vt:lpwstr>0</vt:lpwstr>
  </property>
  <property fmtid="{D5CDD505-2E9C-101B-9397-08002B2CF9AE}" pid="9" name="MSIP_Label_f7606f69-b0ae-4874-be30-7d43a3c7be10_Tag">
    <vt:lpwstr>50, 3, 0, 1</vt:lpwstr>
  </property>
</Properties>
</file>