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1"/>
  </p:sldMasterIdLst>
  <p:notesMasterIdLst>
    <p:notesMasterId r:id="rId14"/>
  </p:notesMasterIdLst>
  <p:sldIdLst>
    <p:sldId id="257" r:id="rId2"/>
    <p:sldId id="258" r:id="rId3"/>
    <p:sldId id="259" r:id="rId4"/>
    <p:sldId id="264" r:id="rId5"/>
    <p:sldId id="263" r:id="rId6"/>
    <p:sldId id="265" r:id="rId7"/>
    <p:sldId id="300" r:id="rId8"/>
    <p:sldId id="301" r:id="rId9"/>
    <p:sldId id="266" r:id="rId10"/>
    <p:sldId id="267" r:id="rId11"/>
    <p:sldId id="268" r:id="rId12"/>
    <p:sldId id="315" r:id="rId13"/>
  </p:sldIdLst>
  <p:sldSz cx="9144000" cy="6858000" type="screen4x3"/>
  <p:notesSz cx="6858000" cy="9144000"/>
  <p:embeddedFontLst>
    <p:embeddedFont>
      <p:font typeface="Acumin Pro" panose="020B0504020202020204" pitchFamily="34" charset="77"/>
      <p:regular r:id="rId15"/>
      <p:bold r:id="rId16"/>
      <p:italic r:id="rId17"/>
      <p:boldItalic r:id="rId18"/>
    </p:embeddedFont>
    <p:embeddedFont>
      <p:font typeface="Acumin Pro ExtraCondensed" panose="020B0508020202020204" pitchFamily="34" charset="77"/>
      <p:regular r:id="rId19"/>
      <p:bold r:id="rId20"/>
      <p:italic r:id="rId21"/>
      <p:boldItalic r:id="rId22"/>
    </p:embeddedFont>
    <p:embeddedFont>
      <p:font typeface="Acumin Pro ExtraCondensed Smbd"/>
      <p:regular r:id="rId23"/>
      <p:bold r:id="rId24"/>
      <p:italic r:id="rId25"/>
      <p:boldItalic r:id="rId26"/>
    </p:embeddedFont>
    <p:embeddedFont>
      <p:font typeface="Acumin Pro Medium" panose="020B0604020202020204" pitchFamily="34" charset="77"/>
      <p:regular r:id="rId27"/>
      <p:italic r:id="rId28"/>
    </p:embeddedFont>
    <p:embeddedFont>
      <p:font typeface="Acumin Pro Semibold" panose="020B0704020202020204" pitchFamily="34" charset="77"/>
      <p:regular r:id="rId29"/>
      <p:bold r:id="rId30"/>
      <p:italic r:id="rId31"/>
      <p:boldItalic r:id="rId32"/>
    </p:embeddedFont>
    <p:embeddedFont>
      <p:font typeface="Acumin Pro SemiCondensed" panose="020B0506020202020204" pitchFamily="34" charset="77"/>
      <p:regular r:id="rId33"/>
      <p:bold r:id="rId34"/>
      <p:italic r:id="rId35"/>
      <p:boldItalic r:id="rId36"/>
    </p:embeddedFont>
    <p:embeddedFont>
      <p:font typeface="Book Antiqua" panose="02040602050305030304" pitchFamily="18" charset="0"/>
      <p:regular r:id="rId37"/>
      <p:bold r:id="rId38"/>
      <p:italic r:id="rId39"/>
      <p:boldItalic r:id="rId40"/>
    </p:embeddedFont>
    <p:embeddedFont>
      <p:font typeface="Calibri" panose="020F0502020204030204" pitchFamily="34" charset="0"/>
      <p:regular r:id="rId41"/>
      <p:bold r:id="rId42"/>
      <p:italic r:id="rId43"/>
      <p:boldItalic r:id="rId44"/>
    </p:embeddedFont>
    <p:embeddedFont>
      <p:font typeface="United Sans Cd Md" pitchFamily="2" charset="77"/>
      <p:regular r:id="rId45"/>
    </p:embeddedFont>
    <p:embeddedFont>
      <p:font typeface="United Sans Rg Md" pitchFamily="2" charset="77"/>
      <p:regular r:id="rId4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45" autoAdjust="0"/>
    <p:restoredTop sz="70000"/>
  </p:normalViewPr>
  <p:slideViewPr>
    <p:cSldViewPr snapToGrid="0" snapToObjects="1">
      <p:cViewPr varScale="1">
        <p:scale>
          <a:sx n="87" d="100"/>
          <a:sy n="87" d="100"/>
        </p:scale>
        <p:origin x="2600" y="200"/>
      </p:cViewPr>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9" Type="http://schemas.openxmlformats.org/officeDocument/2006/relationships/font" Target="fonts/font25.fntdata"/><Relationship Id="rId21" Type="http://schemas.openxmlformats.org/officeDocument/2006/relationships/font" Target="fonts/font7.fntdata"/><Relationship Id="rId34" Type="http://schemas.openxmlformats.org/officeDocument/2006/relationships/font" Target="fonts/font20.fntdata"/><Relationship Id="rId42" Type="http://schemas.openxmlformats.org/officeDocument/2006/relationships/font" Target="fonts/font28.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2.fntdata"/><Relationship Id="rId29" Type="http://schemas.openxmlformats.org/officeDocument/2006/relationships/font" Target="fonts/font15.fntdata"/><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font" Target="fonts/font18.fntdata"/><Relationship Id="rId37" Type="http://schemas.openxmlformats.org/officeDocument/2006/relationships/font" Target="fonts/font23.fntdata"/><Relationship Id="rId40" Type="http://schemas.openxmlformats.org/officeDocument/2006/relationships/font" Target="fonts/font26.fntdata"/><Relationship Id="rId45" Type="http://schemas.openxmlformats.org/officeDocument/2006/relationships/font" Target="fonts/font31.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font" Target="fonts/font22.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font" Target="fonts/font17.fntdata"/><Relationship Id="rId44" Type="http://schemas.openxmlformats.org/officeDocument/2006/relationships/font" Target="fonts/font3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font" Target="fonts/font21.fntdata"/><Relationship Id="rId43" Type="http://schemas.openxmlformats.org/officeDocument/2006/relationships/font" Target="fonts/font29.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font" Target="fonts/font19.fntdata"/><Relationship Id="rId38" Type="http://schemas.openxmlformats.org/officeDocument/2006/relationships/font" Target="fonts/font24.fntdata"/><Relationship Id="rId46" Type="http://schemas.openxmlformats.org/officeDocument/2006/relationships/font" Target="fonts/font32.fntdata"/><Relationship Id="rId20" Type="http://schemas.openxmlformats.org/officeDocument/2006/relationships/font" Target="fonts/font6.fntdata"/><Relationship Id="rId41" Type="http://schemas.openxmlformats.org/officeDocument/2006/relationships/font" Target="fonts/font27.fntdata"/><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221816-4FE5-4AF1-81F4-2D1D39D8D60C}" type="doc">
      <dgm:prSet loTypeId="urn:microsoft.com/office/officeart/2005/8/layout/matrix3" loCatId="matrix" qsTypeId="urn:microsoft.com/office/officeart/2005/8/quickstyle/simple1" qsCatId="simple" csTypeId="urn:microsoft.com/office/officeart/2005/8/colors/accent0_2" csCatId="mainScheme" phldr="1"/>
      <dgm:spPr/>
      <dgm:t>
        <a:bodyPr/>
        <a:lstStyle/>
        <a:p>
          <a:endParaRPr lang="en-US"/>
        </a:p>
      </dgm:t>
    </dgm:pt>
    <dgm:pt modelId="{AC5F40FB-64AF-4E48-A23B-359A914E0D67}">
      <dgm:prSet phldrT="[Text]" custT="1"/>
      <dgm:spPr/>
      <dgm:t>
        <a:bodyPr/>
        <a:lstStyle/>
        <a:p>
          <a:r>
            <a:rPr lang="en-US" sz="1800" dirty="0">
              <a:latin typeface="Optima"/>
            </a:rPr>
            <a:t>Writer</a:t>
          </a:r>
        </a:p>
      </dgm:t>
    </dgm:pt>
    <dgm:pt modelId="{46A75703-AC38-4504-94D1-9F52B2D1F17C}" type="parTrans" cxnId="{4A576E16-AF99-4F3B-9C01-FEC7A22D7A0B}">
      <dgm:prSet/>
      <dgm:spPr/>
      <dgm:t>
        <a:bodyPr/>
        <a:lstStyle/>
        <a:p>
          <a:endParaRPr lang="en-US"/>
        </a:p>
      </dgm:t>
    </dgm:pt>
    <dgm:pt modelId="{586E7AEB-516F-474D-8A8B-62A8709BDDDB}" type="sibTrans" cxnId="{4A576E16-AF99-4F3B-9C01-FEC7A22D7A0B}">
      <dgm:prSet/>
      <dgm:spPr/>
      <dgm:t>
        <a:bodyPr/>
        <a:lstStyle/>
        <a:p>
          <a:endParaRPr lang="en-US"/>
        </a:p>
      </dgm:t>
    </dgm:pt>
    <dgm:pt modelId="{7AFA9340-9DCC-40F1-8984-B8CC284CFF56}">
      <dgm:prSet phldrT="[Text]" custT="1"/>
      <dgm:spPr/>
      <dgm:t>
        <a:bodyPr/>
        <a:lstStyle/>
        <a:p>
          <a:r>
            <a:rPr lang="en-US" sz="1800" dirty="0">
              <a:latin typeface="Optima"/>
            </a:rPr>
            <a:t>Audience</a:t>
          </a:r>
        </a:p>
      </dgm:t>
    </dgm:pt>
    <dgm:pt modelId="{66FD84AE-3ACB-4F52-9457-3AA194A285C3}" type="parTrans" cxnId="{C5D99C1F-C01C-4078-B9AF-CE881D6B23A5}">
      <dgm:prSet/>
      <dgm:spPr/>
      <dgm:t>
        <a:bodyPr/>
        <a:lstStyle/>
        <a:p>
          <a:endParaRPr lang="en-US"/>
        </a:p>
      </dgm:t>
    </dgm:pt>
    <dgm:pt modelId="{E0A78767-3319-4769-832C-B77745EB7CF0}" type="sibTrans" cxnId="{C5D99C1F-C01C-4078-B9AF-CE881D6B23A5}">
      <dgm:prSet/>
      <dgm:spPr/>
      <dgm:t>
        <a:bodyPr/>
        <a:lstStyle/>
        <a:p>
          <a:endParaRPr lang="en-US"/>
        </a:p>
      </dgm:t>
    </dgm:pt>
    <dgm:pt modelId="{924F3A9C-7365-4256-B7BD-9B1D43AAD6EF}">
      <dgm:prSet phldrT="[Text]" custT="1"/>
      <dgm:spPr/>
      <dgm:t>
        <a:bodyPr/>
        <a:lstStyle/>
        <a:p>
          <a:r>
            <a:rPr lang="en-US" sz="1800" dirty="0">
              <a:latin typeface="Optima"/>
            </a:rPr>
            <a:t>Purpose</a:t>
          </a:r>
        </a:p>
      </dgm:t>
    </dgm:pt>
    <dgm:pt modelId="{EF3AD875-7266-4B38-A403-4FAE7FF08F1E}" type="parTrans" cxnId="{67FC4A5D-C326-4E0E-817E-92CB09AD6466}">
      <dgm:prSet/>
      <dgm:spPr/>
      <dgm:t>
        <a:bodyPr/>
        <a:lstStyle/>
        <a:p>
          <a:endParaRPr lang="en-US"/>
        </a:p>
      </dgm:t>
    </dgm:pt>
    <dgm:pt modelId="{E3D85785-5DEE-44F1-9F37-D358C27EC095}" type="sibTrans" cxnId="{67FC4A5D-C326-4E0E-817E-92CB09AD6466}">
      <dgm:prSet/>
      <dgm:spPr/>
      <dgm:t>
        <a:bodyPr/>
        <a:lstStyle/>
        <a:p>
          <a:endParaRPr lang="en-US"/>
        </a:p>
      </dgm:t>
    </dgm:pt>
    <dgm:pt modelId="{31C75F89-0103-45D8-AEF8-2AA647F4B04C}">
      <dgm:prSet phldrT="[Text]" custT="1"/>
      <dgm:spPr/>
      <dgm:t>
        <a:bodyPr/>
        <a:lstStyle/>
        <a:p>
          <a:r>
            <a:rPr lang="en-US" sz="1800" dirty="0">
              <a:latin typeface="Optima"/>
            </a:rPr>
            <a:t>Topic</a:t>
          </a:r>
        </a:p>
      </dgm:t>
    </dgm:pt>
    <dgm:pt modelId="{B5E715BA-53D9-45DE-8AC1-E8A1BF3DA031}" type="parTrans" cxnId="{736A1D46-1324-473A-AFB6-290C10E2664E}">
      <dgm:prSet/>
      <dgm:spPr/>
      <dgm:t>
        <a:bodyPr/>
        <a:lstStyle/>
        <a:p>
          <a:endParaRPr lang="en-US"/>
        </a:p>
      </dgm:t>
    </dgm:pt>
    <dgm:pt modelId="{55F80E94-0713-49CD-A656-CDBF2B882652}" type="sibTrans" cxnId="{736A1D46-1324-473A-AFB6-290C10E2664E}">
      <dgm:prSet/>
      <dgm:spPr/>
      <dgm:t>
        <a:bodyPr/>
        <a:lstStyle/>
        <a:p>
          <a:endParaRPr lang="en-US"/>
        </a:p>
      </dgm:t>
    </dgm:pt>
    <dgm:pt modelId="{3F0FD549-EB67-4069-9230-0E368A7D3F61}" type="pres">
      <dgm:prSet presAssocID="{DE221816-4FE5-4AF1-81F4-2D1D39D8D60C}" presName="matrix" presStyleCnt="0">
        <dgm:presLayoutVars>
          <dgm:chMax val="1"/>
          <dgm:dir/>
          <dgm:resizeHandles val="exact"/>
        </dgm:presLayoutVars>
      </dgm:prSet>
      <dgm:spPr/>
    </dgm:pt>
    <dgm:pt modelId="{62AAA3F3-911F-4D24-A765-EE8D8D4FCBBA}" type="pres">
      <dgm:prSet presAssocID="{DE221816-4FE5-4AF1-81F4-2D1D39D8D60C}" presName="diamond" presStyleLbl="bgShp" presStyleIdx="0" presStyleCnt="1"/>
      <dgm:spPr/>
    </dgm:pt>
    <dgm:pt modelId="{17BBFEA2-518F-4EE2-81E6-FC1C7E7363A7}" type="pres">
      <dgm:prSet presAssocID="{DE221816-4FE5-4AF1-81F4-2D1D39D8D60C}" presName="quad1" presStyleLbl="node1" presStyleIdx="0" presStyleCnt="4">
        <dgm:presLayoutVars>
          <dgm:chMax val="0"/>
          <dgm:chPref val="0"/>
          <dgm:bulletEnabled val="1"/>
        </dgm:presLayoutVars>
      </dgm:prSet>
      <dgm:spPr/>
    </dgm:pt>
    <dgm:pt modelId="{15EB19D6-0DD0-4FCA-AEB4-EA3FCD9089DB}" type="pres">
      <dgm:prSet presAssocID="{DE221816-4FE5-4AF1-81F4-2D1D39D8D60C}" presName="quad2" presStyleLbl="node1" presStyleIdx="1" presStyleCnt="4">
        <dgm:presLayoutVars>
          <dgm:chMax val="0"/>
          <dgm:chPref val="0"/>
          <dgm:bulletEnabled val="1"/>
        </dgm:presLayoutVars>
      </dgm:prSet>
      <dgm:spPr/>
    </dgm:pt>
    <dgm:pt modelId="{AEB34491-BBEE-469F-81B4-FB6B83C1AAB5}" type="pres">
      <dgm:prSet presAssocID="{DE221816-4FE5-4AF1-81F4-2D1D39D8D60C}" presName="quad3" presStyleLbl="node1" presStyleIdx="2" presStyleCnt="4">
        <dgm:presLayoutVars>
          <dgm:chMax val="0"/>
          <dgm:chPref val="0"/>
          <dgm:bulletEnabled val="1"/>
        </dgm:presLayoutVars>
      </dgm:prSet>
      <dgm:spPr/>
    </dgm:pt>
    <dgm:pt modelId="{5339858F-255A-4C9C-B6EB-698071E01776}" type="pres">
      <dgm:prSet presAssocID="{DE221816-4FE5-4AF1-81F4-2D1D39D8D60C}" presName="quad4" presStyleLbl="node1" presStyleIdx="3" presStyleCnt="4">
        <dgm:presLayoutVars>
          <dgm:chMax val="0"/>
          <dgm:chPref val="0"/>
          <dgm:bulletEnabled val="1"/>
        </dgm:presLayoutVars>
      </dgm:prSet>
      <dgm:spPr/>
    </dgm:pt>
  </dgm:ptLst>
  <dgm:cxnLst>
    <dgm:cxn modelId="{392EAA11-F4B6-499F-8CD8-9D003DB17A59}" type="presOf" srcId="{924F3A9C-7365-4256-B7BD-9B1D43AAD6EF}" destId="{AEB34491-BBEE-469F-81B4-FB6B83C1AAB5}" srcOrd="0" destOrd="0" presId="urn:microsoft.com/office/officeart/2005/8/layout/matrix3"/>
    <dgm:cxn modelId="{4A576E16-AF99-4F3B-9C01-FEC7A22D7A0B}" srcId="{DE221816-4FE5-4AF1-81F4-2D1D39D8D60C}" destId="{AC5F40FB-64AF-4E48-A23B-359A914E0D67}" srcOrd="0" destOrd="0" parTransId="{46A75703-AC38-4504-94D1-9F52B2D1F17C}" sibTransId="{586E7AEB-516F-474D-8A8B-62A8709BDDDB}"/>
    <dgm:cxn modelId="{C5D99C1F-C01C-4078-B9AF-CE881D6B23A5}" srcId="{DE221816-4FE5-4AF1-81F4-2D1D39D8D60C}" destId="{7AFA9340-9DCC-40F1-8984-B8CC284CFF56}" srcOrd="1" destOrd="0" parTransId="{66FD84AE-3ACB-4F52-9457-3AA194A285C3}" sibTransId="{E0A78767-3319-4769-832C-B77745EB7CF0}"/>
    <dgm:cxn modelId="{736A1D46-1324-473A-AFB6-290C10E2664E}" srcId="{DE221816-4FE5-4AF1-81F4-2D1D39D8D60C}" destId="{31C75F89-0103-45D8-AEF8-2AA647F4B04C}" srcOrd="3" destOrd="0" parTransId="{B5E715BA-53D9-45DE-8AC1-E8A1BF3DA031}" sibTransId="{55F80E94-0713-49CD-A656-CDBF2B882652}"/>
    <dgm:cxn modelId="{9FD55F4C-5E5C-4F5F-8DD3-AFB58B07581B}" type="presOf" srcId="{7AFA9340-9DCC-40F1-8984-B8CC284CFF56}" destId="{15EB19D6-0DD0-4FCA-AEB4-EA3FCD9089DB}" srcOrd="0" destOrd="0" presId="urn:microsoft.com/office/officeart/2005/8/layout/matrix3"/>
    <dgm:cxn modelId="{67FC4A5D-C326-4E0E-817E-92CB09AD6466}" srcId="{DE221816-4FE5-4AF1-81F4-2D1D39D8D60C}" destId="{924F3A9C-7365-4256-B7BD-9B1D43AAD6EF}" srcOrd="2" destOrd="0" parTransId="{EF3AD875-7266-4B38-A403-4FAE7FF08F1E}" sibTransId="{E3D85785-5DEE-44F1-9F37-D358C27EC095}"/>
    <dgm:cxn modelId="{F9195C86-5D31-475B-B0FC-86FC9FA5EBA6}" type="presOf" srcId="{AC5F40FB-64AF-4E48-A23B-359A914E0D67}" destId="{17BBFEA2-518F-4EE2-81E6-FC1C7E7363A7}" srcOrd="0" destOrd="0" presId="urn:microsoft.com/office/officeart/2005/8/layout/matrix3"/>
    <dgm:cxn modelId="{17D960DC-132E-419E-938F-3B4020EF0205}" type="presOf" srcId="{DE221816-4FE5-4AF1-81F4-2D1D39D8D60C}" destId="{3F0FD549-EB67-4069-9230-0E368A7D3F61}" srcOrd="0" destOrd="0" presId="urn:microsoft.com/office/officeart/2005/8/layout/matrix3"/>
    <dgm:cxn modelId="{EC9CD6DF-FB8F-46FF-B2D8-AD2DB233B74D}" type="presOf" srcId="{31C75F89-0103-45D8-AEF8-2AA647F4B04C}" destId="{5339858F-255A-4C9C-B6EB-698071E01776}" srcOrd="0" destOrd="0" presId="urn:microsoft.com/office/officeart/2005/8/layout/matrix3"/>
    <dgm:cxn modelId="{D81759BB-3F98-4DB9-88B7-8A5A549E1FCF}" type="presParOf" srcId="{3F0FD549-EB67-4069-9230-0E368A7D3F61}" destId="{62AAA3F3-911F-4D24-A765-EE8D8D4FCBBA}" srcOrd="0" destOrd="0" presId="urn:microsoft.com/office/officeart/2005/8/layout/matrix3"/>
    <dgm:cxn modelId="{830AC057-578C-403C-8CE7-16D7B47E726E}" type="presParOf" srcId="{3F0FD549-EB67-4069-9230-0E368A7D3F61}" destId="{17BBFEA2-518F-4EE2-81E6-FC1C7E7363A7}" srcOrd="1" destOrd="0" presId="urn:microsoft.com/office/officeart/2005/8/layout/matrix3"/>
    <dgm:cxn modelId="{007DC855-59C6-4702-8A00-FAFCB8D587BB}" type="presParOf" srcId="{3F0FD549-EB67-4069-9230-0E368A7D3F61}" destId="{15EB19D6-0DD0-4FCA-AEB4-EA3FCD9089DB}" srcOrd="2" destOrd="0" presId="urn:microsoft.com/office/officeart/2005/8/layout/matrix3"/>
    <dgm:cxn modelId="{2192DFC2-C244-4BB0-BFEC-58D74F3414BE}" type="presParOf" srcId="{3F0FD549-EB67-4069-9230-0E368A7D3F61}" destId="{AEB34491-BBEE-469F-81B4-FB6B83C1AAB5}" srcOrd="3" destOrd="0" presId="urn:microsoft.com/office/officeart/2005/8/layout/matrix3"/>
    <dgm:cxn modelId="{C2D59A52-B028-480D-8BA7-F5D7123D1230}" type="presParOf" srcId="{3F0FD549-EB67-4069-9230-0E368A7D3F61}" destId="{5339858F-255A-4C9C-B6EB-698071E01776}"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B6B542-BEFC-4FA3-9834-E0B399D8B1F7}" type="doc">
      <dgm:prSet loTypeId="urn:microsoft.com/office/officeart/2008/layout/RadialCluster" loCatId="relationship" qsTypeId="urn:microsoft.com/office/officeart/2005/8/quickstyle/simple1" qsCatId="simple" csTypeId="urn:microsoft.com/office/officeart/2005/8/colors/accent0_2" csCatId="mainScheme" phldr="1"/>
      <dgm:spPr/>
      <dgm:t>
        <a:bodyPr/>
        <a:lstStyle/>
        <a:p>
          <a:endParaRPr lang="en-US"/>
        </a:p>
      </dgm:t>
    </dgm:pt>
    <dgm:pt modelId="{19C8A6B5-FFAB-4D0E-AE76-DDBBFD6BD538}">
      <dgm:prSet phldrT="[Text]" custT="1">
        <dgm:style>
          <a:lnRef idx="2">
            <a:schemeClr val="accent2"/>
          </a:lnRef>
          <a:fillRef idx="1">
            <a:schemeClr val="lt1"/>
          </a:fillRef>
          <a:effectRef idx="0">
            <a:schemeClr val="accent2"/>
          </a:effectRef>
          <a:fontRef idx="minor">
            <a:schemeClr val="dk1"/>
          </a:fontRef>
        </dgm:style>
      </dgm:prSet>
      <dgm:spPr/>
      <dgm:t>
        <a:bodyPr/>
        <a:lstStyle/>
        <a:p>
          <a:r>
            <a:rPr lang="en-US" sz="2000" dirty="0">
              <a:solidFill>
                <a:srgbClr val="C0504D"/>
              </a:solidFill>
              <a:latin typeface="+mn-lt"/>
            </a:rPr>
            <a:t>My Purpose</a:t>
          </a:r>
        </a:p>
      </dgm:t>
    </dgm:pt>
    <dgm:pt modelId="{10021AA2-EFB4-41DC-9859-420D5BB4A7F4}" type="parTrans" cxnId="{06D8C6CE-A6A1-4469-876A-C7ED0535A4D6}">
      <dgm:prSet/>
      <dgm:spPr/>
      <dgm:t>
        <a:bodyPr/>
        <a:lstStyle/>
        <a:p>
          <a:endParaRPr lang="en-US">
            <a:latin typeface="+mn-lt"/>
          </a:endParaRPr>
        </a:p>
      </dgm:t>
    </dgm:pt>
    <dgm:pt modelId="{6AD43C3E-7B6A-446C-855D-8AD79884446B}" type="sibTrans" cxnId="{06D8C6CE-A6A1-4469-876A-C7ED0535A4D6}">
      <dgm:prSet/>
      <dgm:spPr/>
      <dgm:t>
        <a:bodyPr/>
        <a:lstStyle/>
        <a:p>
          <a:endParaRPr lang="en-US">
            <a:latin typeface="+mn-lt"/>
          </a:endParaRPr>
        </a:p>
      </dgm:t>
    </dgm:pt>
    <dgm:pt modelId="{B9DF5582-E017-4A18-95CA-4C450AFCF20E}">
      <dgm:prSet phldrT="[Text]" custT="1"/>
      <dgm:spPr/>
      <dgm:t>
        <a:bodyPr/>
        <a:lstStyle/>
        <a:p>
          <a:r>
            <a:rPr lang="en-US" sz="2000">
              <a:latin typeface="+mn-lt"/>
            </a:rPr>
            <a:t>Entertain</a:t>
          </a:r>
          <a:endParaRPr lang="en-US" sz="2000" dirty="0">
            <a:latin typeface="+mn-lt"/>
          </a:endParaRPr>
        </a:p>
      </dgm:t>
    </dgm:pt>
    <dgm:pt modelId="{8071DF10-C7C0-4B9C-8E93-FDE46E5B4AC1}" type="parTrans" cxnId="{A02132F2-3868-4FE6-99C5-F7985B305191}">
      <dgm:prSet/>
      <dgm:spPr/>
      <dgm:t>
        <a:bodyPr/>
        <a:lstStyle/>
        <a:p>
          <a:endParaRPr lang="en-US">
            <a:latin typeface="+mn-lt"/>
          </a:endParaRPr>
        </a:p>
      </dgm:t>
    </dgm:pt>
    <dgm:pt modelId="{C83EA044-781C-4E66-B7CE-C2B8906924B0}" type="sibTrans" cxnId="{A02132F2-3868-4FE6-99C5-F7985B305191}">
      <dgm:prSet/>
      <dgm:spPr/>
      <dgm:t>
        <a:bodyPr/>
        <a:lstStyle/>
        <a:p>
          <a:endParaRPr lang="en-US">
            <a:latin typeface="+mn-lt"/>
          </a:endParaRPr>
        </a:p>
      </dgm:t>
    </dgm:pt>
    <dgm:pt modelId="{DB558087-577F-4E9F-AAF2-E2F06C860071}">
      <dgm:prSet phldrT="[Text]" custT="1"/>
      <dgm:spPr/>
      <dgm:t>
        <a:bodyPr/>
        <a:lstStyle/>
        <a:p>
          <a:r>
            <a:rPr lang="en-US" sz="2000">
              <a:latin typeface="+mn-lt"/>
            </a:rPr>
            <a:t>Persuade</a:t>
          </a:r>
          <a:endParaRPr lang="en-US" sz="2000" dirty="0">
            <a:latin typeface="+mn-lt"/>
          </a:endParaRPr>
        </a:p>
      </dgm:t>
    </dgm:pt>
    <dgm:pt modelId="{E0969A52-7D47-4363-85A7-5A40BB337A1D}" type="parTrans" cxnId="{3C1CB2DC-9F7A-425A-AED6-90CFCE1769C6}">
      <dgm:prSet/>
      <dgm:spPr/>
      <dgm:t>
        <a:bodyPr/>
        <a:lstStyle/>
        <a:p>
          <a:endParaRPr lang="en-US">
            <a:latin typeface="+mn-lt"/>
          </a:endParaRPr>
        </a:p>
      </dgm:t>
    </dgm:pt>
    <dgm:pt modelId="{70F8FA26-8C1D-466B-A442-9D163014401E}" type="sibTrans" cxnId="{3C1CB2DC-9F7A-425A-AED6-90CFCE1769C6}">
      <dgm:prSet/>
      <dgm:spPr/>
      <dgm:t>
        <a:bodyPr/>
        <a:lstStyle/>
        <a:p>
          <a:endParaRPr lang="en-US">
            <a:latin typeface="+mn-lt"/>
          </a:endParaRPr>
        </a:p>
      </dgm:t>
    </dgm:pt>
    <dgm:pt modelId="{7A7C9628-9111-40E7-95DA-B02AC092B2B5}">
      <dgm:prSet phldrT="[Text]" custT="1"/>
      <dgm:spPr/>
      <dgm:t>
        <a:bodyPr/>
        <a:lstStyle/>
        <a:p>
          <a:r>
            <a:rPr lang="en-US" sz="2000">
              <a:latin typeface="+mn-lt"/>
            </a:rPr>
            <a:t>Inform</a:t>
          </a:r>
          <a:endParaRPr lang="en-US" sz="2000" dirty="0">
            <a:latin typeface="+mn-lt"/>
          </a:endParaRPr>
        </a:p>
      </dgm:t>
    </dgm:pt>
    <dgm:pt modelId="{82321731-EC81-4CAC-84E3-8D337BE06148}" type="parTrans" cxnId="{C2258AA2-7C65-4A97-A026-0620E441CAD8}">
      <dgm:prSet/>
      <dgm:spPr/>
      <dgm:t>
        <a:bodyPr/>
        <a:lstStyle/>
        <a:p>
          <a:endParaRPr lang="en-US">
            <a:latin typeface="+mn-lt"/>
          </a:endParaRPr>
        </a:p>
      </dgm:t>
    </dgm:pt>
    <dgm:pt modelId="{29A45C48-A1FC-4E53-ABE1-6B3F87A1E8B8}" type="sibTrans" cxnId="{C2258AA2-7C65-4A97-A026-0620E441CAD8}">
      <dgm:prSet/>
      <dgm:spPr/>
      <dgm:t>
        <a:bodyPr/>
        <a:lstStyle/>
        <a:p>
          <a:endParaRPr lang="en-US">
            <a:latin typeface="+mn-lt"/>
          </a:endParaRPr>
        </a:p>
      </dgm:t>
    </dgm:pt>
    <dgm:pt modelId="{62E898FB-EB6E-47A3-9903-79F757F89625}">
      <dgm:prSet phldrT="[Text]" custT="1"/>
      <dgm:spPr/>
      <dgm:t>
        <a:bodyPr/>
        <a:lstStyle/>
        <a:p>
          <a:r>
            <a:rPr lang="en-US" sz="2000">
              <a:latin typeface="+mn-lt"/>
            </a:rPr>
            <a:t>Shock</a:t>
          </a:r>
          <a:endParaRPr lang="en-US" sz="2000" dirty="0">
            <a:latin typeface="+mn-lt"/>
          </a:endParaRPr>
        </a:p>
      </dgm:t>
    </dgm:pt>
    <dgm:pt modelId="{6547A7F0-6ED7-4839-87C0-2E3E48EF0390}" type="parTrans" cxnId="{1B528298-CD20-4A09-B816-D0B7A8E5A2EC}">
      <dgm:prSet/>
      <dgm:spPr/>
      <dgm:t>
        <a:bodyPr/>
        <a:lstStyle/>
        <a:p>
          <a:endParaRPr lang="en-US">
            <a:latin typeface="+mn-lt"/>
          </a:endParaRPr>
        </a:p>
      </dgm:t>
    </dgm:pt>
    <dgm:pt modelId="{5B7C43B2-6BF3-4286-A011-465FAAC46B2F}" type="sibTrans" cxnId="{1B528298-CD20-4A09-B816-D0B7A8E5A2EC}">
      <dgm:prSet/>
      <dgm:spPr/>
      <dgm:t>
        <a:bodyPr/>
        <a:lstStyle/>
        <a:p>
          <a:endParaRPr lang="en-US">
            <a:latin typeface="+mn-lt"/>
          </a:endParaRPr>
        </a:p>
      </dgm:t>
    </dgm:pt>
    <dgm:pt modelId="{DAAD0225-26A6-415E-9DA9-24BA8DB0718F}">
      <dgm:prSet phldrT="[Text]" custT="1"/>
      <dgm:spPr/>
      <dgm:t>
        <a:bodyPr/>
        <a:lstStyle/>
        <a:p>
          <a:r>
            <a:rPr lang="en-US" sz="2000">
              <a:latin typeface="+mn-lt"/>
            </a:rPr>
            <a:t>Educate</a:t>
          </a:r>
          <a:endParaRPr lang="en-US" sz="2000" dirty="0">
            <a:latin typeface="+mn-lt"/>
          </a:endParaRPr>
        </a:p>
      </dgm:t>
    </dgm:pt>
    <dgm:pt modelId="{548B0720-B865-401B-87E9-D06C3B112D0E}" type="parTrans" cxnId="{927973AC-C759-4C32-B345-2A1417A16F51}">
      <dgm:prSet/>
      <dgm:spPr/>
      <dgm:t>
        <a:bodyPr/>
        <a:lstStyle/>
        <a:p>
          <a:endParaRPr lang="en-US">
            <a:latin typeface="+mn-lt"/>
          </a:endParaRPr>
        </a:p>
      </dgm:t>
    </dgm:pt>
    <dgm:pt modelId="{56F15247-DF84-4108-A542-EAA3CDE5860D}" type="sibTrans" cxnId="{927973AC-C759-4C32-B345-2A1417A16F51}">
      <dgm:prSet/>
      <dgm:spPr/>
      <dgm:t>
        <a:bodyPr/>
        <a:lstStyle/>
        <a:p>
          <a:endParaRPr lang="en-US">
            <a:latin typeface="+mn-lt"/>
          </a:endParaRPr>
        </a:p>
      </dgm:t>
    </dgm:pt>
    <dgm:pt modelId="{7B807ADA-17F4-4874-9239-EE1EE373557F}">
      <dgm:prSet phldrT="[Text]" custT="1"/>
      <dgm:spPr/>
      <dgm:t>
        <a:bodyPr/>
        <a:lstStyle/>
        <a:p>
          <a:r>
            <a:rPr lang="en-US" sz="2000" dirty="0">
              <a:latin typeface="+mn-lt"/>
            </a:rPr>
            <a:t>Call for action</a:t>
          </a:r>
        </a:p>
      </dgm:t>
    </dgm:pt>
    <dgm:pt modelId="{3EAEB79F-8571-4927-9E52-A51B907B6708}" type="parTrans" cxnId="{143A88DE-2E8F-4368-884B-6A7BBD06BFEF}">
      <dgm:prSet/>
      <dgm:spPr/>
      <dgm:t>
        <a:bodyPr/>
        <a:lstStyle/>
        <a:p>
          <a:endParaRPr lang="en-US">
            <a:latin typeface="+mn-lt"/>
          </a:endParaRPr>
        </a:p>
      </dgm:t>
    </dgm:pt>
    <dgm:pt modelId="{E651E872-882D-48F0-9379-1062B402BDC2}" type="sibTrans" cxnId="{143A88DE-2E8F-4368-884B-6A7BBD06BFEF}">
      <dgm:prSet/>
      <dgm:spPr/>
      <dgm:t>
        <a:bodyPr/>
        <a:lstStyle/>
        <a:p>
          <a:endParaRPr lang="en-US">
            <a:latin typeface="+mn-lt"/>
          </a:endParaRPr>
        </a:p>
      </dgm:t>
    </dgm:pt>
    <dgm:pt modelId="{DB3D7E9B-E94C-4142-A06B-1958514573D6}" type="pres">
      <dgm:prSet presAssocID="{FFB6B542-BEFC-4FA3-9834-E0B399D8B1F7}" presName="Name0" presStyleCnt="0">
        <dgm:presLayoutVars>
          <dgm:chMax val="1"/>
          <dgm:chPref val="1"/>
          <dgm:dir/>
          <dgm:animOne val="branch"/>
          <dgm:animLvl val="lvl"/>
        </dgm:presLayoutVars>
      </dgm:prSet>
      <dgm:spPr/>
    </dgm:pt>
    <dgm:pt modelId="{14DD78D9-1B9A-450E-B4E2-5B6E7AF11FB2}" type="pres">
      <dgm:prSet presAssocID="{19C8A6B5-FFAB-4D0E-AE76-DDBBFD6BD538}" presName="singleCycle" presStyleCnt="0"/>
      <dgm:spPr/>
    </dgm:pt>
    <dgm:pt modelId="{04271EB4-6986-412C-B543-2C5F052AEE5B}" type="pres">
      <dgm:prSet presAssocID="{19C8A6B5-FFAB-4D0E-AE76-DDBBFD6BD538}" presName="singleCenter" presStyleLbl="node1" presStyleIdx="0" presStyleCnt="7">
        <dgm:presLayoutVars>
          <dgm:chMax val="7"/>
          <dgm:chPref val="7"/>
        </dgm:presLayoutVars>
      </dgm:prSet>
      <dgm:spPr/>
    </dgm:pt>
    <dgm:pt modelId="{EAD1A261-713C-4FB2-9F19-8F85D431E92B}" type="pres">
      <dgm:prSet presAssocID="{8071DF10-C7C0-4B9C-8E93-FDE46E5B4AC1}" presName="Name56" presStyleLbl="parChTrans1D2" presStyleIdx="0" presStyleCnt="6"/>
      <dgm:spPr/>
    </dgm:pt>
    <dgm:pt modelId="{89FCA2F6-83B3-4951-A19C-FD5D275358BD}" type="pres">
      <dgm:prSet presAssocID="{B9DF5582-E017-4A18-95CA-4C450AFCF20E}" presName="text0" presStyleLbl="node1" presStyleIdx="1" presStyleCnt="7" custScaleX="183799" custRadScaleRad="78709" custRadScaleInc="1615">
        <dgm:presLayoutVars>
          <dgm:bulletEnabled val="1"/>
        </dgm:presLayoutVars>
      </dgm:prSet>
      <dgm:spPr/>
    </dgm:pt>
    <dgm:pt modelId="{554438EA-9176-4E9C-93BA-59030342A486}" type="pres">
      <dgm:prSet presAssocID="{82321731-EC81-4CAC-84E3-8D337BE06148}" presName="Name56" presStyleLbl="parChTrans1D2" presStyleIdx="1" presStyleCnt="6"/>
      <dgm:spPr/>
    </dgm:pt>
    <dgm:pt modelId="{845B5EB8-447B-49D0-8AE8-0E1EADD1EED8}" type="pres">
      <dgm:prSet presAssocID="{7A7C9628-9111-40E7-95DA-B02AC092B2B5}" presName="text0" presStyleLbl="node1" presStyleIdx="2" presStyleCnt="7" custScaleX="183799" custRadScaleRad="104141" custRadScaleInc="46664">
        <dgm:presLayoutVars>
          <dgm:bulletEnabled val="1"/>
        </dgm:presLayoutVars>
      </dgm:prSet>
      <dgm:spPr/>
    </dgm:pt>
    <dgm:pt modelId="{6E382150-072E-49EC-8F4A-C3E9ACDF430C}" type="pres">
      <dgm:prSet presAssocID="{6547A7F0-6ED7-4839-87C0-2E3E48EF0390}" presName="Name56" presStyleLbl="parChTrans1D2" presStyleIdx="2" presStyleCnt="6"/>
      <dgm:spPr/>
    </dgm:pt>
    <dgm:pt modelId="{E68D1AF5-FFB8-4C47-BED0-DD47C26760D3}" type="pres">
      <dgm:prSet presAssocID="{62E898FB-EB6E-47A3-9903-79F757F89625}" presName="text0" presStyleLbl="node1" presStyleIdx="3" presStyleCnt="7" custScaleX="183799" custRadScaleRad="106392" custRadScaleInc="-34025">
        <dgm:presLayoutVars>
          <dgm:bulletEnabled val="1"/>
        </dgm:presLayoutVars>
      </dgm:prSet>
      <dgm:spPr/>
    </dgm:pt>
    <dgm:pt modelId="{AA1B69D4-D3C9-4EC4-B5F2-A38733D7556F}" type="pres">
      <dgm:prSet presAssocID="{E0969A52-7D47-4363-85A7-5A40BB337A1D}" presName="Name56" presStyleLbl="parChTrans1D2" presStyleIdx="3" presStyleCnt="6"/>
      <dgm:spPr/>
    </dgm:pt>
    <dgm:pt modelId="{286DF4A4-94F5-4385-AA80-C2865B506F16}" type="pres">
      <dgm:prSet presAssocID="{DB558087-577F-4E9F-AAF2-E2F06C860071}" presName="text0" presStyleLbl="node1" presStyleIdx="4" presStyleCnt="7" custScaleX="183799" custRadScaleRad="80703">
        <dgm:presLayoutVars>
          <dgm:bulletEnabled val="1"/>
        </dgm:presLayoutVars>
      </dgm:prSet>
      <dgm:spPr/>
    </dgm:pt>
    <dgm:pt modelId="{B5D99B79-49EA-4A84-B753-F6F0114CDB03}" type="pres">
      <dgm:prSet presAssocID="{548B0720-B865-401B-87E9-D06C3B112D0E}" presName="Name56" presStyleLbl="parChTrans1D2" presStyleIdx="4" presStyleCnt="6"/>
      <dgm:spPr/>
    </dgm:pt>
    <dgm:pt modelId="{9DB14FFE-D97E-4776-9223-1C7261B0955B}" type="pres">
      <dgm:prSet presAssocID="{DAAD0225-26A6-415E-9DA9-24BA8DB0718F}" presName="text0" presStyleLbl="node1" presStyleIdx="5" presStyleCnt="7" custScaleX="183799" custRadScaleRad="106479" custRadScaleInc="34081">
        <dgm:presLayoutVars>
          <dgm:bulletEnabled val="1"/>
        </dgm:presLayoutVars>
      </dgm:prSet>
      <dgm:spPr/>
    </dgm:pt>
    <dgm:pt modelId="{D68AC38C-B8ED-47A4-8EB6-9D222737F32C}" type="pres">
      <dgm:prSet presAssocID="{3EAEB79F-8571-4927-9E52-A51B907B6708}" presName="Name56" presStyleLbl="parChTrans1D2" presStyleIdx="5" presStyleCnt="6"/>
      <dgm:spPr/>
    </dgm:pt>
    <dgm:pt modelId="{3507A5A9-02C9-4774-ADD4-DC54D95AA90B}" type="pres">
      <dgm:prSet presAssocID="{7B807ADA-17F4-4874-9239-EE1EE373557F}" presName="text0" presStyleLbl="node1" presStyleIdx="6" presStyleCnt="7" custScaleX="183799" custRadScaleRad="104230" custRadScaleInc="-46712">
        <dgm:presLayoutVars>
          <dgm:bulletEnabled val="1"/>
        </dgm:presLayoutVars>
      </dgm:prSet>
      <dgm:spPr/>
    </dgm:pt>
  </dgm:ptLst>
  <dgm:cxnLst>
    <dgm:cxn modelId="{2697AF00-AE38-4F9A-90F0-D752DEF979D8}" type="presOf" srcId="{548B0720-B865-401B-87E9-D06C3B112D0E}" destId="{B5D99B79-49EA-4A84-B753-F6F0114CDB03}" srcOrd="0" destOrd="0" presId="urn:microsoft.com/office/officeart/2008/layout/RadialCluster"/>
    <dgm:cxn modelId="{11EB945D-D83A-4C98-BAA2-E81E0ECF1F02}" type="presOf" srcId="{E0969A52-7D47-4363-85A7-5A40BB337A1D}" destId="{AA1B69D4-D3C9-4EC4-B5F2-A38733D7556F}" srcOrd="0" destOrd="0" presId="urn:microsoft.com/office/officeart/2008/layout/RadialCluster"/>
    <dgm:cxn modelId="{C65D735E-A654-4A0A-8022-31AF705B2399}" type="presOf" srcId="{DB558087-577F-4E9F-AAF2-E2F06C860071}" destId="{286DF4A4-94F5-4385-AA80-C2865B506F16}" srcOrd="0" destOrd="0" presId="urn:microsoft.com/office/officeart/2008/layout/RadialCluster"/>
    <dgm:cxn modelId="{F4D81E6A-0185-4857-8B34-3CC505CF5707}" type="presOf" srcId="{82321731-EC81-4CAC-84E3-8D337BE06148}" destId="{554438EA-9176-4E9C-93BA-59030342A486}" srcOrd="0" destOrd="0" presId="urn:microsoft.com/office/officeart/2008/layout/RadialCluster"/>
    <dgm:cxn modelId="{113FE377-BFA1-4DA0-ACD9-802BB076D063}" type="presOf" srcId="{19C8A6B5-FFAB-4D0E-AE76-DDBBFD6BD538}" destId="{04271EB4-6986-412C-B543-2C5F052AEE5B}" srcOrd="0" destOrd="0" presId="urn:microsoft.com/office/officeart/2008/layout/RadialCluster"/>
    <dgm:cxn modelId="{F5A68098-E0EB-417D-9A5E-B7A2A596358D}" type="presOf" srcId="{8071DF10-C7C0-4B9C-8E93-FDE46E5B4AC1}" destId="{EAD1A261-713C-4FB2-9F19-8F85D431E92B}" srcOrd="0" destOrd="0" presId="urn:microsoft.com/office/officeart/2008/layout/RadialCluster"/>
    <dgm:cxn modelId="{1B528298-CD20-4A09-B816-D0B7A8E5A2EC}" srcId="{19C8A6B5-FFAB-4D0E-AE76-DDBBFD6BD538}" destId="{62E898FB-EB6E-47A3-9903-79F757F89625}" srcOrd="2" destOrd="0" parTransId="{6547A7F0-6ED7-4839-87C0-2E3E48EF0390}" sibTransId="{5B7C43B2-6BF3-4286-A011-465FAAC46B2F}"/>
    <dgm:cxn modelId="{E4EB0A9C-ECC1-4230-99B8-37F4698A27C1}" type="presOf" srcId="{6547A7F0-6ED7-4839-87C0-2E3E48EF0390}" destId="{6E382150-072E-49EC-8F4A-C3E9ACDF430C}" srcOrd="0" destOrd="0" presId="urn:microsoft.com/office/officeart/2008/layout/RadialCluster"/>
    <dgm:cxn modelId="{B12069A2-A660-4812-81E0-61FCE6D963BA}" type="presOf" srcId="{DAAD0225-26A6-415E-9DA9-24BA8DB0718F}" destId="{9DB14FFE-D97E-4776-9223-1C7261B0955B}" srcOrd="0" destOrd="0" presId="urn:microsoft.com/office/officeart/2008/layout/RadialCluster"/>
    <dgm:cxn modelId="{C2258AA2-7C65-4A97-A026-0620E441CAD8}" srcId="{19C8A6B5-FFAB-4D0E-AE76-DDBBFD6BD538}" destId="{7A7C9628-9111-40E7-95DA-B02AC092B2B5}" srcOrd="1" destOrd="0" parTransId="{82321731-EC81-4CAC-84E3-8D337BE06148}" sibTransId="{29A45C48-A1FC-4E53-ABE1-6B3F87A1E8B8}"/>
    <dgm:cxn modelId="{3574D6A2-EDAF-4350-A726-C0BB21430343}" type="presOf" srcId="{3EAEB79F-8571-4927-9E52-A51B907B6708}" destId="{D68AC38C-B8ED-47A4-8EB6-9D222737F32C}" srcOrd="0" destOrd="0" presId="urn:microsoft.com/office/officeart/2008/layout/RadialCluster"/>
    <dgm:cxn modelId="{927973AC-C759-4C32-B345-2A1417A16F51}" srcId="{19C8A6B5-FFAB-4D0E-AE76-DDBBFD6BD538}" destId="{DAAD0225-26A6-415E-9DA9-24BA8DB0718F}" srcOrd="4" destOrd="0" parTransId="{548B0720-B865-401B-87E9-D06C3B112D0E}" sibTransId="{56F15247-DF84-4108-A542-EAA3CDE5860D}"/>
    <dgm:cxn modelId="{D08F12B3-5A25-4DCD-836C-526FD862E256}" type="presOf" srcId="{62E898FB-EB6E-47A3-9903-79F757F89625}" destId="{E68D1AF5-FFB8-4C47-BED0-DD47C26760D3}" srcOrd="0" destOrd="0" presId="urn:microsoft.com/office/officeart/2008/layout/RadialCluster"/>
    <dgm:cxn modelId="{DA9619B6-77F2-47DD-B191-6B4ABB69B88B}" type="presOf" srcId="{7A7C9628-9111-40E7-95DA-B02AC092B2B5}" destId="{845B5EB8-447B-49D0-8AE8-0E1EADD1EED8}" srcOrd="0" destOrd="0" presId="urn:microsoft.com/office/officeart/2008/layout/RadialCluster"/>
    <dgm:cxn modelId="{2083BAC5-53A9-4E83-B250-6EAA242FD6E2}" type="presOf" srcId="{7B807ADA-17F4-4874-9239-EE1EE373557F}" destId="{3507A5A9-02C9-4774-ADD4-DC54D95AA90B}" srcOrd="0" destOrd="0" presId="urn:microsoft.com/office/officeart/2008/layout/RadialCluster"/>
    <dgm:cxn modelId="{43EA06C7-507E-423F-A7B3-8601B4512448}" type="presOf" srcId="{FFB6B542-BEFC-4FA3-9834-E0B399D8B1F7}" destId="{DB3D7E9B-E94C-4142-A06B-1958514573D6}" srcOrd="0" destOrd="0" presId="urn:microsoft.com/office/officeart/2008/layout/RadialCluster"/>
    <dgm:cxn modelId="{06D8C6CE-A6A1-4469-876A-C7ED0535A4D6}" srcId="{FFB6B542-BEFC-4FA3-9834-E0B399D8B1F7}" destId="{19C8A6B5-FFAB-4D0E-AE76-DDBBFD6BD538}" srcOrd="0" destOrd="0" parTransId="{10021AA2-EFB4-41DC-9859-420D5BB4A7F4}" sibTransId="{6AD43C3E-7B6A-446C-855D-8AD79884446B}"/>
    <dgm:cxn modelId="{3C1CB2DC-9F7A-425A-AED6-90CFCE1769C6}" srcId="{19C8A6B5-FFAB-4D0E-AE76-DDBBFD6BD538}" destId="{DB558087-577F-4E9F-AAF2-E2F06C860071}" srcOrd="3" destOrd="0" parTransId="{E0969A52-7D47-4363-85A7-5A40BB337A1D}" sibTransId="{70F8FA26-8C1D-466B-A442-9D163014401E}"/>
    <dgm:cxn modelId="{143A88DE-2E8F-4368-884B-6A7BBD06BFEF}" srcId="{19C8A6B5-FFAB-4D0E-AE76-DDBBFD6BD538}" destId="{7B807ADA-17F4-4874-9239-EE1EE373557F}" srcOrd="5" destOrd="0" parTransId="{3EAEB79F-8571-4927-9E52-A51B907B6708}" sibTransId="{E651E872-882D-48F0-9379-1062B402BDC2}"/>
    <dgm:cxn modelId="{58A2AAEF-7157-40AA-90B9-2A14A69D37A2}" type="presOf" srcId="{B9DF5582-E017-4A18-95CA-4C450AFCF20E}" destId="{89FCA2F6-83B3-4951-A19C-FD5D275358BD}" srcOrd="0" destOrd="0" presId="urn:microsoft.com/office/officeart/2008/layout/RadialCluster"/>
    <dgm:cxn modelId="{A02132F2-3868-4FE6-99C5-F7985B305191}" srcId="{19C8A6B5-FFAB-4D0E-AE76-DDBBFD6BD538}" destId="{B9DF5582-E017-4A18-95CA-4C450AFCF20E}" srcOrd="0" destOrd="0" parTransId="{8071DF10-C7C0-4B9C-8E93-FDE46E5B4AC1}" sibTransId="{C83EA044-781C-4E66-B7CE-C2B8906924B0}"/>
    <dgm:cxn modelId="{842B7AA7-664C-40A4-8844-5DD83847E3B6}" type="presParOf" srcId="{DB3D7E9B-E94C-4142-A06B-1958514573D6}" destId="{14DD78D9-1B9A-450E-B4E2-5B6E7AF11FB2}" srcOrd="0" destOrd="0" presId="urn:microsoft.com/office/officeart/2008/layout/RadialCluster"/>
    <dgm:cxn modelId="{877A4D7F-5C10-4236-9F98-98E88DD6DBBC}" type="presParOf" srcId="{14DD78D9-1B9A-450E-B4E2-5B6E7AF11FB2}" destId="{04271EB4-6986-412C-B543-2C5F052AEE5B}" srcOrd="0" destOrd="0" presId="urn:microsoft.com/office/officeart/2008/layout/RadialCluster"/>
    <dgm:cxn modelId="{94ECECB5-C62B-40CE-A172-35F1561B4A3E}" type="presParOf" srcId="{14DD78D9-1B9A-450E-B4E2-5B6E7AF11FB2}" destId="{EAD1A261-713C-4FB2-9F19-8F85D431E92B}" srcOrd="1" destOrd="0" presId="urn:microsoft.com/office/officeart/2008/layout/RadialCluster"/>
    <dgm:cxn modelId="{1D96376B-8F33-4AF4-ABE3-D077FDC0F5FB}" type="presParOf" srcId="{14DD78D9-1B9A-450E-B4E2-5B6E7AF11FB2}" destId="{89FCA2F6-83B3-4951-A19C-FD5D275358BD}" srcOrd="2" destOrd="0" presId="urn:microsoft.com/office/officeart/2008/layout/RadialCluster"/>
    <dgm:cxn modelId="{87A32370-C860-4705-872A-DE565CF1AC02}" type="presParOf" srcId="{14DD78D9-1B9A-450E-B4E2-5B6E7AF11FB2}" destId="{554438EA-9176-4E9C-93BA-59030342A486}" srcOrd="3" destOrd="0" presId="urn:microsoft.com/office/officeart/2008/layout/RadialCluster"/>
    <dgm:cxn modelId="{A6E370EE-5C5B-484C-AA12-B073FD49277E}" type="presParOf" srcId="{14DD78D9-1B9A-450E-B4E2-5B6E7AF11FB2}" destId="{845B5EB8-447B-49D0-8AE8-0E1EADD1EED8}" srcOrd="4" destOrd="0" presId="urn:microsoft.com/office/officeart/2008/layout/RadialCluster"/>
    <dgm:cxn modelId="{DF7836DC-4E6C-40A4-BC71-116C689FEF8D}" type="presParOf" srcId="{14DD78D9-1B9A-450E-B4E2-5B6E7AF11FB2}" destId="{6E382150-072E-49EC-8F4A-C3E9ACDF430C}" srcOrd="5" destOrd="0" presId="urn:microsoft.com/office/officeart/2008/layout/RadialCluster"/>
    <dgm:cxn modelId="{5E68679C-D68B-41B5-B5D2-DE0970A2693E}" type="presParOf" srcId="{14DD78D9-1B9A-450E-B4E2-5B6E7AF11FB2}" destId="{E68D1AF5-FFB8-4C47-BED0-DD47C26760D3}" srcOrd="6" destOrd="0" presId="urn:microsoft.com/office/officeart/2008/layout/RadialCluster"/>
    <dgm:cxn modelId="{535F1BEA-0922-4463-9425-F0CA919BD25C}" type="presParOf" srcId="{14DD78D9-1B9A-450E-B4E2-5B6E7AF11FB2}" destId="{AA1B69D4-D3C9-4EC4-B5F2-A38733D7556F}" srcOrd="7" destOrd="0" presId="urn:microsoft.com/office/officeart/2008/layout/RadialCluster"/>
    <dgm:cxn modelId="{5EA6DF94-A277-461D-A1A5-720B07C45EBC}" type="presParOf" srcId="{14DD78D9-1B9A-450E-B4E2-5B6E7AF11FB2}" destId="{286DF4A4-94F5-4385-AA80-C2865B506F16}" srcOrd="8" destOrd="0" presId="urn:microsoft.com/office/officeart/2008/layout/RadialCluster"/>
    <dgm:cxn modelId="{D9F0465F-9E23-4BAB-BF44-7698C2AE3D06}" type="presParOf" srcId="{14DD78D9-1B9A-450E-B4E2-5B6E7AF11FB2}" destId="{B5D99B79-49EA-4A84-B753-F6F0114CDB03}" srcOrd="9" destOrd="0" presId="urn:microsoft.com/office/officeart/2008/layout/RadialCluster"/>
    <dgm:cxn modelId="{6BCF4E4D-5B00-49E5-895F-8F498A11C803}" type="presParOf" srcId="{14DD78D9-1B9A-450E-B4E2-5B6E7AF11FB2}" destId="{9DB14FFE-D97E-4776-9223-1C7261B0955B}" srcOrd="10" destOrd="0" presId="urn:microsoft.com/office/officeart/2008/layout/RadialCluster"/>
    <dgm:cxn modelId="{CBB757E4-937F-460E-8996-BC15D92F81B6}" type="presParOf" srcId="{14DD78D9-1B9A-450E-B4E2-5B6E7AF11FB2}" destId="{D68AC38C-B8ED-47A4-8EB6-9D222737F32C}" srcOrd="11" destOrd="0" presId="urn:microsoft.com/office/officeart/2008/layout/RadialCluster"/>
    <dgm:cxn modelId="{F06A54A5-D63C-4A72-A3DF-9193E422B0DE}" type="presParOf" srcId="{14DD78D9-1B9A-450E-B4E2-5B6E7AF11FB2}" destId="{3507A5A9-02C9-4774-ADD4-DC54D95AA90B}" srcOrd="12" destOrd="0" presId="urn:microsoft.com/office/officeart/2008/layout/Radial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AAA3F3-911F-4D24-A765-EE8D8D4FCBBA}">
      <dsp:nvSpPr>
        <dsp:cNvPr id="0" name=""/>
        <dsp:cNvSpPr/>
      </dsp:nvSpPr>
      <dsp:spPr>
        <a:xfrm>
          <a:off x="931461" y="0"/>
          <a:ext cx="3114966" cy="3114966"/>
        </a:xfrm>
        <a:prstGeom prst="diamond">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BBFEA2-518F-4EE2-81E6-FC1C7E7363A7}">
      <dsp:nvSpPr>
        <dsp:cNvPr id="0" name=""/>
        <dsp:cNvSpPr/>
      </dsp:nvSpPr>
      <dsp:spPr>
        <a:xfrm>
          <a:off x="1227383" y="295921"/>
          <a:ext cx="1214836" cy="1214836"/>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Optima"/>
            </a:rPr>
            <a:t>Writer</a:t>
          </a:r>
        </a:p>
      </dsp:txBody>
      <dsp:txXfrm>
        <a:off x="1286686" y="355224"/>
        <a:ext cx="1096230" cy="1096230"/>
      </dsp:txXfrm>
    </dsp:sp>
    <dsp:sp modelId="{15EB19D6-0DD0-4FCA-AEB4-EA3FCD9089DB}">
      <dsp:nvSpPr>
        <dsp:cNvPr id="0" name=""/>
        <dsp:cNvSpPr/>
      </dsp:nvSpPr>
      <dsp:spPr>
        <a:xfrm>
          <a:off x="2535668" y="295921"/>
          <a:ext cx="1214836" cy="1214836"/>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Optima"/>
            </a:rPr>
            <a:t>Audience</a:t>
          </a:r>
        </a:p>
      </dsp:txBody>
      <dsp:txXfrm>
        <a:off x="2594971" y="355224"/>
        <a:ext cx="1096230" cy="1096230"/>
      </dsp:txXfrm>
    </dsp:sp>
    <dsp:sp modelId="{AEB34491-BBEE-469F-81B4-FB6B83C1AAB5}">
      <dsp:nvSpPr>
        <dsp:cNvPr id="0" name=""/>
        <dsp:cNvSpPr/>
      </dsp:nvSpPr>
      <dsp:spPr>
        <a:xfrm>
          <a:off x="1227383" y="1604207"/>
          <a:ext cx="1214836" cy="1214836"/>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Optima"/>
            </a:rPr>
            <a:t>Purpose</a:t>
          </a:r>
        </a:p>
      </dsp:txBody>
      <dsp:txXfrm>
        <a:off x="1286686" y="1663510"/>
        <a:ext cx="1096230" cy="1096230"/>
      </dsp:txXfrm>
    </dsp:sp>
    <dsp:sp modelId="{5339858F-255A-4C9C-B6EB-698071E01776}">
      <dsp:nvSpPr>
        <dsp:cNvPr id="0" name=""/>
        <dsp:cNvSpPr/>
      </dsp:nvSpPr>
      <dsp:spPr>
        <a:xfrm>
          <a:off x="2535668" y="1604207"/>
          <a:ext cx="1214836" cy="1214836"/>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Optima"/>
            </a:rPr>
            <a:t>Topic</a:t>
          </a:r>
        </a:p>
      </dsp:txBody>
      <dsp:txXfrm>
        <a:off x="2594971" y="1663510"/>
        <a:ext cx="1096230" cy="10962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71EB4-6986-412C-B543-2C5F052AEE5B}">
      <dsp:nvSpPr>
        <dsp:cNvPr id="0" name=""/>
        <dsp:cNvSpPr/>
      </dsp:nvSpPr>
      <dsp:spPr>
        <a:xfrm>
          <a:off x="3382735" y="1911350"/>
          <a:ext cx="1638300" cy="1638300"/>
        </a:xfrm>
        <a:prstGeom prst="roundRect">
          <a:avLst/>
        </a:prstGeom>
        <a:solidFill>
          <a:schemeClr val="lt1"/>
        </a:solidFill>
        <a:ln w="127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C0504D"/>
              </a:solidFill>
              <a:latin typeface="+mn-lt"/>
            </a:rPr>
            <a:t>My Purpose</a:t>
          </a:r>
        </a:p>
      </dsp:txBody>
      <dsp:txXfrm>
        <a:off x="3462710" y="1991325"/>
        <a:ext cx="1478350" cy="1478350"/>
      </dsp:txXfrm>
    </dsp:sp>
    <dsp:sp modelId="{EAD1A261-713C-4FB2-9F19-8F85D431E92B}">
      <dsp:nvSpPr>
        <dsp:cNvPr id="0" name=""/>
        <dsp:cNvSpPr/>
      </dsp:nvSpPr>
      <dsp:spPr>
        <a:xfrm rot="16229070">
          <a:off x="4035901" y="1736970"/>
          <a:ext cx="348771" cy="0"/>
        </a:xfrm>
        <a:custGeom>
          <a:avLst/>
          <a:gdLst/>
          <a:ahLst/>
          <a:cxnLst/>
          <a:rect l="0" t="0" r="0" b="0"/>
          <a:pathLst>
            <a:path>
              <a:moveTo>
                <a:pt x="0" y="0"/>
              </a:moveTo>
              <a:lnTo>
                <a:pt x="348771" y="0"/>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FCA2F6-83B3-4951-A19C-FD5D275358BD}">
      <dsp:nvSpPr>
        <dsp:cNvPr id="0" name=""/>
        <dsp:cNvSpPr/>
      </dsp:nvSpPr>
      <dsp:spPr>
        <a:xfrm>
          <a:off x="3207658" y="464930"/>
          <a:ext cx="2017490" cy="1097661"/>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a:latin typeface="+mn-lt"/>
            </a:rPr>
            <a:t>Entertain</a:t>
          </a:r>
          <a:endParaRPr lang="en-US" sz="2000" kern="1200" dirty="0">
            <a:latin typeface="+mn-lt"/>
          </a:endParaRPr>
        </a:p>
      </dsp:txBody>
      <dsp:txXfrm>
        <a:off x="3261241" y="518513"/>
        <a:ext cx="1910324" cy="990495"/>
      </dsp:txXfrm>
    </dsp:sp>
    <dsp:sp modelId="{554438EA-9176-4E9C-93BA-59030342A486}">
      <dsp:nvSpPr>
        <dsp:cNvPr id="0" name=""/>
        <dsp:cNvSpPr/>
      </dsp:nvSpPr>
      <dsp:spPr>
        <a:xfrm rot="20639952">
          <a:off x="5013869" y="2444610"/>
          <a:ext cx="369958" cy="0"/>
        </a:xfrm>
        <a:custGeom>
          <a:avLst/>
          <a:gdLst/>
          <a:ahLst/>
          <a:cxnLst/>
          <a:rect l="0" t="0" r="0" b="0"/>
          <a:pathLst>
            <a:path>
              <a:moveTo>
                <a:pt x="0" y="0"/>
              </a:moveTo>
              <a:lnTo>
                <a:pt x="369958" y="0"/>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5B5EB8-447B-49D0-8AE8-0E1EADD1EED8}">
      <dsp:nvSpPr>
        <dsp:cNvPr id="0" name=""/>
        <dsp:cNvSpPr/>
      </dsp:nvSpPr>
      <dsp:spPr>
        <a:xfrm>
          <a:off x="5376661" y="1555522"/>
          <a:ext cx="2017490" cy="1097661"/>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a:latin typeface="+mn-lt"/>
            </a:rPr>
            <a:t>Inform</a:t>
          </a:r>
          <a:endParaRPr lang="en-US" sz="2000" kern="1200" dirty="0">
            <a:latin typeface="+mn-lt"/>
          </a:endParaRPr>
        </a:p>
      </dsp:txBody>
      <dsp:txXfrm>
        <a:off x="5430244" y="1609105"/>
        <a:ext cx="1910324" cy="990495"/>
      </dsp:txXfrm>
    </dsp:sp>
    <dsp:sp modelId="{6E382150-072E-49EC-8F4A-C3E9ACDF430C}">
      <dsp:nvSpPr>
        <dsp:cNvPr id="0" name=""/>
        <dsp:cNvSpPr/>
      </dsp:nvSpPr>
      <dsp:spPr>
        <a:xfrm rot="1187550">
          <a:off x="5009872" y="3089283"/>
          <a:ext cx="377965" cy="0"/>
        </a:xfrm>
        <a:custGeom>
          <a:avLst/>
          <a:gdLst/>
          <a:ahLst/>
          <a:cxnLst/>
          <a:rect l="0" t="0" r="0" b="0"/>
          <a:pathLst>
            <a:path>
              <a:moveTo>
                <a:pt x="0" y="0"/>
              </a:moveTo>
              <a:lnTo>
                <a:pt x="377965" y="0"/>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8D1AF5-FFB8-4C47-BED0-DD47C26760D3}">
      <dsp:nvSpPr>
        <dsp:cNvPr id="0" name=""/>
        <dsp:cNvSpPr/>
      </dsp:nvSpPr>
      <dsp:spPr>
        <a:xfrm>
          <a:off x="5376673" y="2967467"/>
          <a:ext cx="2017490" cy="1097661"/>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a:latin typeface="+mn-lt"/>
            </a:rPr>
            <a:t>Shock</a:t>
          </a:r>
          <a:endParaRPr lang="en-US" sz="2000" kern="1200" dirty="0">
            <a:latin typeface="+mn-lt"/>
          </a:endParaRPr>
        </a:p>
      </dsp:txBody>
      <dsp:txXfrm>
        <a:off x="5430256" y="3021050"/>
        <a:ext cx="1910324" cy="990495"/>
      </dsp:txXfrm>
    </dsp:sp>
    <dsp:sp modelId="{AA1B69D4-D3C9-4EC4-B5F2-A38733D7556F}">
      <dsp:nvSpPr>
        <dsp:cNvPr id="0" name=""/>
        <dsp:cNvSpPr/>
      </dsp:nvSpPr>
      <dsp:spPr>
        <a:xfrm rot="5400000">
          <a:off x="4005729" y="3745807"/>
          <a:ext cx="392313" cy="0"/>
        </a:xfrm>
        <a:custGeom>
          <a:avLst/>
          <a:gdLst/>
          <a:ahLst/>
          <a:cxnLst/>
          <a:rect l="0" t="0" r="0" b="0"/>
          <a:pathLst>
            <a:path>
              <a:moveTo>
                <a:pt x="0" y="0"/>
              </a:moveTo>
              <a:lnTo>
                <a:pt x="392313" y="0"/>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6DF4A4-94F5-4385-AA80-C2865B506F16}">
      <dsp:nvSpPr>
        <dsp:cNvPr id="0" name=""/>
        <dsp:cNvSpPr/>
      </dsp:nvSpPr>
      <dsp:spPr>
        <a:xfrm>
          <a:off x="3193140" y="3941964"/>
          <a:ext cx="2017490" cy="1097661"/>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a:latin typeface="+mn-lt"/>
            </a:rPr>
            <a:t>Persuade</a:t>
          </a:r>
          <a:endParaRPr lang="en-US" sz="2000" kern="1200" dirty="0">
            <a:latin typeface="+mn-lt"/>
          </a:endParaRPr>
        </a:p>
      </dsp:txBody>
      <dsp:txXfrm>
        <a:off x="3246723" y="3995547"/>
        <a:ext cx="1910324" cy="990495"/>
      </dsp:txXfrm>
    </dsp:sp>
    <dsp:sp modelId="{B5D99B79-49EA-4A84-B753-F6F0114CDB03}">
      <dsp:nvSpPr>
        <dsp:cNvPr id="0" name=""/>
        <dsp:cNvSpPr/>
      </dsp:nvSpPr>
      <dsp:spPr>
        <a:xfrm rot="9613458">
          <a:off x="3013875" y="3089316"/>
          <a:ext cx="380067" cy="0"/>
        </a:xfrm>
        <a:custGeom>
          <a:avLst/>
          <a:gdLst/>
          <a:ahLst/>
          <a:cxnLst/>
          <a:rect l="0" t="0" r="0" b="0"/>
          <a:pathLst>
            <a:path>
              <a:moveTo>
                <a:pt x="0" y="0"/>
              </a:moveTo>
              <a:lnTo>
                <a:pt x="380067" y="0"/>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B14FFE-D97E-4776-9223-1C7261B0955B}">
      <dsp:nvSpPr>
        <dsp:cNvPr id="0" name=""/>
        <dsp:cNvSpPr/>
      </dsp:nvSpPr>
      <dsp:spPr>
        <a:xfrm>
          <a:off x="1007592" y="2967468"/>
          <a:ext cx="2017490" cy="1097661"/>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a:latin typeface="+mn-lt"/>
            </a:rPr>
            <a:t>Educate</a:t>
          </a:r>
          <a:endParaRPr lang="en-US" sz="2000" kern="1200" dirty="0">
            <a:latin typeface="+mn-lt"/>
          </a:endParaRPr>
        </a:p>
      </dsp:txBody>
      <dsp:txXfrm>
        <a:off x="1061175" y="3021051"/>
        <a:ext cx="1910324" cy="990495"/>
      </dsp:txXfrm>
    </dsp:sp>
    <dsp:sp modelId="{D68AC38C-B8ED-47A4-8EB6-9D222737F32C}">
      <dsp:nvSpPr>
        <dsp:cNvPr id="0" name=""/>
        <dsp:cNvSpPr/>
      </dsp:nvSpPr>
      <dsp:spPr>
        <a:xfrm rot="11759184">
          <a:off x="3017893" y="2444592"/>
          <a:ext cx="372036" cy="0"/>
        </a:xfrm>
        <a:custGeom>
          <a:avLst/>
          <a:gdLst/>
          <a:ahLst/>
          <a:cxnLst/>
          <a:rect l="0" t="0" r="0" b="0"/>
          <a:pathLst>
            <a:path>
              <a:moveTo>
                <a:pt x="0" y="0"/>
              </a:moveTo>
              <a:lnTo>
                <a:pt x="372036" y="0"/>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07A5A9-02C9-4774-ADD4-DC54D95AA90B}">
      <dsp:nvSpPr>
        <dsp:cNvPr id="0" name=""/>
        <dsp:cNvSpPr/>
      </dsp:nvSpPr>
      <dsp:spPr>
        <a:xfrm>
          <a:off x="1007596" y="1555536"/>
          <a:ext cx="2017490" cy="1097661"/>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n-lt"/>
            </a:rPr>
            <a:t>Call for action</a:t>
          </a:r>
        </a:p>
      </dsp:txBody>
      <dsp:txXfrm>
        <a:off x="1061179" y="1609119"/>
        <a:ext cx="1910324" cy="990495"/>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86531F-41E1-0642-B8A9-8B1867EF3D98}" type="datetimeFigureOut">
              <a:rPr lang="en-US" smtClean="0"/>
              <a:t>2/24/23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3A203F-166C-CB40-A3F0-83BA02E13064}" type="slidenum">
              <a:rPr lang="en-US" smtClean="0"/>
              <a:t>‹#›</a:t>
            </a:fld>
            <a:endParaRPr lang="en-US"/>
          </a:p>
        </p:txBody>
      </p:sp>
    </p:spTree>
    <p:extLst>
      <p:ext uri="{BB962C8B-B14F-4D97-AF65-F5344CB8AC3E}">
        <p14:creationId xmlns:p14="http://schemas.microsoft.com/office/powerpoint/2010/main" val="2981819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Rationale:  </a:t>
            </a:r>
            <a:r>
              <a:rPr lang="en-US" altLang="en-US" dirty="0"/>
              <a:t>Welcome to “Understanding Writing: The Rhetorical Situation.”   This presentation is designed to introduce your students to a variety of factors that contribute to strong, well-organized writing--the rhetorical situation.  The twelve slides presented here are designed to aid the facilitator in an interactive presentation of the elements of the rhetorical situation.  This presentation is ideal for the beginning of a composition course or the assignment of a writing project.  </a:t>
            </a:r>
            <a:br>
              <a:rPr lang="en-US" altLang="en-US" dirty="0"/>
            </a:br>
            <a:endParaRPr lang="en-US" altLang="en-US" dirty="0"/>
          </a:p>
          <a:p>
            <a:r>
              <a:rPr lang="en-US" altLang="en-US" dirty="0"/>
              <a:t>This presentation may be supplemented with an OWL handout, “Higher Order Concerns and Later Order Concerns (HOCs and LOCs)” (http://</a:t>
            </a:r>
            <a:r>
              <a:rPr lang="en-US" altLang="en-US" dirty="0" err="1"/>
              <a:t>owl.english.purdue.edu</a:t>
            </a:r>
            <a:r>
              <a:rPr lang="en-US" altLang="en-US" dirty="0"/>
              <a:t>/handouts/general/</a:t>
            </a:r>
            <a:r>
              <a:rPr lang="en-US" altLang="en-US" dirty="0" err="1"/>
              <a:t>gl_hocloc.html</a:t>
            </a:r>
            <a:r>
              <a:rPr lang="en-US" altLang="en-US" dirty="0"/>
              <a:t>).</a:t>
            </a:r>
          </a:p>
          <a:p>
            <a:endParaRPr lang="en-US" altLang="en-US" dirty="0"/>
          </a:p>
          <a:p>
            <a:r>
              <a:rPr lang="en-US" altLang="en-US" b="1" dirty="0"/>
              <a:t>Directions:</a:t>
            </a:r>
            <a:r>
              <a:rPr lang="en-US" altLang="en-US" dirty="0"/>
              <a:t> Each slide is activated by a single mouse click, unless otherwise noted in bold at the bottom of each notes page</a:t>
            </a:r>
          </a:p>
          <a:p>
            <a:endParaRPr lang="en-US" altLang="en-US" dirty="0"/>
          </a:p>
          <a:p>
            <a:r>
              <a:rPr lang="en-US" altLang="en-US" dirty="0"/>
              <a:t>Writer and Designer: Jennifer </a:t>
            </a:r>
            <a:r>
              <a:rPr lang="en-US" altLang="en-US" dirty="0" err="1"/>
              <a:t>Liethen</a:t>
            </a:r>
            <a:r>
              <a:rPr lang="en-US" altLang="en-US" dirty="0"/>
              <a:t> Kunka</a:t>
            </a:r>
          </a:p>
          <a:p>
            <a:r>
              <a:rPr lang="en-US" altLang="en-US" dirty="0"/>
              <a:t>Contributors:  Muriel Harris, Karen Bishop, Bryan Kopp, Matthew Mooney, David </a:t>
            </a:r>
            <a:r>
              <a:rPr lang="en-US" altLang="en-US" dirty="0" err="1"/>
              <a:t>Neyhart</a:t>
            </a:r>
            <a:r>
              <a:rPr lang="en-US" altLang="en-US" dirty="0"/>
              <a:t>, and Andrew Kunka</a:t>
            </a:r>
          </a:p>
          <a:p>
            <a:r>
              <a:rPr lang="en-US" altLang="en-US" dirty="0"/>
              <a:t>Revising Author: Dana Lynn Driscoll, 2006</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Design Contributor and Revising Author:</a:t>
            </a:r>
            <a:r>
              <a:rPr lang="en-US" altLang="en-US" baseline="0" dirty="0"/>
              <a:t> </a:t>
            </a:r>
            <a:r>
              <a:rPr lang="en-US" altLang="en-US" dirty="0"/>
              <a:t>Veronika </a:t>
            </a:r>
            <a:r>
              <a:rPr lang="en-US" altLang="en-US" dirty="0" err="1"/>
              <a:t>Maliborska</a:t>
            </a:r>
            <a:r>
              <a:rPr lang="en-US" altLang="en-US" dirty="0"/>
              <a:t>,</a:t>
            </a:r>
            <a:r>
              <a:rPr lang="en-US" altLang="en-US" baseline="0" dirty="0"/>
              <a:t> 2014; Garrett Iván Colón</a:t>
            </a:r>
            <a:endParaRPr lang="en-US" altLang="en-US" dirty="0"/>
          </a:p>
          <a:p>
            <a:endParaRPr lang="en-US" altLang="en-US" dirty="0"/>
          </a:p>
          <a:p>
            <a:r>
              <a:rPr lang="en-US" altLang="en-US" dirty="0"/>
              <a:t>Developed with resources courtesy of the Purdue University Writing Lab</a:t>
            </a:r>
          </a:p>
          <a:p>
            <a:r>
              <a:rPr lang="en-US" altLang="en-US" dirty="0"/>
              <a:t>Grant funding courtesy of the Multimedia Instructional Development Center at Purdue University</a:t>
            </a:r>
          </a:p>
          <a:p>
            <a:r>
              <a:rPr lang="en-US" altLang="en-US" dirty="0">
                <a:cs typeface="Arial" charset="0"/>
              </a:rPr>
              <a:t>© Copyright Purdue University, 2000, 2006</a:t>
            </a:r>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1</a:t>
            </a:fld>
            <a:endParaRPr lang="en-US"/>
          </a:p>
        </p:txBody>
      </p:sp>
    </p:spTree>
    <p:extLst>
      <p:ext uri="{BB962C8B-B14F-4D97-AF65-F5344CB8AC3E}">
        <p14:creationId xmlns:p14="http://schemas.microsoft.com/office/powerpoint/2010/main" val="3104489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Key Concept:  Context</a:t>
            </a:r>
            <a:r>
              <a:rPr lang="en-US" altLang="en-US" dirty="0"/>
              <a:t> is defined as the “situation” that generates the need for writing.  The topic, purpose, writer, and writing audiences are all affected by current events, location, social customs, and cultural changes. The facilitator may note that the assignment and intended academic audience also impact the context of an assignment.  It is important to consider the goals of the assignment in developing a focus.</a:t>
            </a:r>
          </a:p>
          <a:p>
            <a:endParaRPr lang="en-US" altLang="en-US" dirty="0"/>
          </a:p>
          <a:p>
            <a:r>
              <a:rPr lang="en-US" altLang="en-US" b="1" dirty="0"/>
              <a:t>Examples:</a:t>
            </a:r>
            <a:r>
              <a:rPr lang="en-US" altLang="en-US" dirty="0"/>
              <a:t>  For example, 1999 newspaper editorials about school violence were motivated by the Littleton school shootings.  Articles about Kosovar refugees are written with different purposes in the United States than those published in Belgrade newspapers.  Computer technology is written about much differently today than it was in the 1960s.  Keeping attuned to the social, political, and cultural climate of your audience can help writers to produce current, convincing writing.</a:t>
            </a:r>
          </a:p>
          <a:p>
            <a:endParaRPr lang="en-US" altLang="en-US" dirty="0"/>
          </a:p>
          <a:p>
            <a:r>
              <a:rPr lang="en-US" altLang="en-US" b="1" dirty="0"/>
              <a:t>Activity:  </a:t>
            </a:r>
            <a:r>
              <a:rPr lang="en-US" altLang="en-US" dirty="0"/>
              <a:t>The facilitator may choose to look at recent newspaper headlines and invite class participants to consider the context for their production.</a:t>
            </a:r>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10</a:t>
            </a:fld>
            <a:endParaRPr lang="en-US"/>
          </a:p>
        </p:txBody>
      </p:sp>
    </p:spTree>
    <p:extLst>
      <p:ext uri="{BB962C8B-B14F-4D97-AF65-F5344CB8AC3E}">
        <p14:creationId xmlns:p14="http://schemas.microsoft.com/office/powerpoint/2010/main" val="1124661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Rationale:  </a:t>
            </a:r>
            <a:r>
              <a:rPr lang="en-US" altLang="en-US" dirty="0"/>
              <a:t>This final slide reemphasizes the importance of the rhetorical situation. At this point, the facilitator may choose to reemphasize components that might be especially important for the development of a given class assignment.</a:t>
            </a:r>
          </a:p>
          <a:p>
            <a:endParaRPr lang="en-US" altLang="en-US" dirty="0"/>
          </a:p>
          <a:p>
            <a:r>
              <a:rPr lang="en-US" altLang="en-US" b="1" dirty="0"/>
              <a:t>Click mouse for each paragraph.</a:t>
            </a:r>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11</a:t>
            </a:fld>
            <a:endParaRPr lang="en-US"/>
          </a:p>
        </p:txBody>
      </p:sp>
    </p:spTree>
    <p:extLst>
      <p:ext uri="{BB962C8B-B14F-4D97-AF65-F5344CB8AC3E}">
        <p14:creationId xmlns:p14="http://schemas.microsoft.com/office/powerpoint/2010/main" val="1048186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ltLang="en-US" dirty="0"/>
              <a:t>Purdue students in West Lafayette, IN may visit the On-Campus Writing Lab in </a:t>
            </a:r>
            <a:r>
              <a:rPr lang="en-US" altLang="en-US" dirty="0" err="1"/>
              <a:t>Krach</a:t>
            </a:r>
            <a:r>
              <a:rPr lang="en-US" altLang="en-US" dirty="0"/>
              <a:t> Leadership Center, 2</a:t>
            </a:r>
            <a:r>
              <a:rPr lang="en-US" altLang="en-US" baseline="30000" dirty="0"/>
              <a:t>nd</a:t>
            </a:r>
            <a:r>
              <a:rPr lang="en-US" altLang="en-US" dirty="0"/>
              <a:t> Floor. Worldwide users may call the grammar hotline with short questions. Worldwide users may also visit the Purdue OWL to access a large library of writing resources.</a:t>
            </a:r>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12</a:t>
            </a:fld>
            <a:endParaRPr lang="en-US"/>
          </a:p>
        </p:txBody>
      </p:sp>
    </p:spTree>
    <p:extLst>
      <p:ext uri="{BB962C8B-B14F-4D97-AF65-F5344CB8AC3E}">
        <p14:creationId xmlns:p14="http://schemas.microsoft.com/office/powerpoint/2010/main" val="4226692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2</a:t>
            </a:fld>
            <a:endParaRPr lang="en-US"/>
          </a:p>
        </p:txBody>
      </p:sp>
    </p:spTree>
    <p:extLst>
      <p:ext uri="{BB962C8B-B14F-4D97-AF65-F5344CB8AC3E}">
        <p14:creationId xmlns:p14="http://schemas.microsoft.com/office/powerpoint/2010/main" val="3840214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Key Concept:  </a:t>
            </a:r>
            <a:r>
              <a:rPr lang="en-US" altLang="en-US" dirty="0"/>
              <a:t>What is the </a:t>
            </a:r>
            <a:r>
              <a:rPr lang="en-US" altLang="en-US" b="1" dirty="0"/>
              <a:t>“rhetorical situation”</a:t>
            </a:r>
            <a:r>
              <a:rPr lang="en-US" altLang="en-US" dirty="0"/>
              <a:t>?  It is the position of your writing in relation to various elements that affect the content and comprehension of your words--the identity of the writer, the purpose, the audience, the topic, and the context for writing.  Each of these factors plays an important role in the writing process, and it is important to think about these in the planning stages of any writing project.  </a:t>
            </a:r>
          </a:p>
          <a:p>
            <a:endParaRPr lang="en-US" altLang="en-US" dirty="0"/>
          </a:p>
          <a:p>
            <a:r>
              <a:rPr lang="en-US" altLang="en-US" b="1" dirty="0"/>
              <a:t>Rationale:</a:t>
            </a:r>
            <a:r>
              <a:rPr lang="en-US" altLang="en-US" dirty="0"/>
              <a:t>  While students may be aware of each of these factors, it is important to consider the relationship of these factors in the production of a written document. The following slides will serve as a guide to discussing each of these important factors and their relationship to each other.</a:t>
            </a:r>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3</a:t>
            </a:fld>
            <a:endParaRPr lang="en-US"/>
          </a:p>
        </p:txBody>
      </p:sp>
    </p:spTree>
    <p:extLst>
      <p:ext uri="{BB962C8B-B14F-4D97-AF65-F5344CB8AC3E}">
        <p14:creationId xmlns:p14="http://schemas.microsoft.com/office/powerpoint/2010/main" val="2570422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Key Concept:</a:t>
            </a:r>
            <a:r>
              <a:rPr lang="en-US" altLang="en-US" dirty="0"/>
              <a:t>  Students tend to see writing as an egocentric activity--the expression of personal opinions, experiences, and emotions.  Certainly, the </a:t>
            </a:r>
            <a:r>
              <a:rPr lang="en-US" altLang="en-US" b="1" dirty="0"/>
              <a:t>writer</a:t>
            </a:r>
            <a:r>
              <a:rPr lang="en-US" altLang="en-US" dirty="0"/>
              <a:t> has the most important role in the rhetorical situation because the writer is the one who makes decisions about what goes into his or her paper.  However, there are many things about an individual that affect the </a:t>
            </a:r>
            <a:r>
              <a:rPr lang="en-US" altLang="en-US" i="1" dirty="0"/>
              <a:t>way </a:t>
            </a:r>
            <a:r>
              <a:rPr lang="en-US" altLang="en-US" dirty="0"/>
              <a:t>he or she writes about different subjects.  Personal characteristics and interests play a major role in the writer’s choice of topics, position in an argument, and the style selected for communicating with an audience.</a:t>
            </a:r>
          </a:p>
          <a:p>
            <a:endParaRPr lang="en-US" altLang="en-US" dirty="0"/>
          </a:p>
          <a:p>
            <a:r>
              <a:rPr lang="en-US" altLang="en-US" dirty="0"/>
              <a:t>Image source: </a:t>
            </a:r>
            <a:r>
              <a:rPr lang="en-US" altLang="en-US" dirty="0" err="1"/>
              <a:t>www.flickr.com</a:t>
            </a:r>
            <a:r>
              <a:rPr lang="en-US" altLang="en-US" dirty="0"/>
              <a:t> licensed</a:t>
            </a:r>
            <a:r>
              <a:rPr lang="en-US" altLang="en-US" baseline="0" dirty="0"/>
              <a:t> under creative commons.</a:t>
            </a:r>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4</a:t>
            </a:fld>
            <a:endParaRPr lang="en-US"/>
          </a:p>
        </p:txBody>
      </p:sp>
    </p:spTree>
    <p:extLst>
      <p:ext uri="{BB962C8B-B14F-4D97-AF65-F5344CB8AC3E}">
        <p14:creationId xmlns:p14="http://schemas.microsoft.com/office/powerpoint/2010/main" val="3314847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Rationale:  </a:t>
            </a:r>
            <a:r>
              <a:rPr lang="en-US" altLang="en-US" dirty="0"/>
              <a:t>This slide offers a sampling of eight different characteristics about a </a:t>
            </a:r>
            <a:r>
              <a:rPr lang="en-US" altLang="en-US" b="1" dirty="0"/>
              <a:t>writer</a:t>
            </a:r>
            <a:r>
              <a:rPr lang="en-US" altLang="en-US" dirty="0"/>
              <a:t> that can affect his or her approach to writing (this slide will require a mouse click for each factor). There are, of course, many more factors, and the facilitator may choose to have the class brainstorm a variety of personal factors that affect writing situations.  </a:t>
            </a:r>
          </a:p>
          <a:p>
            <a:endParaRPr lang="en-US" altLang="en-US" dirty="0"/>
          </a:p>
          <a:p>
            <a:r>
              <a:rPr lang="en-US" altLang="en-US" b="1" dirty="0"/>
              <a:t>Examples: </a:t>
            </a:r>
            <a:r>
              <a:rPr lang="en-US" altLang="en-US" dirty="0"/>
              <a:t>To illustrate how these factors play a role in writing, the facilitator may choose to discuss some of the following examples:</a:t>
            </a:r>
          </a:p>
          <a:p>
            <a:r>
              <a:rPr lang="en-US" altLang="en-US" dirty="0"/>
              <a:t>Age--Age can play a huge role in how a writer thinks about a topic.  Consider how a seventy-year-old would write about the subject of retirement benefits as opposed to an eighteen-year-old.  </a:t>
            </a:r>
          </a:p>
          <a:p>
            <a:r>
              <a:rPr lang="en-US" altLang="en-US" dirty="0"/>
              <a:t>Experiences--How would someone who fought in the Vietnam War write about guerilla warfare differently than someone who has never fought in a war?</a:t>
            </a:r>
          </a:p>
          <a:p>
            <a:r>
              <a:rPr lang="en-US" altLang="en-US" dirty="0"/>
              <a:t>Gender--How might a woman write about the subject of abortion differently than a man might choose to write about it?</a:t>
            </a:r>
          </a:p>
          <a:p>
            <a:endParaRPr lang="en-US" altLang="en-US" dirty="0"/>
          </a:p>
          <a:p>
            <a:r>
              <a:rPr lang="en-US" altLang="en-US" b="1" dirty="0"/>
              <a:t>Activity:  </a:t>
            </a:r>
            <a:r>
              <a:rPr lang="en-US" altLang="en-US" dirty="0"/>
              <a:t>The facilitator may also choose to have the class participate and offer examples about the role of personal factors in hypothetical writing situations—an editorial letter about gun control, an article about home schooling, or an argument about drunk driving penalties.</a:t>
            </a:r>
          </a:p>
          <a:p>
            <a:endParaRPr lang="en-US" altLang="en-US" dirty="0"/>
          </a:p>
          <a:p>
            <a:r>
              <a:rPr lang="en-US" altLang="en-US" b="1" dirty="0"/>
              <a:t>Click mouse for each item in the list.</a:t>
            </a:r>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5</a:t>
            </a:fld>
            <a:endParaRPr lang="en-US"/>
          </a:p>
        </p:txBody>
      </p:sp>
    </p:spTree>
    <p:extLst>
      <p:ext uri="{BB962C8B-B14F-4D97-AF65-F5344CB8AC3E}">
        <p14:creationId xmlns:p14="http://schemas.microsoft.com/office/powerpoint/2010/main" val="1126991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Key Concept:  </a:t>
            </a:r>
            <a:r>
              <a:rPr lang="en-US" altLang="en-US" dirty="0"/>
              <a:t>People compose written documents for many reasons or </a:t>
            </a:r>
            <a:r>
              <a:rPr lang="en-US" altLang="en-US" b="1" dirty="0"/>
              <a:t>purposes</a:t>
            </a:r>
            <a:r>
              <a:rPr lang="en-US" altLang="en-US" dirty="0"/>
              <a:t>.  Writing purposes can be best expressed in an infinitive statement:  </a:t>
            </a:r>
            <a:r>
              <a:rPr lang="en-US" altLang="en-US" b="1" dirty="0"/>
              <a:t>to + verb</a:t>
            </a:r>
            <a:r>
              <a:rPr lang="en-US" altLang="en-US" dirty="0"/>
              <a:t>.  The first click on this slide will show the infinitive statement.  Additional clicks will provide a sample list of six different purposes for writing, but, of course, many more purposes for writing exist.  </a:t>
            </a:r>
          </a:p>
          <a:p>
            <a:endParaRPr lang="en-US" altLang="en-US" sz="800" dirty="0"/>
          </a:p>
          <a:p>
            <a:r>
              <a:rPr lang="en-US" altLang="en-US" b="1" dirty="0"/>
              <a:t>Activity:  </a:t>
            </a:r>
            <a:r>
              <a:rPr lang="en-US" altLang="en-US" dirty="0"/>
              <a:t>The facilitator may choose to show the infinitive statement, and then have the class brainstorm different reasons for writing.  Participants might also be asked to give an example of their selected purpose at work.</a:t>
            </a:r>
          </a:p>
          <a:p>
            <a:endParaRPr lang="en-US" altLang="en-US" sz="800" dirty="0"/>
          </a:p>
          <a:p>
            <a:r>
              <a:rPr lang="en-US" altLang="en-US" b="1" dirty="0"/>
              <a:t>Examples:</a:t>
            </a:r>
          </a:p>
          <a:p>
            <a:r>
              <a:rPr lang="en-US" altLang="en-US" dirty="0"/>
              <a:t>to educate--a composition textbook, a medical pamphlet about neonatal care, a magazine article about the differences between computer virus detectors</a:t>
            </a:r>
          </a:p>
          <a:p>
            <a:r>
              <a:rPr lang="en-US" altLang="en-US" dirty="0"/>
              <a:t>to call to action--a letter to your senator about nuclear waste, a letter to a newspaper editor about abandoned pets, an advertisement for a new credit card</a:t>
            </a:r>
          </a:p>
          <a:p>
            <a:r>
              <a:rPr lang="en-US" altLang="en-US" dirty="0"/>
              <a:t>to entertain--a magazine article about the new Tom Cruise movie, a comic strip, a web site devoted to presidential gaffes </a:t>
            </a:r>
          </a:p>
          <a:p>
            <a:endParaRPr lang="en-US" altLang="en-US" sz="800" dirty="0"/>
          </a:p>
          <a:p>
            <a:r>
              <a:rPr lang="en-US" altLang="en-US" b="1" dirty="0"/>
              <a:t>Key Concept:  </a:t>
            </a:r>
            <a:r>
              <a:rPr lang="en-US" altLang="en-US" dirty="0"/>
              <a:t>The facilitator may point out that it is important to consider the </a:t>
            </a:r>
            <a:r>
              <a:rPr lang="en-US" altLang="en-US" b="1" dirty="0"/>
              <a:t>purpose of the assignment</a:t>
            </a:r>
            <a:r>
              <a:rPr lang="en-US" altLang="en-US" dirty="0"/>
              <a:t> itself.  For example, a student who is given the assignment to write a persuasive paper and only writes an informative paper will not be fulfilling the requirements of the project.</a:t>
            </a:r>
            <a:endParaRPr lang="en-US" altLang="en-US" b="1" dirty="0"/>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6</a:t>
            </a:fld>
            <a:endParaRPr lang="en-US"/>
          </a:p>
        </p:txBody>
      </p:sp>
    </p:spTree>
    <p:extLst>
      <p:ext uri="{BB962C8B-B14F-4D97-AF65-F5344CB8AC3E}">
        <p14:creationId xmlns:p14="http://schemas.microsoft.com/office/powerpoint/2010/main" val="1116166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Key Concept:  Genre</a:t>
            </a:r>
            <a:r>
              <a:rPr lang="en-US" altLang="en-US" dirty="0"/>
              <a:t> is also an important element when considering the purpose of a writing assignment.  A genre is a category of writing; the purpose of writing is shaped by the category of writing and its projected audience.  Stephen King, an author of horror stories, writes to shock and entertain his audience.  Molly Ivins, a political writer, tries to persuade her readers through her editorials to accept her opinions and enact change.  </a:t>
            </a:r>
          </a:p>
          <a:p>
            <a:endParaRPr lang="en-US" altLang="en-US" dirty="0"/>
          </a:p>
          <a:p>
            <a:r>
              <a:rPr lang="en-US" altLang="en-US" b="1" dirty="0"/>
              <a:t>Activity:  </a:t>
            </a:r>
            <a:r>
              <a:rPr lang="en-US" altLang="en-US" dirty="0"/>
              <a:t>The slide presents several examples of different writing genres.  To promote discussion, the facilitator may ask participants to brainstorm additional examples.  You can also relate genre to movie genres and talk/brainstorm about it from that angle. </a:t>
            </a:r>
          </a:p>
          <a:p>
            <a:pPr eaLnBrk="1" hangingPunct="1">
              <a:lnSpc>
                <a:spcPct val="90000"/>
              </a:lnSpc>
              <a:spcBef>
                <a:spcPct val="0"/>
              </a:spcBef>
            </a:pPr>
            <a:endParaRPr lang="en-US" altLang="en-US" dirty="0">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7</a:t>
            </a:fld>
            <a:endParaRPr lang="en-US"/>
          </a:p>
        </p:txBody>
      </p:sp>
    </p:spTree>
    <p:extLst>
      <p:ext uri="{BB962C8B-B14F-4D97-AF65-F5344CB8AC3E}">
        <p14:creationId xmlns:p14="http://schemas.microsoft.com/office/powerpoint/2010/main" val="3753194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Key Concept:  </a:t>
            </a:r>
            <a:r>
              <a:rPr lang="en-US" altLang="en-US" dirty="0"/>
              <a:t>The </a:t>
            </a:r>
            <a:r>
              <a:rPr lang="en-US" altLang="en-US" b="1" dirty="0"/>
              <a:t>audience</a:t>
            </a:r>
            <a:r>
              <a:rPr lang="en-US" altLang="en-US" dirty="0"/>
              <a:t>, the group to whom one writes, is affected by many of the same factors that influence the writer.  Writers need to use appropriate word choices and tone to appeal to their audiences.  Consideration of the factors that define a particular audience will aid in making writing persuasive and effective.</a:t>
            </a:r>
          </a:p>
          <a:p>
            <a:endParaRPr lang="en-US" altLang="en-US" b="1" dirty="0"/>
          </a:p>
          <a:p>
            <a:r>
              <a:rPr lang="en-US" altLang="en-US" b="1" dirty="0"/>
              <a:t>Activity:</a:t>
            </a:r>
            <a:r>
              <a:rPr lang="en-US" altLang="en-US" dirty="0"/>
              <a:t>  The facilitator may ask participants to consider how a writer’s conception of his or her audience changes in each of the following examples:</a:t>
            </a:r>
          </a:p>
          <a:p>
            <a:r>
              <a:rPr lang="en-US" altLang="en-US" dirty="0"/>
              <a:t>How might a writer in favor of gun control write towards members of the National Rifle Association?  A gun control advocate group?  An undecided voter?</a:t>
            </a:r>
          </a:p>
          <a:p>
            <a:r>
              <a:rPr lang="en-US" altLang="en-US" dirty="0"/>
              <a:t>How might a historian explain the Clinton impeachment trial in a second grade history textbook?  A ninth grade textbook?  A college textbook?</a:t>
            </a:r>
          </a:p>
          <a:p>
            <a:r>
              <a:rPr lang="en-US" altLang="en-US" dirty="0"/>
              <a:t>How might you write a letter to your parents about the last party you attended?  To your best friend from high school?  To your grandmother?</a:t>
            </a:r>
          </a:p>
          <a:p>
            <a:endParaRPr lang="en-US" altLang="en-US" dirty="0"/>
          </a:p>
          <a:p>
            <a:r>
              <a:rPr lang="en-US" altLang="en-US" b="1" dirty="0"/>
              <a:t>Key Concept:</a:t>
            </a:r>
            <a:r>
              <a:rPr lang="en-US" altLang="en-US" dirty="0"/>
              <a:t>  Students sometimes tend to take the concept of audience very literally--”I’m writing this paper for my instructor.”  The facilitator may here choose to talk about a </a:t>
            </a:r>
            <a:r>
              <a:rPr lang="en-US" altLang="en-US" b="1" dirty="0"/>
              <a:t>general writing audience</a:t>
            </a:r>
            <a:r>
              <a:rPr lang="en-US" altLang="en-US" dirty="0"/>
              <a:t>: twenty to forty-five years old, men and women, college educated, generally aware of world events.</a:t>
            </a:r>
          </a:p>
          <a:p>
            <a:endParaRPr lang="en-US" alt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Image source: </a:t>
            </a:r>
            <a:r>
              <a:rPr lang="en-US" altLang="en-US" dirty="0" err="1"/>
              <a:t>www.flickr.com</a:t>
            </a:r>
            <a:r>
              <a:rPr lang="en-US" altLang="en-US" dirty="0"/>
              <a:t> licensed</a:t>
            </a:r>
            <a:r>
              <a:rPr lang="en-US" altLang="en-US" baseline="0" dirty="0"/>
              <a:t> under creative commons.</a:t>
            </a:r>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8</a:t>
            </a:fld>
            <a:endParaRPr lang="en-US"/>
          </a:p>
        </p:txBody>
      </p:sp>
    </p:spTree>
    <p:extLst>
      <p:ext uri="{BB962C8B-B14F-4D97-AF65-F5344CB8AC3E}">
        <p14:creationId xmlns:p14="http://schemas.microsoft.com/office/powerpoint/2010/main" val="1491118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Key Concept:  Topic</a:t>
            </a:r>
            <a:r>
              <a:rPr lang="en-US" altLang="en-US" dirty="0"/>
              <a:t> is usually the first thing students think of when they are given a writing assignment.  When coming up with a topic, it is important to consider the parameters of the writing assignment, the projected length of the project, and the complexity of the issue being discussed.  Narrowing a topic is an important process that should not be overlooked; making a topic more specific and focused can help the writer to build a more controlled, comprehensive, and compelling argument.  </a:t>
            </a:r>
          </a:p>
          <a:p>
            <a:endParaRPr lang="en-US" altLang="en-US" dirty="0"/>
          </a:p>
          <a:p>
            <a:r>
              <a:rPr lang="en-US" altLang="en-US" b="1" dirty="0"/>
              <a:t>Examples:</a:t>
            </a:r>
            <a:r>
              <a:rPr lang="en-US" altLang="en-US" dirty="0"/>
              <a:t>  The American welfare crisis is not a topic that could be adequately covered in a three-page paper; this is a topic that might be more appropriately covered in a book-length argument.  Conversely, the need for a new university bike rack is not a topic that could be covered well in a twenty-page assignment.  Sometimes topics, such as the need for bike racks, need to be broadened to fit the requirements of the assignment.</a:t>
            </a:r>
          </a:p>
          <a:p>
            <a:pPr eaLnBrk="1" hangingPunct="1">
              <a:lnSpc>
                <a:spcPct val="90000"/>
              </a:lnSpc>
              <a:spcBef>
                <a:spcPct val="0"/>
              </a:spcBef>
              <a:defRPr/>
            </a:pPr>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9</a:t>
            </a:fld>
            <a:endParaRPr lang="en-US"/>
          </a:p>
        </p:txBody>
      </p:sp>
    </p:spTree>
    <p:extLst>
      <p:ext uri="{BB962C8B-B14F-4D97-AF65-F5344CB8AC3E}">
        <p14:creationId xmlns:p14="http://schemas.microsoft.com/office/powerpoint/2010/main" val="5523692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ccessibility Statement">
    <p:bg>
      <p:bgPr>
        <a:solidFill>
          <a:schemeClr val="accent4"/>
        </a:solidFill>
        <a:effectLst/>
      </p:bgPr>
    </p:bg>
    <p:spTree>
      <p:nvGrpSpPr>
        <p:cNvPr id="1" name=""/>
        <p:cNvGrpSpPr/>
        <p:nvPr/>
      </p:nvGrpSpPr>
      <p:grpSpPr>
        <a:xfrm>
          <a:off x="0" y="0"/>
          <a:ext cx="0" cy="0"/>
          <a:chOff x="0" y="0"/>
          <a:chExt cx="0" cy="0"/>
        </a:xfrm>
      </p:grpSpPr>
      <p:sp>
        <p:nvSpPr>
          <p:cNvPr id="11" name="PPT Accessibility">
            <a:extLst>
              <a:ext uri="{FF2B5EF4-FFF2-40B4-BE49-F238E27FC236}">
                <a16:creationId xmlns:a16="http://schemas.microsoft.com/office/drawing/2014/main" id="{7218C6A0-FE47-3C49-9974-F3CABE12FB6E}"/>
              </a:ext>
            </a:extLst>
          </p:cNvPr>
          <p:cNvSpPr txBox="1"/>
          <p:nvPr userDrawn="1"/>
        </p:nvSpPr>
        <p:spPr>
          <a:xfrm>
            <a:off x="1110838" y="1877220"/>
            <a:ext cx="6128758" cy="1938992"/>
          </a:xfrm>
          <a:prstGeom prst="rect">
            <a:avLst/>
          </a:prstGeom>
          <a:noFill/>
        </p:spPr>
        <p:txBody>
          <a:bodyPr wrap="square" lIns="0" tIns="0" rIns="0" bIns="0" rtlCol="0">
            <a:spAutoFit/>
          </a:bodyPr>
          <a:lstStyle/>
          <a:p>
            <a:r>
              <a:rPr lang="en-US" dirty="0">
                <a:solidFill>
                  <a:schemeClr val="bg1"/>
                </a:solidFill>
                <a:effectLst/>
                <a:latin typeface="Acumin Pro" panose="020B0504020202020204" pitchFamily="34" charset="77"/>
              </a:rPr>
              <a:t>Support the Purdue University brand in your presentations by using a brand-friendly template. This template uses an accessible master layout. Please note that some changes </a:t>
            </a:r>
            <a:br>
              <a:rPr lang="en-US" dirty="0">
                <a:solidFill>
                  <a:schemeClr val="bg1"/>
                </a:solidFill>
                <a:effectLst/>
                <a:latin typeface="Acumin Pro" panose="020B0504020202020204" pitchFamily="34" charset="77"/>
              </a:rPr>
            </a:br>
            <a:r>
              <a:rPr lang="en-US" dirty="0">
                <a:solidFill>
                  <a:schemeClr val="bg1"/>
                </a:solidFill>
                <a:effectLst/>
                <a:latin typeface="Acumin Pro" panose="020B0504020202020204" pitchFamily="34" charset="77"/>
              </a:rPr>
              <a:t>to the PowerPoint template could impact accessibility by those with disabilities. Follow the instructions provided by Microsoft Office to ensure that your PowerPoint presentations are accessible to all users:</a:t>
            </a:r>
            <a:endParaRPr lang="en-US" dirty="0">
              <a:solidFill>
                <a:schemeClr val="bg1"/>
              </a:solidFill>
            </a:endParaRPr>
          </a:p>
        </p:txBody>
      </p:sp>
      <p:sp>
        <p:nvSpPr>
          <p:cNvPr id="15" name="PPT Accessibility URL" descr="PPT Accessibility URL">
            <a:extLst>
              <a:ext uri="{FF2B5EF4-FFF2-40B4-BE49-F238E27FC236}">
                <a16:creationId xmlns:a16="http://schemas.microsoft.com/office/drawing/2014/main" id="{BA1A708E-CC6F-5046-B62E-67EF72C8345F}"/>
              </a:ext>
            </a:extLst>
          </p:cNvPr>
          <p:cNvSpPr>
            <a:spLocks noGrp="1"/>
          </p:cNvSpPr>
          <p:nvPr>
            <p:ph type="ctrTitle" hasCustomPrompt="1"/>
          </p:nvPr>
        </p:nvSpPr>
        <p:spPr bwMode="blackWhite">
          <a:xfrm>
            <a:off x="1110837" y="4133385"/>
            <a:ext cx="5765747" cy="754822"/>
          </a:xfrm>
          <a:prstGeom prst="rect">
            <a:avLst/>
          </a:prstGeom>
          <a:noFill/>
          <a:ln w="38100">
            <a:noFill/>
          </a:ln>
        </p:spPr>
        <p:txBody>
          <a:bodyPr wrap="square" lIns="0" tIns="0" rIns="0" bIns="0" anchor="t" anchorCtr="0">
            <a:spAutoFit/>
          </a:bodyPr>
          <a:lstStyle>
            <a:lvl1pPr algn="l">
              <a:defRPr sz="1800" b="0" i="0" cap="none" spc="0">
                <a:solidFill>
                  <a:schemeClr val="bg1"/>
                </a:solidFill>
                <a:latin typeface="Acumin Pro" panose="020B0504020202020204" pitchFamily="34" charset="77"/>
              </a:defRPr>
            </a:lvl1pPr>
          </a:lstStyle>
          <a:p>
            <a:r>
              <a:rPr lang="en-US" dirty="0">
                <a:solidFill>
                  <a:schemeClr val="accent1"/>
                </a:solidFill>
              </a:rPr>
              <a:t>https://</a:t>
            </a:r>
            <a:r>
              <a:rPr lang="en-US" dirty="0" err="1">
                <a:solidFill>
                  <a:schemeClr val="accent1"/>
                </a:solidFill>
              </a:rPr>
              <a:t>support.office.com</a:t>
            </a:r>
            <a:r>
              <a:rPr lang="en-US" dirty="0">
                <a:solidFill>
                  <a:schemeClr val="accent1"/>
                </a:solidFill>
              </a:rPr>
              <a:t>/</a:t>
            </a:r>
            <a:r>
              <a:rPr lang="en-US" dirty="0" err="1">
                <a:solidFill>
                  <a:schemeClr val="accent1"/>
                </a:solidFill>
              </a:rPr>
              <a:t>en</a:t>
            </a:r>
            <a:r>
              <a:rPr lang="en-US" dirty="0">
                <a:solidFill>
                  <a:schemeClr val="accent1"/>
                </a:solidFill>
              </a:rPr>
              <a:t>-us/article/Make-your-PowerPoint-presentations-accessible-6f7772b2-2f33-4bd2-8ca7-dae3b2b3ef25</a:t>
            </a:r>
          </a:p>
        </p:txBody>
      </p:sp>
      <p:pic>
        <p:nvPicPr>
          <p:cNvPr id="31" name="Purdue Logo" descr="Purdue Logo">
            <a:extLst>
              <a:ext uri="{FF2B5EF4-FFF2-40B4-BE49-F238E27FC236}">
                <a16:creationId xmlns:a16="http://schemas.microsoft.com/office/drawing/2014/main" id="{5776162E-C11B-0945-A3D0-13135D39C15E}"/>
              </a:ext>
            </a:extLst>
          </p:cNvPr>
          <p:cNvPicPr>
            <a:picLocks noChangeAspect="1"/>
          </p:cNvPicPr>
          <p:nvPr/>
        </p:nvPicPr>
        <p:blipFill>
          <a:blip r:embed="rId2"/>
          <a:stretch>
            <a:fillRect/>
          </a:stretch>
        </p:blipFill>
        <p:spPr>
          <a:xfrm>
            <a:off x="383868" y="6059042"/>
            <a:ext cx="1908400" cy="341599"/>
          </a:xfrm>
          <a:prstGeom prst="rect">
            <a:avLst/>
          </a:prstGeom>
        </p:spPr>
      </p:pic>
      <p:pic>
        <p:nvPicPr>
          <p:cNvPr id="29" name="Gold Triangle">
            <a:extLst>
              <a:ext uri="{FF2B5EF4-FFF2-40B4-BE49-F238E27FC236}">
                <a16:creationId xmlns:a16="http://schemas.microsoft.com/office/drawing/2014/main" id="{6C3B8210-1510-C644-9CE9-0E6E1BA9961F}"/>
              </a:ext>
            </a:extLst>
          </p:cNvPr>
          <p:cNvPicPr>
            <a:picLocks noChangeAspect="1"/>
          </p:cNvPicPr>
          <p:nvPr/>
        </p:nvPicPr>
        <p:blipFill>
          <a:blip r:embed="rId3"/>
          <a:stretch>
            <a:fillRect/>
          </a:stretch>
        </p:blipFill>
        <p:spPr>
          <a:xfrm>
            <a:off x="7366000" y="0"/>
            <a:ext cx="1778000"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7524206" y="6202177"/>
            <a:ext cx="856701" cy="323968"/>
          </a:xfrm>
        </p:spPr>
        <p:txBody>
          <a:bodyPr/>
          <a:lstStyle>
            <a:lvl1pPr>
              <a:defRPr>
                <a:solidFill>
                  <a:schemeClr val="accent4">
                    <a:alpha val="70000"/>
                  </a:schemeClr>
                </a:solidFill>
              </a:defRPr>
            </a:lvl1pPr>
          </a:lstStyle>
          <a:p>
            <a:fld id="{049DC8E1-D369-0F48-9062-BB068AFD07CE}" type="datetime1">
              <a:rPr lang="en-US" smtClean="0"/>
              <a:pPr/>
              <a:t>2/24/23</a:t>
            </a:fld>
            <a:endParaRPr lang="en-US" dirty="0"/>
          </a:p>
        </p:txBody>
      </p:sp>
      <p:cxnSp>
        <p:nvCxnSpPr>
          <p:cNvPr id="22" name="Line">
            <a:extLst>
              <a:ext uri="{FF2B5EF4-FFF2-40B4-BE49-F238E27FC236}">
                <a16:creationId xmlns:a16="http://schemas.microsoft.com/office/drawing/2014/main" id="{6E05FCF8-5823-9D4D-B7F3-412E5BDD4E01}"/>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8413374"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5741884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264">
          <p15:clr>
            <a:srgbClr val="FBAE40"/>
          </p15:clr>
        </p15:guide>
        <p15:guide id="8" orient="horz" pos="192">
          <p15:clr>
            <a:srgbClr val="FBAE40"/>
          </p15:clr>
        </p15:guide>
        <p15:guide id="9" pos="6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2"/>
        </a:solidFill>
        <a:effectLst/>
      </p:bgPr>
    </p:bg>
    <p:spTree>
      <p:nvGrpSpPr>
        <p:cNvPr id="1" name=""/>
        <p:cNvGrpSpPr/>
        <p:nvPr/>
      </p:nvGrpSpPr>
      <p:grpSpPr>
        <a:xfrm>
          <a:off x="0" y="0"/>
          <a:ext cx="0" cy="0"/>
          <a:chOff x="0" y="0"/>
          <a:chExt cx="0" cy="0"/>
        </a:xfrm>
      </p:grpSpPr>
      <p:sp>
        <p:nvSpPr>
          <p:cNvPr id="20" name="Gold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116116" y="1626244"/>
            <a:ext cx="5933959" cy="1523494"/>
          </a:xfrm>
          <a:prstGeom prst="rect">
            <a:avLst/>
          </a:prstGeom>
          <a:noFill/>
          <a:ln w="38100">
            <a:noFill/>
          </a:ln>
        </p:spPr>
        <p:txBody>
          <a:bodyPr wrap="square" lIns="0" tIns="0" rIns="0" bIns="0" anchor="t" anchorCtr="0">
            <a:spAutoFit/>
          </a:bodyPr>
          <a:lstStyle>
            <a:lvl1pPr algn="l">
              <a:lnSpc>
                <a:spcPct val="80000"/>
              </a:lnSpc>
              <a:defRPr sz="6000" b="1" i="1" spc="0">
                <a:solidFill>
                  <a:schemeClr val="bg1"/>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1121760" y="3990084"/>
            <a:ext cx="5322202" cy="336015"/>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pic>
        <p:nvPicPr>
          <p:cNvPr id="25" name="Black Triangle">
            <a:extLst>
              <a:ext uri="{FF2B5EF4-FFF2-40B4-BE49-F238E27FC236}">
                <a16:creationId xmlns:a16="http://schemas.microsoft.com/office/drawing/2014/main" id="{B39FD579-3334-AA49-8C7F-768033BE0C6B}"/>
              </a:ext>
            </a:extLst>
          </p:cNvPr>
          <p:cNvPicPr>
            <a:picLocks noChangeAspect="1"/>
          </p:cNvPicPr>
          <p:nvPr/>
        </p:nvPicPr>
        <p:blipFill>
          <a:blip r:embed="rId2"/>
          <a:stretch>
            <a:fillRect/>
          </a:stretch>
        </p:blipFill>
        <p:spPr>
          <a:xfrm>
            <a:off x="7366000" y="0"/>
            <a:ext cx="1778000" cy="6858000"/>
          </a:xfrm>
          <a:prstGeom prst="rect">
            <a:avLst/>
          </a:prstGeom>
        </p:spPr>
      </p:pic>
      <p:sp>
        <p:nvSpPr>
          <p:cNvPr id="7" name="Date"/>
          <p:cNvSpPr>
            <a:spLocks noGrp="1"/>
          </p:cNvSpPr>
          <p:nvPr>
            <p:ph type="dt" sz="half" idx="10"/>
          </p:nvPr>
        </p:nvSpPr>
        <p:spPr/>
        <p:txBody>
          <a:bodyPr/>
          <a:lstStyle>
            <a:lvl1pPr>
              <a:defRPr>
                <a:solidFill>
                  <a:schemeClr val="accent4">
                    <a:alpha val="70000"/>
                  </a:schemeClr>
                </a:solidFill>
              </a:defRPr>
            </a:lvl1pPr>
          </a:lstStyle>
          <a:p>
            <a:fld id="{049DC8E1-D369-0F48-9062-BB068AFD07CE}" type="datetime1">
              <a:rPr lang="en-US" smtClean="0"/>
              <a:pPr/>
              <a:t>2/24/23</a:t>
            </a:fld>
            <a:endParaRPr lang="en-US" dirty="0"/>
          </a:p>
        </p:txBody>
      </p:sp>
      <p:cxnSp>
        <p:nvCxnSpPr>
          <p:cNvPr id="33" name="Line">
            <a:extLst>
              <a:ext uri="{FF2B5EF4-FFF2-40B4-BE49-F238E27FC236}">
                <a16:creationId xmlns:a16="http://schemas.microsoft.com/office/drawing/2014/main" id="{E61121D3-034C-A148-89AD-C240C1E7F6F7}"/>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Slide Number"/>
          <p:cNvSpPr>
            <a:spLocks noGrp="1"/>
          </p:cNvSpPr>
          <p:nvPr>
            <p:ph type="sldNum" sz="quarter" idx="12"/>
          </p:nvPr>
        </p:nvSpPr>
        <p:spPr>
          <a:xfrm>
            <a:off x="8410660"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8" pos="69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 Copy">
    <p:bg>
      <p:bgPr>
        <a:solidFill>
          <a:schemeClr val="accent4"/>
        </a:solidFill>
        <a:effectLst/>
      </p:bgPr>
    </p:bg>
    <p:spTree>
      <p:nvGrpSpPr>
        <p:cNvPr id="1" name=""/>
        <p:cNvGrpSpPr/>
        <p:nvPr/>
      </p:nvGrpSpPr>
      <p:grpSpPr>
        <a:xfrm>
          <a:off x="0" y="0"/>
          <a:ext cx="0" cy="0"/>
          <a:chOff x="0" y="0"/>
          <a:chExt cx="0" cy="0"/>
        </a:xfrm>
      </p:grpSpPr>
      <p:pic>
        <p:nvPicPr>
          <p:cNvPr id="27" name="Black Bar">
            <a:extLst>
              <a:ext uri="{FF2B5EF4-FFF2-40B4-BE49-F238E27FC236}">
                <a16:creationId xmlns:a16="http://schemas.microsoft.com/office/drawing/2014/main" id="{6283C7A5-FA96-634B-82F6-99BF44D20F7C}"/>
              </a:ext>
            </a:extLst>
          </p:cNvPr>
          <p:cNvPicPr>
            <a:picLocks noChangeAspect="1"/>
          </p:cNvPicPr>
          <p:nvPr/>
        </p:nvPicPr>
        <p:blipFill>
          <a:blip r:embed="rId2"/>
          <a:stretch>
            <a:fillRect/>
          </a:stretch>
        </p:blipFill>
        <p:spPr>
          <a:xfrm>
            <a:off x="5257" y="0"/>
            <a:ext cx="8636000" cy="914400"/>
          </a:xfrm>
          <a:prstGeom prst="rect">
            <a:avLst/>
          </a:prstGeom>
        </p:spPr>
      </p:pic>
      <p:sp>
        <p:nvSpPr>
          <p:cNvPr id="2" name="Title"/>
          <p:cNvSpPr>
            <a:spLocks noGrp="1"/>
          </p:cNvSpPr>
          <p:nvPr>
            <p:ph type="ctrTitle" hasCustomPrompt="1"/>
          </p:nvPr>
        </p:nvSpPr>
        <p:spPr bwMode="blackWhite">
          <a:xfrm>
            <a:off x="1117214" y="442674"/>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17213" y="1345166"/>
            <a:ext cx="5491495"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1821465" y="1962540"/>
            <a:ext cx="55245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28" name="Date">
            <a:extLst>
              <a:ext uri="{FF2B5EF4-FFF2-40B4-BE49-F238E27FC236}">
                <a16:creationId xmlns:a16="http://schemas.microsoft.com/office/drawing/2014/main" id="{32B67432-75BE-B145-B884-FF16D239EAF2}"/>
              </a:ext>
            </a:extLst>
          </p:cNvPr>
          <p:cNvSpPr>
            <a:spLocks noGrp="1"/>
          </p:cNvSpPr>
          <p:nvPr>
            <p:ph type="dt" sz="half" idx="2"/>
          </p:nvPr>
        </p:nvSpPr>
        <p:spPr>
          <a:xfrm>
            <a:off x="7602587" y="6202177"/>
            <a:ext cx="778320"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2/24/23</a:t>
            </a:fld>
            <a:endParaRPr lang="en-US" dirty="0"/>
          </a:p>
        </p:txBody>
      </p:sp>
      <p:cxnSp>
        <p:nvCxnSpPr>
          <p:cNvPr id="30" name="Line">
            <a:extLst>
              <a:ext uri="{FF2B5EF4-FFF2-40B4-BE49-F238E27FC236}">
                <a16:creationId xmlns:a16="http://schemas.microsoft.com/office/drawing/2014/main" id="{58350E96-57A4-414B-9B8B-1430C2B4D38E}"/>
              </a:ext>
            </a:extLst>
          </p:cNvPr>
          <p:cNvCxnSpPr>
            <a:cxnSpLocks/>
          </p:cNvCxnSpPr>
          <p:nvPr/>
        </p:nvCxnSpPr>
        <p:spPr>
          <a:xfrm>
            <a:off x="8400500"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Slide Number">
            <a:extLst>
              <a:ext uri="{FF2B5EF4-FFF2-40B4-BE49-F238E27FC236}">
                <a16:creationId xmlns:a16="http://schemas.microsoft.com/office/drawing/2014/main" id="{49E8753C-A442-034F-B0F4-92D22B3247FE}"/>
              </a:ext>
            </a:extLst>
          </p:cNvPr>
          <p:cNvSpPr>
            <a:spLocks noGrp="1"/>
          </p:cNvSpPr>
          <p:nvPr>
            <p:ph type="sldNum" sz="quarter" idx="4"/>
          </p:nvPr>
        </p:nvSpPr>
        <p:spPr>
          <a:xfrm>
            <a:off x="8413374" y="6181281"/>
            <a:ext cx="36576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32">
          <p15:clr>
            <a:srgbClr val="FBAE40"/>
          </p15:clr>
        </p15:guide>
        <p15:guide id="7" pos="984">
          <p15:clr>
            <a:srgbClr val="FBAE40"/>
          </p15:clr>
        </p15:guide>
        <p15:guide id="8" pos="696">
          <p15:clr>
            <a:srgbClr val="FBAE40"/>
          </p15:clr>
        </p15:guide>
        <p15:guide id="9" pos="11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pic>
        <p:nvPicPr>
          <p:cNvPr id="21" name="Black Bar">
            <a:extLst>
              <a:ext uri="{FF2B5EF4-FFF2-40B4-BE49-F238E27FC236}">
                <a16:creationId xmlns:a16="http://schemas.microsoft.com/office/drawing/2014/main" id="{87C91AFD-CCD5-AA40-82FE-4B69C6151917}"/>
              </a:ext>
            </a:extLst>
          </p:cNvPr>
          <p:cNvPicPr>
            <a:picLocks noChangeAspect="1"/>
          </p:cNvPicPr>
          <p:nvPr/>
        </p:nvPicPr>
        <p:blipFill>
          <a:blip r:embed="rId2"/>
          <a:stretch>
            <a:fillRect/>
          </a:stretch>
        </p:blipFill>
        <p:spPr>
          <a:xfrm>
            <a:off x="5257" y="0"/>
            <a:ext cx="8636000" cy="914400"/>
          </a:xfrm>
          <a:prstGeom prst="rect">
            <a:avLst/>
          </a:prstGeom>
        </p:spPr>
      </p:pic>
      <p:sp>
        <p:nvSpPr>
          <p:cNvPr id="22" name="Title">
            <a:extLst>
              <a:ext uri="{FF2B5EF4-FFF2-40B4-BE49-F238E27FC236}">
                <a16:creationId xmlns:a16="http://schemas.microsoft.com/office/drawing/2014/main" id="{73768DE6-FB80-874D-8DE0-986B46F1FD05}"/>
              </a:ext>
            </a:extLst>
          </p:cNvPr>
          <p:cNvSpPr>
            <a:spLocks noGrp="1"/>
          </p:cNvSpPr>
          <p:nvPr>
            <p:ph type="ctrTitle" hasCustomPrompt="1"/>
          </p:nvPr>
        </p:nvSpPr>
        <p:spPr bwMode="blackWhite">
          <a:xfrm>
            <a:off x="1117214" y="442674"/>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17679" y="1345166"/>
            <a:ext cx="5466371"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128501" y="1917388"/>
            <a:ext cx="3443499"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4765675" y="1920875"/>
            <a:ext cx="3965575" cy="2982913"/>
          </a:xfrm>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23" name="Date">
            <a:extLst>
              <a:ext uri="{FF2B5EF4-FFF2-40B4-BE49-F238E27FC236}">
                <a16:creationId xmlns:a16="http://schemas.microsoft.com/office/drawing/2014/main" id="{CF069E70-AF49-2042-836A-1CC5C09B9CCB}"/>
              </a:ext>
            </a:extLst>
          </p:cNvPr>
          <p:cNvSpPr>
            <a:spLocks noGrp="1"/>
          </p:cNvSpPr>
          <p:nvPr>
            <p:ph type="dt" sz="half" idx="2"/>
          </p:nvPr>
        </p:nvSpPr>
        <p:spPr>
          <a:xfrm>
            <a:off x="7537270" y="6202177"/>
            <a:ext cx="843637"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2/24/23</a:t>
            </a:fld>
            <a:endParaRPr lang="en-US" dirty="0"/>
          </a:p>
        </p:txBody>
      </p:sp>
      <p:cxnSp>
        <p:nvCxnSpPr>
          <p:cNvPr id="25" name="Line">
            <a:extLst>
              <a:ext uri="{FF2B5EF4-FFF2-40B4-BE49-F238E27FC236}">
                <a16:creationId xmlns:a16="http://schemas.microsoft.com/office/drawing/2014/main" id="{BCC405A1-23C8-8E4E-940E-49CA3B709385}"/>
              </a:ext>
            </a:extLst>
          </p:cNvPr>
          <p:cNvCxnSpPr>
            <a:cxnSpLocks/>
          </p:cNvCxnSpPr>
          <p:nvPr/>
        </p:nvCxnSpPr>
        <p:spPr>
          <a:xfrm>
            <a:off x="8400500"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Slide Number">
            <a:extLst>
              <a:ext uri="{FF2B5EF4-FFF2-40B4-BE49-F238E27FC236}">
                <a16:creationId xmlns:a16="http://schemas.microsoft.com/office/drawing/2014/main" id="{50D54855-2B56-7D4D-BC1F-BBB8B58B9663}"/>
              </a:ext>
            </a:extLst>
          </p:cNvPr>
          <p:cNvSpPr>
            <a:spLocks noGrp="1"/>
          </p:cNvSpPr>
          <p:nvPr>
            <p:ph type="sldNum" sz="quarter" idx="4"/>
          </p:nvPr>
        </p:nvSpPr>
        <p:spPr>
          <a:xfrm>
            <a:off x="8413374" y="6181281"/>
            <a:ext cx="36576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69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Description of Picture">
            <a:extLst>
              <a:ext uri="{FF2B5EF4-FFF2-40B4-BE49-F238E27FC236}">
                <a16:creationId xmlns:a16="http://schemas.microsoft.com/office/drawing/2014/main" id="{B6A7C9B5-3617-0144-A4ED-16186741E8C3}"/>
              </a:ext>
            </a:extLst>
          </p:cNvPr>
          <p:cNvSpPr>
            <a:spLocks noGrp="1"/>
          </p:cNvSpPr>
          <p:nvPr>
            <p:ph type="pic" sz="quarter" idx="13"/>
          </p:nvPr>
        </p:nvSpPr>
        <p:spPr>
          <a:xfrm>
            <a:off x="0" y="0"/>
            <a:ext cx="9144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14" name="Photo Caption">
            <a:extLst>
              <a:ext uri="{FF2B5EF4-FFF2-40B4-BE49-F238E27FC236}">
                <a16:creationId xmlns:a16="http://schemas.microsoft.com/office/drawing/2014/main" id="{0D6DAF39-EE35-6843-807B-FF770BE21293}"/>
              </a:ext>
            </a:extLst>
          </p:cNvPr>
          <p:cNvSpPr>
            <a:spLocks noGrp="1"/>
          </p:cNvSpPr>
          <p:nvPr>
            <p:ph type="ctrTitle" hasCustomPrompt="1"/>
          </p:nvPr>
        </p:nvSpPr>
        <p:spPr bwMode="blackWhite">
          <a:xfrm>
            <a:off x="381000" y="304800"/>
            <a:ext cx="2879168" cy="1253420"/>
          </a:xfrm>
          <a:prstGeom prst="rect">
            <a:avLst/>
          </a:prstGeom>
          <a:noFill/>
          <a:ln w="38100">
            <a:noFill/>
          </a:ln>
        </p:spPr>
        <p:txBody>
          <a:bodyPr wrap="square" lIns="0" tIns="0" rIns="0" bIns="0" anchor="t" anchorCtr="0">
            <a:spAutoFit/>
          </a:bodyPr>
          <a:lstStyle>
            <a:lvl1pPr algn="l">
              <a:defRPr sz="1800" b="1" i="0" cap="none" spc="0">
                <a:solidFill>
                  <a:schemeClr val="bg1"/>
                </a:solidFill>
                <a:latin typeface="Acumin Pro" panose="020B0504020202020204" pitchFamily="34" charset="77"/>
              </a:defRPr>
            </a:lvl1pPr>
          </a:lstStyle>
          <a:p>
            <a:r>
              <a:rPr lang="en-US" dirty="0"/>
              <a:t>Brief photo caption. Place in top left or right corner. </a:t>
            </a:r>
            <a:r>
              <a:rPr lang="en-US" dirty="0" err="1"/>
              <a:t>Acumin</a:t>
            </a:r>
            <a:r>
              <a:rPr lang="en-US" dirty="0"/>
              <a:t> Pro Bold 18 pt. Make text black or white for legibility.</a:t>
            </a:r>
          </a:p>
        </p:txBody>
      </p:sp>
      <p:pic>
        <p:nvPicPr>
          <p:cNvPr id="29" name="Gold Triangle">
            <a:extLst>
              <a:ext uri="{FF2B5EF4-FFF2-40B4-BE49-F238E27FC236}">
                <a16:creationId xmlns:a16="http://schemas.microsoft.com/office/drawing/2014/main" id="{6C3B8210-1510-C644-9CE9-0E6E1BA9961F}"/>
              </a:ext>
            </a:extLst>
          </p:cNvPr>
          <p:cNvPicPr>
            <a:picLocks noChangeAspect="1"/>
          </p:cNvPicPr>
          <p:nvPr/>
        </p:nvPicPr>
        <p:blipFill>
          <a:blip r:embed="rId2"/>
          <a:stretch>
            <a:fillRect/>
          </a:stretch>
        </p:blipFill>
        <p:spPr>
          <a:xfrm>
            <a:off x="7366000" y="0"/>
            <a:ext cx="1778000"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7524207" y="6202177"/>
            <a:ext cx="856700" cy="323968"/>
          </a:xfrm>
        </p:spPr>
        <p:txBody>
          <a:bodyPr/>
          <a:lstStyle>
            <a:lvl1pPr>
              <a:defRPr>
                <a:solidFill>
                  <a:schemeClr val="accent4">
                    <a:alpha val="70000"/>
                  </a:schemeClr>
                </a:solidFill>
              </a:defRPr>
            </a:lvl1pPr>
          </a:lstStyle>
          <a:p>
            <a:fld id="{049DC8E1-D369-0F48-9062-BB068AFD07CE}" type="datetime1">
              <a:rPr lang="en-US" smtClean="0"/>
              <a:pPr/>
              <a:t>2/24/23</a:t>
            </a:fld>
            <a:endParaRPr lang="en-US" dirty="0"/>
          </a:p>
        </p:txBody>
      </p:sp>
      <p:cxnSp>
        <p:nvCxnSpPr>
          <p:cNvPr id="22" name="Line">
            <a:extLst>
              <a:ext uri="{FF2B5EF4-FFF2-40B4-BE49-F238E27FC236}">
                <a16:creationId xmlns:a16="http://schemas.microsoft.com/office/drawing/2014/main" id="{6E05FCF8-5823-9D4D-B7F3-412E5BDD4E01}"/>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8413374"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264">
          <p15:clr>
            <a:srgbClr val="FBAE40"/>
          </p15:clr>
        </p15:guide>
        <p15:guide id="8" orient="horz" pos="192">
          <p15:clr>
            <a:srgbClr val="FBAE40"/>
          </p15:clr>
        </p15:guide>
        <p15:guide id="9" pos="2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2"/>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0" y="0"/>
            <a:ext cx="9143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ading">
            <a:extLst>
              <a:ext uri="{FF2B5EF4-FFF2-40B4-BE49-F238E27FC236}">
                <a16:creationId xmlns:a16="http://schemas.microsoft.com/office/drawing/2014/main" id="{4D7D7E43-151C-6148-8D70-1135C4C4B705}"/>
              </a:ext>
            </a:extLst>
          </p:cNvPr>
          <p:cNvSpPr>
            <a:spLocks noGrp="1"/>
          </p:cNvSpPr>
          <p:nvPr>
            <p:ph type="ctrTitle" hasCustomPrompt="1"/>
          </p:nvPr>
        </p:nvSpPr>
        <p:spPr bwMode="blackWhite">
          <a:xfrm>
            <a:off x="2170159" y="1466566"/>
            <a:ext cx="4814498" cy="1210973"/>
          </a:xfrm>
          <a:prstGeom prst="rect">
            <a:avLst/>
          </a:prstGeom>
          <a:noFill/>
          <a:ln w="38100">
            <a:noFill/>
          </a:ln>
        </p:spPr>
        <p:txBody>
          <a:bodyPr wrap="square" lIns="0" tIns="0" rIns="0" bIns="0" anchor="t" anchorCtr="0">
            <a:spAutoFit/>
          </a:bodyPr>
          <a:lstStyle>
            <a:lvl1pPr algn="ctr">
              <a:defRPr sz="8600" b="0" i="0" cap="none" spc="0">
                <a:solidFill>
                  <a:schemeClr val="accent2"/>
                </a:solidFill>
                <a:latin typeface="United Sans Rg Md" pitchFamily="50" charset="0"/>
              </a:defRPr>
            </a:lvl1pPr>
          </a:lstStyle>
          <a:p>
            <a:r>
              <a:rPr lang="en-US" dirty="0"/>
              <a:t>123</a:t>
            </a:r>
          </a:p>
        </p:txBody>
      </p:sp>
      <p:sp>
        <p:nvSpPr>
          <p:cNvPr id="20" name="Black Bar">
            <a:extLst>
              <a:ext uri="{FF2B5EF4-FFF2-40B4-BE49-F238E27FC236}">
                <a16:creationId xmlns:a16="http://schemas.microsoft.com/office/drawing/2014/main" id="{EACB2F0C-1C3D-CD48-AD13-7B5AD683F7C7}"/>
              </a:ext>
            </a:extLst>
          </p:cNvPr>
          <p:cNvSpPr/>
          <p:nvPr/>
        </p:nvSpPr>
        <p:spPr>
          <a:xfrm>
            <a:off x="1986208" y="2744421"/>
            <a:ext cx="5179092"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ubhead">
            <a:extLst>
              <a:ext uri="{FF2B5EF4-FFF2-40B4-BE49-F238E27FC236}">
                <a16:creationId xmlns:a16="http://schemas.microsoft.com/office/drawing/2014/main" id="{0B79470A-88E7-9241-9D11-9A69D762338C}"/>
              </a:ext>
            </a:extLst>
          </p:cNvPr>
          <p:cNvSpPr>
            <a:spLocks noGrp="1"/>
          </p:cNvSpPr>
          <p:nvPr>
            <p:ph type="subTitle" idx="1" hasCustomPrompt="1"/>
          </p:nvPr>
        </p:nvSpPr>
        <p:spPr>
          <a:xfrm>
            <a:off x="1986207" y="2706475"/>
            <a:ext cx="5171597"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156451" y="3540352"/>
            <a:ext cx="5008850"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pic>
        <p:nvPicPr>
          <p:cNvPr id="24" name="Gold Triangle">
            <a:extLst>
              <a:ext uri="{FF2B5EF4-FFF2-40B4-BE49-F238E27FC236}">
                <a16:creationId xmlns:a16="http://schemas.microsoft.com/office/drawing/2014/main" id="{4DC803D7-BDE8-2740-B36D-EB98236EB729}"/>
              </a:ext>
            </a:extLst>
          </p:cNvPr>
          <p:cNvPicPr>
            <a:picLocks noChangeAspect="1"/>
          </p:cNvPicPr>
          <p:nvPr/>
        </p:nvPicPr>
        <p:blipFill>
          <a:blip r:embed="rId2"/>
          <a:stretch>
            <a:fillRect/>
          </a:stretch>
        </p:blipFill>
        <p:spPr>
          <a:xfrm>
            <a:off x="7366000" y="0"/>
            <a:ext cx="1778000" cy="6858000"/>
          </a:xfrm>
          <a:prstGeom prst="rect">
            <a:avLst/>
          </a:prstGeom>
        </p:spPr>
      </p:pic>
      <p:sp>
        <p:nvSpPr>
          <p:cNvPr id="25" name="Date">
            <a:extLst>
              <a:ext uri="{FF2B5EF4-FFF2-40B4-BE49-F238E27FC236}">
                <a16:creationId xmlns:a16="http://schemas.microsoft.com/office/drawing/2014/main" id="{A7492D50-D618-9F40-B9F2-9B08441829B8}"/>
              </a:ext>
            </a:extLst>
          </p:cNvPr>
          <p:cNvSpPr>
            <a:spLocks noGrp="1"/>
          </p:cNvSpPr>
          <p:nvPr>
            <p:ph type="dt" sz="half" idx="10"/>
          </p:nvPr>
        </p:nvSpPr>
        <p:spPr>
          <a:xfrm>
            <a:off x="7615646" y="6202177"/>
            <a:ext cx="765261" cy="323968"/>
          </a:xfrm>
        </p:spPr>
        <p:txBody>
          <a:bodyPr/>
          <a:lstStyle>
            <a:lvl1pPr>
              <a:defRPr>
                <a:solidFill>
                  <a:schemeClr val="accent4">
                    <a:alpha val="70000"/>
                  </a:schemeClr>
                </a:solidFill>
              </a:defRPr>
            </a:lvl1pPr>
          </a:lstStyle>
          <a:p>
            <a:fld id="{049DC8E1-D369-0F48-9062-BB068AFD07CE}" type="datetime1">
              <a:rPr lang="en-US" smtClean="0"/>
              <a:pPr/>
              <a:t>2/24/23</a:t>
            </a:fld>
            <a:endParaRPr lang="en-US" dirty="0"/>
          </a:p>
        </p:txBody>
      </p:sp>
      <p:cxnSp>
        <p:nvCxnSpPr>
          <p:cNvPr id="27" name="Line">
            <a:extLst>
              <a:ext uri="{FF2B5EF4-FFF2-40B4-BE49-F238E27FC236}">
                <a16:creationId xmlns:a16="http://schemas.microsoft.com/office/drawing/2014/main" id="{8F96F97C-D2D6-7949-BDC5-C0B91FB918BD}"/>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Slide Number">
            <a:extLst>
              <a:ext uri="{FF2B5EF4-FFF2-40B4-BE49-F238E27FC236}">
                <a16:creationId xmlns:a16="http://schemas.microsoft.com/office/drawing/2014/main" id="{8E13B548-F076-CF46-A887-15D7D4869738}"/>
              </a:ext>
            </a:extLst>
          </p:cNvPr>
          <p:cNvSpPr>
            <a:spLocks noGrp="1"/>
          </p:cNvSpPr>
          <p:nvPr>
            <p:ph type="sldNum" sz="quarter" idx="12"/>
          </p:nvPr>
        </p:nvSpPr>
        <p:spPr>
          <a:xfrm>
            <a:off x="8413374"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orient="horz" pos="1008">
          <p15:clr>
            <a:srgbClr val="FBAE40"/>
          </p15:clr>
        </p15:guide>
        <p15:guide id="8" orient="horz" pos="14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2"/>
        </a:solidFill>
        <a:effectLst/>
      </p:bgPr>
    </p:bg>
    <p:spTree>
      <p:nvGrpSpPr>
        <p:cNvPr id="1" name=""/>
        <p:cNvGrpSpPr/>
        <p:nvPr/>
      </p:nvGrpSpPr>
      <p:grpSpPr>
        <a:xfrm>
          <a:off x="0" y="0"/>
          <a:ext cx="0" cy="0"/>
          <a:chOff x="0" y="0"/>
          <a:chExt cx="0" cy="0"/>
        </a:xfrm>
      </p:grpSpPr>
      <p:sp>
        <p:nvSpPr>
          <p:cNvPr id="17" name="Gold Background">
            <a:extLst>
              <a:ext uri="{FF2B5EF4-FFF2-40B4-BE49-F238E27FC236}">
                <a16:creationId xmlns:a16="http://schemas.microsoft.com/office/drawing/2014/main" id="{F59025A6-822F-2D44-9F31-61A4A63F5CD3}"/>
              </a:ext>
            </a:extLst>
          </p:cNvPr>
          <p:cNvSpPr/>
          <p:nvPr/>
        </p:nvSpPr>
        <p:spPr>
          <a:xfrm>
            <a:off x="0" y="0"/>
            <a:ext cx="9144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089144" y="1557666"/>
            <a:ext cx="5500897" cy="854080"/>
          </a:xfrm>
          <a:prstGeom prst="rect">
            <a:avLst/>
          </a:prstGeom>
          <a:noFill/>
          <a:ln w="38100">
            <a:noFill/>
          </a:ln>
        </p:spPr>
        <p:txBody>
          <a:bodyPr wrap="square" lIns="0" tIns="0" rIns="0" bIns="0" anchor="t" anchorCtr="0">
            <a:spAutoFit/>
          </a:bodyPr>
          <a:lstStyle>
            <a:lvl1pPr algn="l">
              <a:defRPr sz="6000" b="1" i="1" spc="0">
                <a:solidFill>
                  <a:schemeClr val="bg1"/>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1107311" y="2578489"/>
            <a:ext cx="5500891"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pic>
        <p:nvPicPr>
          <p:cNvPr id="21" name="Black Triangle">
            <a:extLst>
              <a:ext uri="{FF2B5EF4-FFF2-40B4-BE49-F238E27FC236}">
                <a16:creationId xmlns:a16="http://schemas.microsoft.com/office/drawing/2014/main" id="{237F821D-D4B4-C442-814B-E1605BD7539E}"/>
              </a:ext>
            </a:extLst>
          </p:cNvPr>
          <p:cNvPicPr>
            <a:picLocks noChangeAspect="1"/>
          </p:cNvPicPr>
          <p:nvPr/>
        </p:nvPicPr>
        <p:blipFill>
          <a:blip r:embed="rId2"/>
          <a:stretch>
            <a:fillRect/>
          </a:stretch>
        </p:blipFill>
        <p:spPr>
          <a:xfrm>
            <a:off x="7366000" y="0"/>
            <a:ext cx="1778000" cy="6858000"/>
          </a:xfrm>
          <a:prstGeom prst="rect">
            <a:avLst/>
          </a:prstGeom>
        </p:spPr>
      </p:pic>
      <p:sp>
        <p:nvSpPr>
          <p:cNvPr id="22" name="Date">
            <a:extLst>
              <a:ext uri="{FF2B5EF4-FFF2-40B4-BE49-F238E27FC236}">
                <a16:creationId xmlns:a16="http://schemas.microsoft.com/office/drawing/2014/main" id="{F8CD2E15-DFA2-0F4C-8839-A9AD4504A2B8}"/>
              </a:ext>
            </a:extLst>
          </p:cNvPr>
          <p:cNvSpPr>
            <a:spLocks noGrp="1"/>
          </p:cNvSpPr>
          <p:nvPr>
            <p:ph type="dt" sz="half" idx="10"/>
          </p:nvPr>
        </p:nvSpPr>
        <p:spPr>
          <a:xfrm>
            <a:off x="7563394" y="6202177"/>
            <a:ext cx="817513" cy="323968"/>
          </a:xfrm>
        </p:spPr>
        <p:txBody>
          <a:bodyPr/>
          <a:lstStyle>
            <a:lvl1pPr>
              <a:defRPr>
                <a:solidFill>
                  <a:schemeClr val="accent4">
                    <a:alpha val="70000"/>
                  </a:schemeClr>
                </a:solidFill>
              </a:defRPr>
            </a:lvl1pPr>
          </a:lstStyle>
          <a:p>
            <a:fld id="{049DC8E1-D369-0F48-9062-BB068AFD07CE}" type="datetime1">
              <a:rPr lang="en-US" smtClean="0"/>
              <a:pPr/>
              <a:t>2/24/23</a:t>
            </a:fld>
            <a:endParaRPr lang="en-US" dirty="0"/>
          </a:p>
        </p:txBody>
      </p:sp>
      <p:cxnSp>
        <p:nvCxnSpPr>
          <p:cNvPr id="25" name="Line">
            <a:extLst>
              <a:ext uri="{FF2B5EF4-FFF2-40B4-BE49-F238E27FC236}">
                <a16:creationId xmlns:a16="http://schemas.microsoft.com/office/drawing/2014/main" id="{A45DD0F1-B8FD-0047-817A-E2982F127A6A}"/>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Slide Number">
            <a:extLst>
              <a:ext uri="{FF2B5EF4-FFF2-40B4-BE49-F238E27FC236}">
                <a16:creationId xmlns:a16="http://schemas.microsoft.com/office/drawing/2014/main" id="{ACFC5D5C-1C9B-F148-A910-72ADDA93ABF0}"/>
              </a:ext>
            </a:extLst>
          </p:cNvPr>
          <p:cNvSpPr>
            <a:spLocks noGrp="1"/>
          </p:cNvSpPr>
          <p:nvPr>
            <p:ph type="sldNum" sz="quarter" idx="12"/>
          </p:nvPr>
        </p:nvSpPr>
        <p:spPr>
          <a:xfrm>
            <a:off x="8413374"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69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15646" y="6202177"/>
            <a:ext cx="765261"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2/24/23</a:t>
            </a:fld>
            <a:endParaRPr lang="en-US" dirty="0"/>
          </a:p>
        </p:txBody>
      </p:sp>
      <p:sp>
        <p:nvSpPr>
          <p:cNvPr id="5" name="Footer Placeholder 4"/>
          <p:cNvSpPr>
            <a:spLocks noGrp="1"/>
          </p:cNvSpPr>
          <p:nvPr>
            <p:ph type="ftr" sz="quarter" idx="3"/>
          </p:nvPr>
        </p:nvSpPr>
        <p:spPr>
          <a:xfrm>
            <a:off x="853384" y="6219163"/>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8474334" y="6181281"/>
            <a:ext cx="36576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cxnSp>
        <p:nvCxnSpPr>
          <p:cNvPr id="16" name="Straight Connector 15">
            <a:extLst>
              <a:ext uri="{FF2B5EF4-FFF2-40B4-BE49-F238E27FC236}">
                <a16:creationId xmlns:a16="http://schemas.microsoft.com/office/drawing/2014/main" id="{8DFF833F-712C-324A-8187-5455C581BDBA}"/>
              </a:ext>
            </a:extLst>
          </p:cNvPr>
          <p:cNvCxnSpPr>
            <a:cxnSpLocks/>
          </p:cNvCxnSpPr>
          <p:nvPr/>
        </p:nvCxnSpPr>
        <p:spPr>
          <a:xfrm>
            <a:off x="8400500" y="6270568"/>
            <a:ext cx="0" cy="16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orient="horz" pos="4056">
          <p15:clr>
            <a:srgbClr val="F26B43"/>
          </p15:clr>
        </p15:guide>
        <p15:guide id="4" orient="horz" pos="393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mailto:owl@owl.english.purdue.edu"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emf"/><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emf"/><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C6DAED2-C73D-2443-84E6-FD89A1066655}"/>
              </a:ext>
            </a:extLst>
          </p:cNvPr>
          <p:cNvSpPr>
            <a:spLocks noGrp="1"/>
          </p:cNvSpPr>
          <p:nvPr>
            <p:ph type="ctrTitle"/>
          </p:nvPr>
        </p:nvSpPr>
        <p:spPr>
          <a:xfrm>
            <a:off x="894890" y="1621967"/>
            <a:ext cx="6640518" cy="1523494"/>
          </a:xfrm>
        </p:spPr>
        <p:txBody>
          <a:bodyPr/>
          <a:lstStyle/>
          <a:p>
            <a:pPr fontAlgn="auto">
              <a:spcBef>
                <a:spcPts val="0"/>
              </a:spcBef>
              <a:spcAft>
                <a:spcPts val="0"/>
              </a:spcAft>
              <a:defRPr/>
            </a:pPr>
            <a:r>
              <a:rPr lang="en-US" altLang="en-US" sz="6000" dirty="0">
                <a:latin typeface="+mn-lt"/>
                <a:ea typeface="+mn-ea"/>
              </a:rPr>
              <a:t>Understanding Writing</a:t>
            </a:r>
            <a:endParaRPr lang="en-US" sz="6000" cap="none" spc="-100" dirty="0">
              <a:latin typeface="Book Antiqua"/>
              <a:ea typeface="+mn-ea"/>
              <a:cs typeface="Book Antiqua"/>
            </a:endParaRPr>
          </a:p>
        </p:txBody>
      </p:sp>
      <p:sp>
        <p:nvSpPr>
          <p:cNvPr id="5" name="Slide Number">
            <a:extLst>
              <a:ext uri="{FF2B5EF4-FFF2-40B4-BE49-F238E27FC236}">
                <a16:creationId xmlns:a16="http://schemas.microsoft.com/office/drawing/2014/main" id="{BC6C36F4-D49A-904E-968D-C3A9784ABFE4}"/>
              </a:ext>
            </a:extLst>
          </p:cNvPr>
          <p:cNvSpPr>
            <a:spLocks noGrp="1"/>
          </p:cNvSpPr>
          <p:nvPr>
            <p:ph type="sldNum" sz="quarter" idx="12"/>
          </p:nvPr>
        </p:nvSpPr>
        <p:spPr/>
        <p:txBody>
          <a:bodyPr/>
          <a:lstStyle/>
          <a:p>
            <a:fld id="{8A7A6979-0714-4377-B894-6BE4C2D6E202}" type="slidenum">
              <a:rPr lang="en-US" smtClean="0"/>
              <a:pPr/>
              <a:t>1</a:t>
            </a:fld>
            <a:endParaRPr lang="en-US" dirty="0"/>
          </a:p>
        </p:txBody>
      </p:sp>
      <p:pic>
        <p:nvPicPr>
          <p:cNvPr id="6" name="Purdue CoBrand">
            <a:extLst>
              <a:ext uri="{FF2B5EF4-FFF2-40B4-BE49-F238E27FC236}">
                <a16:creationId xmlns:a16="http://schemas.microsoft.com/office/drawing/2014/main" id="{05240C7F-A381-8841-9325-1750E088B7EE}"/>
              </a:ext>
            </a:extLst>
          </p:cNvPr>
          <p:cNvPicPr>
            <a:picLocks noChangeAspect="1"/>
          </p:cNvPicPr>
          <p:nvPr/>
        </p:nvPicPr>
        <p:blipFill>
          <a:blip r:embed="rId3"/>
          <a:srcRect/>
          <a:stretch/>
        </p:blipFill>
        <p:spPr>
          <a:xfrm>
            <a:off x="462008" y="6084825"/>
            <a:ext cx="3370923" cy="365760"/>
          </a:xfrm>
          <a:prstGeom prst="rect">
            <a:avLst/>
          </a:prstGeom>
        </p:spPr>
      </p:pic>
      <p:sp>
        <p:nvSpPr>
          <p:cNvPr id="3" name="TextBox 2">
            <a:extLst>
              <a:ext uri="{FF2B5EF4-FFF2-40B4-BE49-F238E27FC236}">
                <a16:creationId xmlns:a16="http://schemas.microsoft.com/office/drawing/2014/main" id="{2FC776DC-8FB1-052F-235A-602E54AA37B9}"/>
              </a:ext>
            </a:extLst>
          </p:cNvPr>
          <p:cNvSpPr txBox="1"/>
          <p:nvPr/>
        </p:nvSpPr>
        <p:spPr>
          <a:xfrm>
            <a:off x="858140" y="3145461"/>
            <a:ext cx="3357009" cy="430887"/>
          </a:xfrm>
          <a:prstGeom prst="rect">
            <a:avLst/>
          </a:prstGeom>
          <a:noFill/>
        </p:spPr>
        <p:txBody>
          <a:bodyPr wrap="none" rtlCol="0">
            <a:spAutoFit/>
          </a:bodyPr>
          <a:lstStyle/>
          <a:p>
            <a:r>
              <a:rPr lang="en-US" sz="2200" b="1" dirty="0">
                <a:solidFill>
                  <a:schemeClr val="bg1">
                    <a:lumMod val="65000"/>
                    <a:lumOff val="35000"/>
                  </a:schemeClr>
                </a:solidFill>
              </a:rPr>
              <a:t>The Rhetorical Situation</a:t>
            </a:r>
          </a:p>
        </p:txBody>
      </p:sp>
    </p:spTree>
    <p:extLst>
      <p:ext uri="{BB962C8B-B14F-4D97-AF65-F5344CB8AC3E}">
        <p14:creationId xmlns:p14="http://schemas.microsoft.com/office/powerpoint/2010/main" val="2664743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18CFB1-0CFB-7309-7819-778C0B6494E6}"/>
              </a:ext>
            </a:extLst>
          </p:cNvPr>
          <p:cNvSpPr>
            <a:spLocks noGrp="1"/>
          </p:cNvSpPr>
          <p:nvPr>
            <p:ph type="ctrTitle"/>
          </p:nvPr>
        </p:nvSpPr>
        <p:spPr>
          <a:xfrm>
            <a:off x="462008" y="255494"/>
            <a:ext cx="6925732" cy="683264"/>
          </a:xfrm>
        </p:spPr>
        <p:txBody>
          <a:bodyPr/>
          <a:lstStyle/>
          <a:p>
            <a:pPr eaLnBrk="1" hangingPunct="1"/>
            <a:r>
              <a:rPr lang="en-US" altLang="en-US" sz="4800" dirty="0"/>
              <a:t>Context</a:t>
            </a:r>
            <a:endParaRPr lang="en-US" altLang="en-US" sz="2800" dirty="0"/>
          </a:p>
        </p:txBody>
      </p:sp>
      <p:sp>
        <p:nvSpPr>
          <p:cNvPr id="7" name="Slide Number Placeholder 6">
            <a:extLst>
              <a:ext uri="{FF2B5EF4-FFF2-40B4-BE49-F238E27FC236}">
                <a16:creationId xmlns:a16="http://schemas.microsoft.com/office/drawing/2014/main" id="{78F0F2C2-1537-7730-8348-8DEBCD1A5053}"/>
              </a:ext>
            </a:extLst>
          </p:cNvPr>
          <p:cNvSpPr>
            <a:spLocks noGrp="1"/>
          </p:cNvSpPr>
          <p:nvPr>
            <p:ph type="sldNum" sz="quarter" idx="4"/>
          </p:nvPr>
        </p:nvSpPr>
        <p:spPr/>
        <p:txBody>
          <a:bodyPr/>
          <a:lstStyle/>
          <a:p>
            <a:fld id="{8A7A6979-0714-4377-B894-6BE4C2D6E202}" type="slidenum">
              <a:rPr lang="en-US" smtClean="0"/>
              <a:pPr/>
              <a:t>10</a:t>
            </a:fld>
            <a:endParaRPr lang="en-US" dirty="0"/>
          </a:p>
        </p:txBody>
      </p:sp>
      <p:pic>
        <p:nvPicPr>
          <p:cNvPr id="8" name="Purdue CoBrand">
            <a:extLst>
              <a:ext uri="{FF2B5EF4-FFF2-40B4-BE49-F238E27FC236}">
                <a16:creationId xmlns:a16="http://schemas.microsoft.com/office/drawing/2014/main" id="{48C54743-7575-7D4D-7AE8-AB5CFBF5512F}"/>
              </a:ext>
            </a:extLst>
          </p:cNvPr>
          <p:cNvPicPr>
            <a:picLocks noChangeAspect="1"/>
          </p:cNvPicPr>
          <p:nvPr/>
        </p:nvPicPr>
        <p:blipFill>
          <a:blip r:embed="rId3"/>
          <a:srcRect/>
          <a:stretch/>
        </p:blipFill>
        <p:spPr>
          <a:xfrm>
            <a:off x="462008" y="6072299"/>
            <a:ext cx="3370923" cy="365760"/>
          </a:xfrm>
          <a:prstGeom prst="rect">
            <a:avLst/>
          </a:prstGeom>
        </p:spPr>
      </p:pic>
      <p:sp>
        <p:nvSpPr>
          <p:cNvPr id="2" name="TextBox 1">
            <a:extLst>
              <a:ext uri="{FF2B5EF4-FFF2-40B4-BE49-F238E27FC236}">
                <a16:creationId xmlns:a16="http://schemas.microsoft.com/office/drawing/2014/main" id="{F5262EF3-872F-F82A-EA12-8B05D09D17CA}"/>
              </a:ext>
            </a:extLst>
          </p:cNvPr>
          <p:cNvSpPr txBox="1"/>
          <p:nvPr/>
        </p:nvSpPr>
        <p:spPr>
          <a:xfrm>
            <a:off x="462008" y="1353015"/>
            <a:ext cx="7425803" cy="2966197"/>
          </a:xfrm>
          <a:prstGeom prst="rect">
            <a:avLst/>
          </a:prstGeom>
          <a:noFill/>
        </p:spPr>
        <p:txBody>
          <a:bodyPr wrap="square" rtlCol="0">
            <a:spAutoFit/>
          </a:bodyPr>
          <a:lstStyle/>
          <a:p>
            <a:pPr marL="7938" lvl="1">
              <a:lnSpc>
                <a:spcPct val="150000"/>
              </a:lnSpc>
            </a:pPr>
            <a:r>
              <a:rPr lang="en-US" altLang="en-US" b="1" dirty="0"/>
              <a:t>Context</a:t>
            </a:r>
            <a:r>
              <a:rPr lang="en-US" altLang="en-US" dirty="0"/>
              <a:t> is the “situation” which generates the need for writing.</a:t>
            </a:r>
          </a:p>
          <a:p>
            <a:pPr marL="7938" lvl="1">
              <a:lnSpc>
                <a:spcPct val="150000"/>
              </a:lnSpc>
            </a:pPr>
            <a:endParaRPr lang="en-US" altLang="en-US" dirty="0"/>
          </a:p>
          <a:p>
            <a:pPr marL="7938" lvl="1">
              <a:lnSpc>
                <a:spcPct val="150000"/>
              </a:lnSpc>
            </a:pPr>
            <a:r>
              <a:rPr lang="en-US" altLang="en-US" b="1" dirty="0"/>
              <a:t>Context is affected by the:</a:t>
            </a:r>
          </a:p>
          <a:p>
            <a:pPr marL="466725" lvl="1" indent="-242888">
              <a:lnSpc>
                <a:spcPct val="150000"/>
              </a:lnSpc>
              <a:buFont typeface="Wingdings" panose="05000000000000000000" pitchFamily="2" charset="2"/>
              <a:buChar char="§"/>
            </a:pPr>
            <a:r>
              <a:rPr lang="en-US" altLang="en-US" dirty="0"/>
              <a:t>Time period or timing</a:t>
            </a:r>
          </a:p>
          <a:p>
            <a:pPr marL="466725" lvl="1" indent="-242888">
              <a:lnSpc>
                <a:spcPct val="150000"/>
              </a:lnSpc>
              <a:buFont typeface="Wingdings" panose="05000000000000000000" pitchFamily="2" charset="2"/>
              <a:buChar char="§"/>
            </a:pPr>
            <a:r>
              <a:rPr lang="en-US" altLang="en-US" dirty="0"/>
              <a:t>Location</a:t>
            </a:r>
          </a:p>
          <a:p>
            <a:pPr marL="466725" lvl="1" indent="-242888">
              <a:lnSpc>
                <a:spcPct val="150000"/>
              </a:lnSpc>
              <a:buFont typeface="Wingdings" panose="05000000000000000000" pitchFamily="2" charset="2"/>
              <a:buChar char="§"/>
            </a:pPr>
            <a:r>
              <a:rPr lang="en-US" altLang="en-US" dirty="0"/>
              <a:t>Current events</a:t>
            </a:r>
          </a:p>
          <a:p>
            <a:pPr marL="466725" lvl="1" indent="-242888">
              <a:lnSpc>
                <a:spcPct val="150000"/>
              </a:lnSpc>
              <a:buFont typeface="Wingdings" panose="05000000000000000000" pitchFamily="2" charset="2"/>
              <a:buChar char="§"/>
            </a:pPr>
            <a:r>
              <a:rPr lang="en-US" altLang="en-US" dirty="0"/>
              <a:t>Cultural significance</a:t>
            </a:r>
          </a:p>
        </p:txBody>
      </p:sp>
    </p:spTree>
    <p:extLst>
      <p:ext uri="{BB962C8B-B14F-4D97-AF65-F5344CB8AC3E}">
        <p14:creationId xmlns:p14="http://schemas.microsoft.com/office/powerpoint/2010/main" val="2834643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18CFB1-0CFB-7309-7819-778C0B6494E6}"/>
              </a:ext>
            </a:extLst>
          </p:cNvPr>
          <p:cNvSpPr>
            <a:spLocks noGrp="1"/>
          </p:cNvSpPr>
          <p:nvPr>
            <p:ph type="ctrTitle"/>
          </p:nvPr>
        </p:nvSpPr>
        <p:spPr>
          <a:xfrm>
            <a:off x="462008" y="255494"/>
            <a:ext cx="6925732" cy="683264"/>
          </a:xfrm>
        </p:spPr>
        <p:txBody>
          <a:bodyPr/>
          <a:lstStyle/>
          <a:p>
            <a:pPr eaLnBrk="1" hangingPunct="1"/>
            <a:r>
              <a:rPr lang="en-US" altLang="en-US" sz="4800" dirty="0"/>
              <a:t>Recap: The Rhetorical Situation</a:t>
            </a:r>
            <a:endParaRPr lang="en-US" altLang="en-US" sz="2800" dirty="0"/>
          </a:p>
        </p:txBody>
      </p:sp>
      <p:sp>
        <p:nvSpPr>
          <p:cNvPr id="7" name="Slide Number Placeholder 6">
            <a:extLst>
              <a:ext uri="{FF2B5EF4-FFF2-40B4-BE49-F238E27FC236}">
                <a16:creationId xmlns:a16="http://schemas.microsoft.com/office/drawing/2014/main" id="{78F0F2C2-1537-7730-8348-8DEBCD1A5053}"/>
              </a:ext>
            </a:extLst>
          </p:cNvPr>
          <p:cNvSpPr>
            <a:spLocks noGrp="1"/>
          </p:cNvSpPr>
          <p:nvPr>
            <p:ph type="sldNum" sz="quarter" idx="4"/>
          </p:nvPr>
        </p:nvSpPr>
        <p:spPr/>
        <p:txBody>
          <a:bodyPr/>
          <a:lstStyle/>
          <a:p>
            <a:fld id="{8A7A6979-0714-4377-B894-6BE4C2D6E202}" type="slidenum">
              <a:rPr lang="en-US" smtClean="0"/>
              <a:pPr/>
              <a:t>11</a:t>
            </a:fld>
            <a:endParaRPr lang="en-US" dirty="0"/>
          </a:p>
        </p:txBody>
      </p:sp>
      <p:pic>
        <p:nvPicPr>
          <p:cNvPr id="8" name="Purdue CoBrand">
            <a:extLst>
              <a:ext uri="{FF2B5EF4-FFF2-40B4-BE49-F238E27FC236}">
                <a16:creationId xmlns:a16="http://schemas.microsoft.com/office/drawing/2014/main" id="{48C54743-7575-7D4D-7AE8-AB5CFBF5512F}"/>
              </a:ext>
            </a:extLst>
          </p:cNvPr>
          <p:cNvPicPr>
            <a:picLocks noChangeAspect="1"/>
          </p:cNvPicPr>
          <p:nvPr/>
        </p:nvPicPr>
        <p:blipFill>
          <a:blip r:embed="rId3"/>
          <a:srcRect/>
          <a:stretch/>
        </p:blipFill>
        <p:spPr>
          <a:xfrm>
            <a:off x="462008" y="6072299"/>
            <a:ext cx="3370923" cy="365760"/>
          </a:xfrm>
          <a:prstGeom prst="rect">
            <a:avLst/>
          </a:prstGeom>
        </p:spPr>
      </p:pic>
      <p:sp>
        <p:nvSpPr>
          <p:cNvPr id="2" name="Rectangle 1">
            <a:extLst>
              <a:ext uri="{FF2B5EF4-FFF2-40B4-BE49-F238E27FC236}">
                <a16:creationId xmlns:a16="http://schemas.microsoft.com/office/drawing/2014/main" id="{FE92E32B-0BB8-1298-F446-23F4F36D9B3A}"/>
              </a:ext>
            </a:extLst>
          </p:cNvPr>
          <p:cNvSpPr/>
          <p:nvPr/>
        </p:nvSpPr>
        <p:spPr>
          <a:xfrm>
            <a:off x="462008" y="1232253"/>
            <a:ext cx="7026621" cy="2966197"/>
          </a:xfrm>
          <a:prstGeom prst="rect">
            <a:avLst/>
          </a:prstGeom>
        </p:spPr>
        <p:txBody>
          <a:bodyPr wrap="square">
            <a:spAutoFit/>
          </a:bodyPr>
          <a:lstStyle/>
          <a:p>
            <a:pPr>
              <a:lnSpc>
                <a:spcPct val="150000"/>
              </a:lnSpc>
            </a:pPr>
            <a:r>
              <a:rPr lang="en-US" altLang="en-US" b="1" dirty="0"/>
              <a:t>Remember the components of the rhetorical situation:</a:t>
            </a:r>
          </a:p>
          <a:p>
            <a:pPr marL="914400" indent="-457200">
              <a:lnSpc>
                <a:spcPct val="150000"/>
              </a:lnSpc>
              <a:buFont typeface="+mj-lt"/>
              <a:buAutoNum type="arabicPeriod"/>
            </a:pPr>
            <a:r>
              <a:rPr lang="en-US" altLang="en-US" dirty="0"/>
              <a:t>Writer</a:t>
            </a:r>
          </a:p>
          <a:p>
            <a:pPr marL="914400" indent="-457200">
              <a:lnSpc>
                <a:spcPct val="150000"/>
              </a:lnSpc>
              <a:buFont typeface="+mj-lt"/>
              <a:buAutoNum type="arabicPeriod"/>
            </a:pPr>
            <a:r>
              <a:rPr lang="en-US" altLang="en-US" dirty="0"/>
              <a:t>Purpose</a:t>
            </a:r>
          </a:p>
          <a:p>
            <a:pPr marL="914400" indent="-457200">
              <a:lnSpc>
                <a:spcPct val="150000"/>
              </a:lnSpc>
              <a:buFont typeface="+mj-lt"/>
              <a:buAutoNum type="arabicPeriod"/>
            </a:pPr>
            <a:r>
              <a:rPr lang="en-US" altLang="en-US" dirty="0"/>
              <a:t>Audience</a:t>
            </a:r>
          </a:p>
          <a:p>
            <a:pPr marL="914400" indent="-457200">
              <a:lnSpc>
                <a:spcPct val="150000"/>
              </a:lnSpc>
              <a:buFont typeface="+mj-lt"/>
              <a:buAutoNum type="arabicPeriod"/>
            </a:pPr>
            <a:r>
              <a:rPr lang="en-US" altLang="en-US" dirty="0"/>
              <a:t>Topic</a:t>
            </a:r>
          </a:p>
          <a:p>
            <a:pPr marL="914400" indent="-457200">
              <a:lnSpc>
                <a:spcPct val="150000"/>
              </a:lnSpc>
              <a:buFont typeface="+mj-lt"/>
              <a:buAutoNum type="arabicPeriod"/>
            </a:pPr>
            <a:r>
              <a:rPr lang="en-US" altLang="en-US" dirty="0"/>
              <a:t>Context</a:t>
            </a:r>
          </a:p>
          <a:p>
            <a:pPr marL="914400" indent="-457200">
              <a:lnSpc>
                <a:spcPct val="150000"/>
              </a:lnSpc>
              <a:buFont typeface="+mj-lt"/>
              <a:buAutoNum type="arabicPeriod"/>
            </a:pPr>
            <a:r>
              <a:rPr lang="en-US" altLang="en-US" dirty="0"/>
              <a:t>Culture</a:t>
            </a:r>
          </a:p>
        </p:txBody>
      </p:sp>
    </p:spTree>
    <p:extLst>
      <p:ext uri="{BB962C8B-B14F-4D97-AF65-F5344CB8AC3E}">
        <p14:creationId xmlns:p14="http://schemas.microsoft.com/office/powerpoint/2010/main" val="101373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3354486-2A6A-DD4E-9A8D-861B2E201A1F}"/>
              </a:ext>
            </a:extLst>
          </p:cNvPr>
          <p:cNvSpPr>
            <a:spLocks noGrp="1"/>
          </p:cNvSpPr>
          <p:nvPr>
            <p:ph type="ctrTitle"/>
          </p:nvPr>
        </p:nvSpPr>
        <p:spPr/>
        <p:txBody>
          <a:bodyPr/>
          <a:lstStyle/>
          <a:p>
            <a:r>
              <a:rPr lang="en-US" dirty="0"/>
              <a:t>Thank You</a:t>
            </a:r>
          </a:p>
        </p:txBody>
      </p:sp>
      <p:sp>
        <p:nvSpPr>
          <p:cNvPr id="3" name="Body Text">
            <a:extLst>
              <a:ext uri="{FF2B5EF4-FFF2-40B4-BE49-F238E27FC236}">
                <a16:creationId xmlns:a16="http://schemas.microsoft.com/office/drawing/2014/main" id="{DDF1DEAD-BDC7-D142-97B9-9A0BD2570B44}"/>
              </a:ext>
            </a:extLst>
          </p:cNvPr>
          <p:cNvSpPr>
            <a:spLocks noGrp="1"/>
          </p:cNvSpPr>
          <p:nvPr>
            <p:ph type="body" sz="quarter" idx="14"/>
          </p:nvPr>
        </p:nvSpPr>
        <p:spPr>
          <a:xfrm>
            <a:off x="1089150" y="2758605"/>
            <a:ext cx="5500891" cy="880790"/>
          </a:xfrm>
        </p:spPr>
        <p:txBody>
          <a:bodyPr/>
          <a:lstStyle/>
          <a:p>
            <a:pPr eaLnBrk="1" hangingPunct="1">
              <a:spcBef>
                <a:spcPct val="0"/>
              </a:spcBef>
              <a:buFontTx/>
              <a:buNone/>
            </a:pPr>
            <a:r>
              <a:rPr lang="en-US" altLang="en-US" sz="1800" dirty="0">
                <a:latin typeface="+mn-lt"/>
              </a:rPr>
              <a:t>Purdue University On-Campus Writing Lab</a:t>
            </a:r>
          </a:p>
          <a:p>
            <a:pPr eaLnBrk="1" hangingPunct="1">
              <a:spcBef>
                <a:spcPct val="0"/>
              </a:spcBef>
              <a:buFontTx/>
              <a:buNone/>
            </a:pPr>
            <a:r>
              <a:rPr lang="en-US" altLang="en-US" sz="1800" dirty="0" err="1">
                <a:latin typeface="+mn-lt"/>
              </a:rPr>
              <a:t>Krach</a:t>
            </a:r>
            <a:r>
              <a:rPr lang="en-US" altLang="en-US" sz="1800" dirty="0">
                <a:latin typeface="+mn-lt"/>
              </a:rPr>
              <a:t> Leadership Center (2</a:t>
            </a:r>
            <a:r>
              <a:rPr lang="en-US" altLang="en-US" sz="1800" baseline="30000" dirty="0">
                <a:latin typeface="+mn-lt"/>
              </a:rPr>
              <a:t>nd</a:t>
            </a:r>
            <a:r>
              <a:rPr lang="en-US" altLang="en-US" sz="1800" dirty="0">
                <a:latin typeface="+mn-lt"/>
              </a:rPr>
              <a:t> Floor)</a:t>
            </a:r>
          </a:p>
          <a:p>
            <a:pPr eaLnBrk="1" hangingPunct="1">
              <a:spcBef>
                <a:spcPct val="0"/>
              </a:spcBef>
              <a:buFontTx/>
              <a:buNone/>
            </a:pPr>
            <a:endParaRPr lang="en-US" altLang="en-US" sz="1800" dirty="0">
              <a:latin typeface="+mn-lt"/>
            </a:endParaRPr>
          </a:p>
          <a:p>
            <a:pPr eaLnBrk="1" hangingPunct="1">
              <a:spcBef>
                <a:spcPct val="0"/>
              </a:spcBef>
              <a:buClr>
                <a:schemeClr val="tx1"/>
              </a:buClr>
              <a:buFontTx/>
              <a:buNone/>
            </a:pPr>
            <a:r>
              <a:rPr lang="en-US" altLang="en-US" sz="1800" dirty="0">
                <a:latin typeface="+mn-lt"/>
              </a:rPr>
              <a:t>Web:  </a:t>
            </a:r>
            <a:r>
              <a:rPr lang="en-US" altLang="en-US" sz="1800" dirty="0">
                <a:latin typeface="+mn-lt"/>
                <a:hlinkClick r:id="" action="ppaction://noaction"/>
              </a:rPr>
              <a:t>http://owl.english.purdue.edu/</a:t>
            </a:r>
            <a:endParaRPr lang="en-US" altLang="en-US" sz="1800" dirty="0">
              <a:latin typeface="+mn-lt"/>
            </a:endParaRPr>
          </a:p>
          <a:p>
            <a:pPr eaLnBrk="1" hangingPunct="1">
              <a:spcBef>
                <a:spcPct val="0"/>
              </a:spcBef>
              <a:buClr>
                <a:schemeClr val="tx1"/>
              </a:buClr>
              <a:buFontTx/>
              <a:buNone/>
            </a:pPr>
            <a:r>
              <a:rPr lang="en-US" altLang="en-US" sz="1800" dirty="0">
                <a:latin typeface="+mn-lt"/>
              </a:rPr>
              <a:t>Phone: (765) 494-3723</a:t>
            </a:r>
          </a:p>
          <a:p>
            <a:pPr eaLnBrk="1" hangingPunct="1">
              <a:spcBef>
                <a:spcPct val="0"/>
              </a:spcBef>
              <a:buClr>
                <a:schemeClr val="tx1"/>
              </a:buClr>
              <a:buFontTx/>
              <a:buNone/>
            </a:pPr>
            <a:r>
              <a:rPr lang="en-US" altLang="en-US" sz="1800" dirty="0">
                <a:latin typeface="+mn-lt"/>
              </a:rPr>
              <a:t>Email: </a:t>
            </a:r>
            <a:r>
              <a:rPr lang="en-US" altLang="en-US" sz="1800" dirty="0">
                <a:latin typeface="+mn-lt"/>
                <a:hlinkClick r:id="rId3"/>
              </a:rPr>
              <a:t>owl@owl.english.purdue.edu</a:t>
            </a:r>
            <a:endParaRPr lang="en-US" altLang="en-US" sz="1800" dirty="0">
              <a:latin typeface="+mn-lt"/>
            </a:endParaRPr>
          </a:p>
        </p:txBody>
      </p:sp>
      <p:sp>
        <p:nvSpPr>
          <p:cNvPr id="5" name="Slide Number">
            <a:extLst>
              <a:ext uri="{FF2B5EF4-FFF2-40B4-BE49-F238E27FC236}">
                <a16:creationId xmlns:a16="http://schemas.microsoft.com/office/drawing/2014/main" id="{B05C2BE5-BF22-EF46-A621-4EB44D385B5E}"/>
              </a:ext>
            </a:extLst>
          </p:cNvPr>
          <p:cNvSpPr>
            <a:spLocks noGrp="1"/>
          </p:cNvSpPr>
          <p:nvPr>
            <p:ph type="sldNum" sz="quarter" idx="12"/>
          </p:nvPr>
        </p:nvSpPr>
        <p:spPr/>
        <p:txBody>
          <a:bodyPr/>
          <a:lstStyle/>
          <a:p>
            <a:fld id="{8A7A6979-0714-4377-B894-6BE4C2D6E202}" type="slidenum">
              <a:rPr lang="en-US" smtClean="0"/>
              <a:pPr/>
              <a:t>12</a:t>
            </a:fld>
            <a:endParaRPr lang="en-US" dirty="0"/>
          </a:p>
        </p:txBody>
      </p:sp>
      <p:pic>
        <p:nvPicPr>
          <p:cNvPr id="6" name="Purdue CoBrand">
            <a:extLst>
              <a:ext uri="{FF2B5EF4-FFF2-40B4-BE49-F238E27FC236}">
                <a16:creationId xmlns:a16="http://schemas.microsoft.com/office/drawing/2014/main" id="{7CDABF9C-5298-9848-8FAE-DD31CD5203A3}"/>
              </a:ext>
            </a:extLst>
          </p:cNvPr>
          <p:cNvPicPr>
            <a:picLocks noChangeAspect="1"/>
          </p:cNvPicPr>
          <p:nvPr/>
        </p:nvPicPr>
        <p:blipFill>
          <a:blip r:embed="rId4"/>
          <a:srcRect/>
          <a:stretch/>
        </p:blipFill>
        <p:spPr>
          <a:xfrm>
            <a:off x="462008" y="6072299"/>
            <a:ext cx="3370923" cy="365760"/>
          </a:xfrm>
          <a:prstGeom prst="rect">
            <a:avLst/>
          </a:prstGeom>
        </p:spPr>
      </p:pic>
    </p:spTree>
    <p:extLst>
      <p:ext uri="{BB962C8B-B14F-4D97-AF65-F5344CB8AC3E}">
        <p14:creationId xmlns:p14="http://schemas.microsoft.com/office/powerpoint/2010/main" val="3486606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a:xfrm>
            <a:off x="499534" y="278408"/>
            <a:ext cx="6925732" cy="683264"/>
          </a:xfrm>
        </p:spPr>
        <p:txBody>
          <a:bodyPr/>
          <a:lstStyle/>
          <a:p>
            <a:pPr eaLnBrk="1" hangingPunct="1"/>
            <a:r>
              <a:rPr lang="en-US" altLang="en-US" sz="4800" dirty="0"/>
              <a:t>What is a Rhetorical Situation?</a:t>
            </a:r>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2</a:t>
            </a:fld>
            <a:endParaRPr lang="en-US" dirty="0"/>
          </a:p>
        </p:txBody>
      </p:sp>
      <p:pic>
        <p:nvPicPr>
          <p:cNvPr id="7" name="Purdue CoBrand">
            <a:extLst>
              <a:ext uri="{FF2B5EF4-FFF2-40B4-BE49-F238E27FC236}">
                <a16:creationId xmlns:a16="http://schemas.microsoft.com/office/drawing/2014/main" id="{46F1D2E9-562E-2147-8B8E-8A9532E6B42D}"/>
              </a:ext>
            </a:extLst>
          </p:cNvPr>
          <p:cNvPicPr>
            <a:picLocks noChangeAspect="1"/>
          </p:cNvPicPr>
          <p:nvPr/>
        </p:nvPicPr>
        <p:blipFill>
          <a:blip r:embed="rId3"/>
          <a:srcRect/>
          <a:stretch/>
        </p:blipFill>
        <p:spPr>
          <a:xfrm>
            <a:off x="462008" y="6072299"/>
            <a:ext cx="3370923" cy="365760"/>
          </a:xfrm>
          <a:prstGeom prst="rect">
            <a:avLst/>
          </a:prstGeom>
        </p:spPr>
      </p:pic>
      <p:sp>
        <p:nvSpPr>
          <p:cNvPr id="18" name="TextBox 17">
            <a:extLst>
              <a:ext uri="{FF2B5EF4-FFF2-40B4-BE49-F238E27FC236}">
                <a16:creationId xmlns:a16="http://schemas.microsoft.com/office/drawing/2014/main" id="{27D74FF1-2A0B-3B74-C8F4-485BB57F9519}"/>
              </a:ext>
            </a:extLst>
          </p:cNvPr>
          <p:cNvSpPr txBox="1"/>
          <p:nvPr/>
        </p:nvSpPr>
        <p:spPr>
          <a:xfrm>
            <a:off x="701410" y="1539282"/>
            <a:ext cx="7425804" cy="2135200"/>
          </a:xfrm>
          <a:prstGeom prst="rect">
            <a:avLst/>
          </a:prstGeom>
          <a:noFill/>
        </p:spPr>
        <p:txBody>
          <a:bodyPr wrap="square" rtlCol="0">
            <a:spAutoFit/>
          </a:bodyPr>
          <a:lstStyle/>
          <a:p>
            <a:pPr marL="7938" lvl="1">
              <a:lnSpc>
                <a:spcPct val="150000"/>
              </a:lnSpc>
            </a:pPr>
            <a:r>
              <a:rPr lang="en-US" altLang="en-US" b="1" dirty="0"/>
              <a:t>Rhetoric: </a:t>
            </a:r>
            <a:r>
              <a:rPr lang="en-US" altLang="en-US" dirty="0"/>
              <a:t>Using language effectively to persuade, inform, educate, or entertain.</a:t>
            </a:r>
          </a:p>
          <a:p>
            <a:pPr lvl="1">
              <a:lnSpc>
                <a:spcPct val="150000"/>
              </a:lnSpc>
              <a:buFontTx/>
              <a:buNone/>
            </a:pPr>
            <a:endParaRPr lang="en-US" altLang="en-US" dirty="0"/>
          </a:p>
          <a:p>
            <a:pPr marL="7938" lvl="1">
              <a:lnSpc>
                <a:spcPct val="150000"/>
              </a:lnSpc>
            </a:pPr>
            <a:r>
              <a:rPr lang="en-US" altLang="en-US" b="1" dirty="0"/>
              <a:t>Rhetorical Situation: </a:t>
            </a:r>
            <a:r>
              <a:rPr lang="en-US" altLang="en-US" dirty="0"/>
              <a:t>The circumstances in which you communicate.</a:t>
            </a:r>
          </a:p>
          <a:p>
            <a:pPr marL="742950" lvl="1" indent="-285750">
              <a:lnSpc>
                <a:spcPct val="150000"/>
              </a:lnSpc>
              <a:buFont typeface="Arial"/>
              <a:buChar char="•"/>
            </a:pPr>
            <a:endParaRPr lang="en-US" dirty="0">
              <a:cs typeface="Optima"/>
            </a:endParaRPr>
          </a:p>
        </p:txBody>
      </p:sp>
    </p:spTree>
    <p:extLst>
      <p:ext uri="{BB962C8B-B14F-4D97-AF65-F5344CB8AC3E}">
        <p14:creationId xmlns:p14="http://schemas.microsoft.com/office/powerpoint/2010/main" val="3623823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a:xfrm>
            <a:off x="462008" y="215054"/>
            <a:ext cx="6925732" cy="683264"/>
          </a:xfrm>
        </p:spPr>
        <p:txBody>
          <a:bodyPr/>
          <a:lstStyle/>
          <a:p>
            <a:pPr eaLnBrk="1" hangingPunct="1"/>
            <a:r>
              <a:rPr lang="en-US" altLang="en-US" sz="4800" dirty="0"/>
              <a:t>The Rhetorical Situation</a:t>
            </a:r>
            <a:endParaRPr lang="en-US" altLang="en-US" sz="5400" dirty="0"/>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3</a:t>
            </a:fld>
            <a:endParaRPr lang="en-US" dirty="0"/>
          </a:p>
        </p:txBody>
      </p:sp>
      <p:pic>
        <p:nvPicPr>
          <p:cNvPr id="8" name="Purdue CoBrand">
            <a:extLst>
              <a:ext uri="{FF2B5EF4-FFF2-40B4-BE49-F238E27FC236}">
                <a16:creationId xmlns:a16="http://schemas.microsoft.com/office/drawing/2014/main" id="{754856AD-9DF9-CD41-9919-48B69E294564}"/>
              </a:ext>
            </a:extLst>
          </p:cNvPr>
          <p:cNvPicPr>
            <a:picLocks noChangeAspect="1"/>
          </p:cNvPicPr>
          <p:nvPr/>
        </p:nvPicPr>
        <p:blipFill>
          <a:blip r:embed="rId3"/>
          <a:srcRect/>
          <a:stretch/>
        </p:blipFill>
        <p:spPr>
          <a:xfrm>
            <a:off x="462008" y="6072299"/>
            <a:ext cx="3370923" cy="365760"/>
          </a:xfrm>
          <a:prstGeom prst="rect">
            <a:avLst/>
          </a:prstGeom>
        </p:spPr>
      </p:pic>
      <p:sp>
        <p:nvSpPr>
          <p:cNvPr id="3" name="Flowchart: Connector 9">
            <a:extLst>
              <a:ext uri="{FF2B5EF4-FFF2-40B4-BE49-F238E27FC236}">
                <a16:creationId xmlns:a16="http://schemas.microsoft.com/office/drawing/2014/main" id="{179102F5-9099-E3B2-1CDF-97CAA9AF0026}"/>
              </a:ext>
            </a:extLst>
          </p:cNvPr>
          <p:cNvSpPr/>
          <p:nvPr/>
        </p:nvSpPr>
        <p:spPr>
          <a:xfrm>
            <a:off x="2147469" y="1320799"/>
            <a:ext cx="4846320" cy="475149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Culture</a:t>
            </a:r>
          </a:p>
          <a:p>
            <a:pPr algn="ctr"/>
            <a:endParaRPr lang="en-US" sz="2000" dirty="0">
              <a:solidFill>
                <a:schemeClr val="tx1"/>
              </a:solidFill>
            </a:endParaRPr>
          </a:p>
          <a:p>
            <a:pPr algn="ctr"/>
            <a:endParaRPr lang="en-US" sz="2000" dirty="0">
              <a:solidFill>
                <a:schemeClr val="tx1"/>
              </a:solidFill>
            </a:endParaRPr>
          </a:p>
          <a:p>
            <a:pPr algn="ctr"/>
            <a:endParaRPr lang="en-US" sz="2000" dirty="0">
              <a:solidFill>
                <a:schemeClr val="tx1"/>
              </a:solidFill>
            </a:endParaRPr>
          </a:p>
          <a:p>
            <a:pPr algn="ctr"/>
            <a:endParaRPr lang="en-US" sz="2000" dirty="0">
              <a:solidFill>
                <a:schemeClr val="tx1"/>
              </a:solidFill>
            </a:endParaRPr>
          </a:p>
          <a:p>
            <a:pPr algn="ctr"/>
            <a:endParaRPr lang="en-US" sz="2000" dirty="0">
              <a:solidFill>
                <a:schemeClr val="tx1"/>
              </a:solidFill>
            </a:endParaRPr>
          </a:p>
          <a:p>
            <a:pPr algn="ctr"/>
            <a:endParaRPr lang="en-US" sz="2000" dirty="0">
              <a:solidFill>
                <a:schemeClr val="tx1"/>
              </a:solidFill>
            </a:endParaRPr>
          </a:p>
          <a:p>
            <a:pPr algn="ctr"/>
            <a:endParaRPr lang="en-US" sz="2000" dirty="0">
              <a:solidFill>
                <a:schemeClr val="tx1"/>
              </a:solidFill>
            </a:endParaRPr>
          </a:p>
          <a:p>
            <a:pPr algn="ctr"/>
            <a:endParaRPr lang="en-US" sz="2000" dirty="0">
              <a:solidFill>
                <a:schemeClr val="tx1"/>
              </a:solidFill>
            </a:endParaRPr>
          </a:p>
          <a:p>
            <a:pPr algn="ctr"/>
            <a:endParaRPr lang="en-US" sz="2000" dirty="0">
              <a:solidFill>
                <a:schemeClr val="tx1"/>
              </a:solidFill>
            </a:endParaRPr>
          </a:p>
          <a:p>
            <a:pPr algn="ctr"/>
            <a:endParaRPr lang="en-US" sz="2000" dirty="0">
              <a:solidFill>
                <a:schemeClr val="tx1"/>
              </a:solidFill>
            </a:endParaRPr>
          </a:p>
          <a:p>
            <a:pPr algn="ctr"/>
            <a:endParaRPr lang="en-US" sz="2000" dirty="0">
              <a:solidFill>
                <a:schemeClr val="tx1"/>
              </a:solidFill>
            </a:endParaRPr>
          </a:p>
          <a:p>
            <a:pPr algn="ctr"/>
            <a:endParaRPr lang="en-US" sz="2000" dirty="0">
              <a:solidFill>
                <a:schemeClr val="tx1"/>
              </a:solidFill>
            </a:endParaRPr>
          </a:p>
          <a:p>
            <a:pPr algn="ctr"/>
            <a:endParaRPr lang="en-US" sz="2000" dirty="0">
              <a:solidFill>
                <a:schemeClr val="tx1"/>
              </a:solidFill>
            </a:endParaRPr>
          </a:p>
        </p:txBody>
      </p:sp>
      <p:sp>
        <p:nvSpPr>
          <p:cNvPr id="4" name="Flowchart: Connector 4">
            <a:extLst>
              <a:ext uri="{FF2B5EF4-FFF2-40B4-BE49-F238E27FC236}">
                <a16:creationId xmlns:a16="http://schemas.microsoft.com/office/drawing/2014/main" id="{22274AB6-F388-F2C8-E621-52DE54C6672B}"/>
              </a:ext>
            </a:extLst>
          </p:cNvPr>
          <p:cNvSpPr/>
          <p:nvPr/>
        </p:nvSpPr>
        <p:spPr>
          <a:xfrm>
            <a:off x="2604669" y="1976549"/>
            <a:ext cx="3931920" cy="3931920"/>
          </a:xfrm>
          <a:prstGeom prst="flowChartConnector">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dirty="0">
                <a:solidFill>
                  <a:schemeClr val="accent4"/>
                </a:solidFill>
              </a:rPr>
              <a:t>Context</a:t>
            </a:r>
          </a:p>
          <a:p>
            <a:pPr algn="ctr"/>
            <a:endParaRPr lang="en-US" sz="2000" dirty="0">
              <a:solidFill>
                <a:schemeClr val="accent4"/>
              </a:solidFill>
            </a:endParaRPr>
          </a:p>
          <a:p>
            <a:pPr algn="ctr"/>
            <a:endParaRPr lang="en-US" sz="2000" dirty="0">
              <a:solidFill>
                <a:schemeClr val="accent4"/>
              </a:solidFill>
            </a:endParaRPr>
          </a:p>
          <a:p>
            <a:pPr algn="ctr"/>
            <a:endParaRPr lang="en-US" sz="2000" dirty="0">
              <a:solidFill>
                <a:schemeClr val="accent4"/>
              </a:solidFill>
            </a:endParaRPr>
          </a:p>
          <a:p>
            <a:pPr algn="ctr"/>
            <a:endParaRPr lang="en-US" sz="2000" dirty="0">
              <a:solidFill>
                <a:schemeClr val="accent4"/>
              </a:solidFill>
            </a:endParaRPr>
          </a:p>
          <a:p>
            <a:pPr algn="ctr"/>
            <a:endParaRPr lang="en-US" sz="2000" dirty="0">
              <a:solidFill>
                <a:schemeClr val="accent4"/>
              </a:solidFill>
            </a:endParaRPr>
          </a:p>
          <a:p>
            <a:pPr algn="ctr"/>
            <a:endParaRPr lang="en-US" sz="2000" dirty="0">
              <a:solidFill>
                <a:schemeClr val="accent4"/>
              </a:solidFill>
            </a:endParaRPr>
          </a:p>
          <a:p>
            <a:pPr algn="ctr"/>
            <a:endParaRPr lang="en-US" sz="2000" dirty="0">
              <a:solidFill>
                <a:schemeClr val="accent4"/>
              </a:solidFill>
            </a:endParaRPr>
          </a:p>
          <a:p>
            <a:pPr algn="ctr"/>
            <a:endParaRPr lang="en-US" sz="2000" dirty="0">
              <a:solidFill>
                <a:schemeClr val="accent4"/>
              </a:solidFill>
            </a:endParaRPr>
          </a:p>
          <a:p>
            <a:pPr algn="ctr"/>
            <a:endParaRPr lang="en-US" sz="2000" dirty="0">
              <a:solidFill>
                <a:schemeClr val="accent4"/>
              </a:solidFill>
            </a:endParaRPr>
          </a:p>
          <a:p>
            <a:pPr algn="ctr"/>
            <a:endParaRPr lang="en-US" sz="2000" dirty="0">
              <a:solidFill>
                <a:schemeClr val="accent4"/>
              </a:solidFill>
            </a:endParaRPr>
          </a:p>
        </p:txBody>
      </p:sp>
      <p:graphicFrame>
        <p:nvGraphicFramePr>
          <p:cNvPr id="10" name="Diagram 9">
            <a:extLst>
              <a:ext uri="{FF2B5EF4-FFF2-40B4-BE49-F238E27FC236}">
                <a16:creationId xmlns:a16="http://schemas.microsoft.com/office/drawing/2014/main" id="{F6C7D769-5DAF-3532-7214-E4840BE7CF3F}"/>
              </a:ext>
            </a:extLst>
          </p:cNvPr>
          <p:cNvGraphicFramePr/>
          <p:nvPr>
            <p:extLst>
              <p:ext uri="{D42A27DB-BD31-4B8C-83A1-F6EECF244321}">
                <p14:modId xmlns:p14="http://schemas.microsoft.com/office/powerpoint/2010/main" val="2510705169"/>
              </p:ext>
            </p:extLst>
          </p:nvPr>
        </p:nvGraphicFramePr>
        <p:xfrm>
          <a:off x="2147469" y="2629672"/>
          <a:ext cx="4977889" cy="31149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4975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75B93-BC26-FDD2-05FF-3EF2B1B933FF}"/>
              </a:ext>
            </a:extLst>
          </p:cNvPr>
          <p:cNvSpPr>
            <a:spLocks noGrp="1"/>
          </p:cNvSpPr>
          <p:nvPr>
            <p:ph type="ctrTitle"/>
          </p:nvPr>
        </p:nvSpPr>
        <p:spPr>
          <a:xfrm>
            <a:off x="462008" y="276515"/>
            <a:ext cx="6925732" cy="683264"/>
          </a:xfrm>
        </p:spPr>
        <p:txBody>
          <a:bodyPr/>
          <a:lstStyle/>
          <a:p>
            <a:r>
              <a:rPr lang="en-US" sz="4800" dirty="0"/>
              <a:t>The Writer</a:t>
            </a:r>
          </a:p>
        </p:txBody>
      </p:sp>
      <p:sp>
        <p:nvSpPr>
          <p:cNvPr id="7" name="Slide Number Placeholder 6">
            <a:extLst>
              <a:ext uri="{FF2B5EF4-FFF2-40B4-BE49-F238E27FC236}">
                <a16:creationId xmlns:a16="http://schemas.microsoft.com/office/drawing/2014/main" id="{9CB1DB7D-EFE1-46F4-3F07-7113F9086E82}"/>
              </a:ext>
            </a:extLst>
          </p:cNvPr>
          <p:cNvSpPr>
            <a:spLocks noGrp="1"/>
          </p:cNvSpPr>
          <p:nvPr>
            <p:ph type="sldNum" sz="quarter" idx="4"/>
          </p:nvPr>
        </p:nvSpPr>
        <p:spPr/>
        <p:txBody>
          <a:bodyPr/>
          <a:lstStyle/>
          <a:p>
            <a:fld id="{8A7A6979-0714-4377-B894-6BE4C2D6E202}" type="slidenum">
              <a:rPr lang="en-US" smtClean="0"/>
              <a:pPr/>
              <a:t>4</a:t>
            </a:fld>
            <a:endParaRPr lang="en-US" dirty="0"/>
          </a:p>
        </p:txBody>
      </p:sp>
      <p:pic>
        <p:nvPicPr>
          <p:cNvPr id="8" name="Purdue CoBrand">
            <a:extLst>
              <a:ext uri="{FF2B5EF4-FFF2-40B4-BE49-F238E27FC236}">
                <a16:creationId xmlns:a16="http://schemas.microsoft.com/office/drawing/2014/main" id="{3B82BFA1-0E15-7656-CA12-18A2C94E972C}"/>
              </a:ext>
            </a:extLst>
          </p:cNvPr>
          <p:cNvPicPr>
            <a:picLocks noChangeAspect="1"/>
          </p:cNvPicPr>
          <p:nvPr/>
        </p:nvPicPr>
        <p:blipFill>
          <a:blip r:embed="rId3"/>
          <a:srcRect/>
          <a:stretch/>
        </p:blipFill>
        <p:spPr>
          <a:xfrm>
            <a:off x="462008" y="6072299"/>
            <a:ext cx="3370923" cy="365760"/>
          </a:xfrm>
          <a:prstGeom prst="rect">
            <a:avLst/>
          </a:prstGeom>
        </p:spPr>
      </p:pic>
      <p:pic>
        <p:nvPicPr>
          <p:cNvPr id="3" name="Picture 2">
            <a:extLst>
              <a:ext uri="{FF2B5EF4-FFF2-40B4-BE49-F238E27FC236}">
                <a16:creationId xmlns:a16="http://schemas.microsoft.com/office/drawing/2014/main" id="{27A22877-E619-1FEB-D212-DC1FED752E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167" y="1409989"/>
            <a:ext cx="2743200" cy="3657600"/>
          </a:xfrm>
          <a:prstGeom prst="rect">
            <a:avLst/>
          </a:prstGeom>
        </p:spPr>
      </p:pic>
      <p:pic>
        <p:nvPicPr>
          <p:cNvPr id="4" name="Picture 3">
            <a:extLst>
              <a:ext uri="{FF2B5EF4-FFF2-40B4-BE49-F238E27FC236}">
                <a16:creationId xmlns:a16="http://schemas.microsoft.com/office/drawing/2014/main" id="{9112723D-CBB6-3BA2-6649-94B917F75BA3}"/>
              </a:ext>
            </a:extLst>
          </p:cNvPr>
          <p:cNvPicPr>
            <a:picLocks noChangeAspect="1"/>
          </p:cNvPicPr>
          <p:nvPr/>
        </p:nvPicPr>
        <p:blipFill rotWithShape="1">
          <a:blip r:embed="rId5">
            <a:extLst>
              <a:ext uri="{28A0092B-C50C-407E-A947-70E740481C1C}">
                <a14:useLocalDpi xmlns:a14="http://schemas.microsoft.com/office/drawing/2010/main" val="0"/>
              </a:ext>
            </a:extLst>
          </a:blip>
          <a:srcRect l="15178" r="32500"/>
          <a:stretch/>
        </p:blipFill>
        <p:spPr>
          <a:xfrm>
            <a:off x="3216367" y="1409989"/>
            <a:ext cx="2551611" cy="3657600"/>
          </a:xfrm>
          <a:prstGeom prst="rect">
            <a:avLst/>
          </a:prstGeom>
        </p:spPr>
      </p:pic>
      <p:pic>
        <p:nvPicPr>
          <p:cNvPr id="5" name="Picture 4">
            <a:extLst>
              <a:ext uri="{FF2B5EF4-FFF2-40B4-BE49-F238E27FC236}">
                <a16:creationId xmlns:a16="http://schemas.microsoft.com/office/drawing/2014/main" id="{50FE4CD5-1804-B450-D3BE-CC7093D83313}"/>
              </a:ext>
            </a:extLst>
          </p:cNvPr>
          <p:cNvPicPr>
            <a:picLocks noChangeAspect="1"/>
          </p:cNvPicPr>
          <p:nvPr/>
        </p:nvPicPr>
        <p:blipFill rotWithShape="1">
          <a:blip r:embed="rId6">
            <a:extLst>
              <a:ext uri="{28A0092B-C50C-407E-A947-70E740481C1C}">
                <a14:useLocalDpi xmlns:a14="http://schemas.microsoft.com/office/drawing/2010/main" val="0"/>
              </a:ext>
            </a:extLst>
          </a:blip>
          <a:srcRect l="29822" t="4132" r="24643" b="5229"/>
          <a:stretch/>
        </p:blipFill>
        <p:spPr>
          <a:xfrm>
            <a:off x="5767978" y="1409989"/>
            <a:ext cx="2754130" cy="3657600"/>
          </a:xfrm>
          <a:prstGeom prst="rect">
            <a:avLst/>
          </a:prstGeom>
        </p:spPr>
      </p:pic>
      <p:sp>
        <p:nvSpPr>
          <p:cNvPr id="11" name="TextBox 10">
            <a:extLst>
              <a:ext uri="{FF2B5EF4-FFF2-40B4-BE49-F238E27FC236}">
                <a16:creationId xmlns:a16="http://schemas.microsoft.com/office/drawing/2014/main" id="{6C3D8510-C434-4074-3E77-ABB12B4EEA60}"/>
              </a:ext>
            </a:extLst>
          </p:cNvPr>
          <p:cNvSpPr txBox="1"/>
          <p:nvPr/>
        </p:nvSpPr>
        <p:spPr>
          <a:xfrm>
            <a:off x="859098" y="5027357"/>
            <a:ext cx="7425803" cy="881973"/>
          </a:xfrm>
          <a:prstGeom prst="rect">
            <a:avLst/>
          </a:prstGeom>
          <a:noFill/>
        </p:spPr>
        <p:txBody>
          <a:bodyPr wrap="square" rtlCol="0" anchor="ctr">
            <a:spAutoFit/>
          </a:bodyPr>
          <a:lstStyle/>
          <a:p>
            <a:pPr lvl="1">
              <a:lnSpc>
                <a:spcPct val="150000"/>
              </a:lnSpc>
            </a:pPr>
            <a:r>
              <a:rPr lang="en-US" altLang="en-US" dirty="0"/>
              <a:t>Your culture, personal characteristics and interests affect what you write about and how you write it. </a:t>
            </a:r>
          </a:p>
        </p:txBody>
      </p:sp>
    </p:spTree>
    <p:extLst>
      <p:ext uri="{BB962C8B-B14F-4D97-AF65-F5344CB8AC3E}">
        <p14:creationId xmlns:p14="http://schemas.microsoft.com/office/powerpoint/2010/main" val="2742248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18CFB1-0CFB-7309-7819-778C0B6494E6}"/>
              </a:ext>
            </a:extLst>
          </p:cNvPr>
          <p:cNvSpPr>
            <a:spLocks noGrp="1"/>
          </p:cNvSpPr>
          <p:nvPr>
            <p:ph type="ctrTitle"/>
          </p:nvPr>
        </p:nvSpPr>
        <p:spPr>
          <a:xfrm>
            <a:off x="462008" y="255494"/>
            <a:ext cx="6925732" cy="683264"/>
          </a:xfrm>
        </p:spPr>
        <p:txBody>
          <a:bodyPr/>
          <a:lstStyle/>
          <a:p>
            <a:r>
              <a:rPr lang="en-US" sz="4800" dirty="0"/>
              <a:t>Factors</a:t>
            </a:r>
          </a:p>
        </p:txBody>
      </p:sp>
      <p:sp>
        <p:nvSpPr>
          <p:cNvPr id="7" name="Slide Number Placeholder 6">
            <a:extLst>
              <a:ext uri="{FF2B5EF4-FFF2-40B4-BE49-F238E27FC236}">
                <a16:creationId xmlns:a16="http://schemas.microsoft.com/office/drawing/2014/main" id="{78F0F2C2-1537-7730-8348-8DEBCD1A5053}"/>
              </a:ext>
            </a:extLst>
          </p:cNvPr>
          <p:cNvSpPr>
            <a:spLocks noGrp="1"/>
          </p:cNvSpPr>
          <p:nvPr>
            <p:ph type="sldNum" sz="quarter" idx="4"/>
          </p:nvPr>
        </p:nvSpPr>
        <p:spPr/>
        <p:txBody>
          <a:bodyPr/>
          <a:lstStyle/>
          <a:p>
            <a:fld id="{8A7A6979-0714-4377-B894-6BE4C2D6E202}" type="slidenum">
              <a:rPr lang="en-US" smtClean="0"/>
              <a:pPr/>
              <a:t>5</a:t>
            </a:fld>
            <a:endParaRPr lang="en-US" dirty="0"/>
          </a:p>
        </p:txBody>
      </p:sp>
      <p:pic>
        <p:nvPicPr>
          <p:cNvPr id="8" name="Purdue CoBrand">
            <a:extLst>
              <a:ext uri="{FF2B5EF4-FFF2-40B4-BE49-F238E27FC236}">
                <a16:creationId xmlns:a16="http://schemas.microsoft.com/office/drawing/2014/main" id="{48C54743-7575-7D4D-7AE8-AB5CFBF5512F}"/>
              </a:ext>
            </a:extLst>
          </p:cNvPr>
          <p:cNvPicPr>
            <a:picLocks noChangeAspect="1"/>
          </p:cNvPicPr>
          <p:nvPr/>
        </p:nvPicPr>
        <p:blipFill>
          <a:blip r:embed="rId3"/>
          <a:srcRect/>
          <a:stretch/>
        </p:blipFill>
        <p:spPr>
          <a:xfrm>
            <a:off x="462008" y="6072299"/>
            <a:ext cx="3370923" cy="365760"/>
          </a:xfrm>
          <a:prstGeom prst="rect">
            <a:avLst/>
          </a:prstGeom>
        </p:spPr>
      </p:pic>
      <p:sp>
        <p:nvSpPr>
          <p:cNvPr id="2" name="TextBox 1">
            <a:extLst>
              <a:ext uri="{FF2B5EF4-FFF2-40B4-BE49-F238E27FC236}">
                <a16:creationId xmlns:a16="http://schemas.microsoft.com/office/drawing/2014/main" id="{3419B8D7-1252-459A-A20B-9F56CEBEB903}"/>
              </a:ext>
            </a:extLst>
          </p:cNvPr>
          <p:cNvSpPr txBox="1"/>
          <p:nvPr/>
        </p:nvSpPr>
        <p:spPr>
          <a:xfrm>
            <a:off x="565944" y="1319149"/>
            <a:ext cx="7425803" cy="3381695"/>
          </a:xfrm>
          <a:prstGeom prst="rect">
            <a:avLst/>
          </a:prstGeom>
          <a:noFill/>
        </p:spPr>
        <p:txBody>
          <a:bodyPr wrap="square" rtlCol="0">
            <a:spAutoFit/>
          </a:bodyPr>
          <a:lstStyle/>
          <a:p>
            <a:pPr>
              <a:lnSpc>
                <a:spcPct val="150000"/>
              </a:lnSpc>
            </a:pPr>
            <a:r>
              <a:rPr lang="en-US" altLang="en-US" b="1" dirty="0"/>
              <a:t>Factors which can affect your writing</a:t>
            </a:r>
            <a:r>
              <a:rPr lang="en-US" altLang="en-US" dirty="0"/>
              <a:t>:</a:t>
            </a:r>
          </a:p>
          <a:p>
            <a:pPr marL="690563" lvl="1" indent="-233363">
              <a:lnSpc>
                <a:spcPct val="150000"/>
              </a:lnSpc>
              <a:buFont typeface="Wingdings" panose="05000000000000000000" pitchFamily="2" charset="2"/>
              <a:buChar char="§"/>
            </a:pPr>
            <a:r>
              <a:rPr lang="en-US" altLang="en-US" dirty="0"/>
              <a:t>Your age</a:t>
            </a:r>
          </a:p>
          <a:p>
            <a:pPr marL="690563" lvl="1" indent="-233363">
              <a:lnSpc>
                <a:spcPct val="150000"/>
              </a:lnSpc>
              <a:buFont typeface="Wingdings" panose="05000000000000000000" pitchFamily="2" charset="2"/>
              <a:buChar char="§"/>
            </a:pPr>
            <a:r>
              <a:rPr lang="en-US" altLang="en-US" dirty="0"/>
              <a:t>Your experiences</a:t>
            </a:r>
          </a:p>
          <a:p>
            <a:pPr marL="690563" lvl="1" indent="-233363">
              <a:lnSpc>
                <a:spcPct val="150000"/>
              </a:lnSpc>
              <a:buFont typeface="Wingdings" panose="05000000000000000000" pitchFamily="2" charset="2"/>
              <a:buChar char="§"/>
            </a:pPr>
            <a:r>
              <a:rPr lang="en-US" altLang="en-US" dirty="0"/>
              <a:t>Your gender</a:t>
            </a:r>
          </a:p>
          <a:p>
            <a:pPr marL="690563" lvl="1" indent="-233363">
              <a:lnSpc>
                <a:spcPct val="150000"/>
              </a:lnSpc>
              <a:buFont typeface="Wingdings" panose="05000000000000000000" pitchFamily="2" charset="2"/>
              <a:buChar char="§"/>
            </a:pPr>
            <a:r>
              <a:rPr lang="en-US" altLang="en-US" dirty="0"/>
              <a:t>Your location</a:t>
            </a:r>
          </a:p>
          <a:p>
            <a:pPr marL="690563" lvl="1" indent="-233363">
              <a:lnSpc>
                <a:spcPct val="150000"/>
              </a:lnSpc>
              <a:buFont typeface="Wingdings" panose="05000000000000000000" pitchFamily="2" charset="2"/>
              <a:buChar char="§"/>
            </a:pPr>
            <a:r>
              <a:rPr lang="en-US" altLang="en-US" dirty="0"/>
              <a:t>Your political beliefs</a:t>
            </a:r>
          </a:p>
          <a:p>
            <a:pPr marL="690563" lvl="1" indent="-233363">
              <a:lnSpc>
                <a:spcPct val="150000"/>
              </a:lnSpc>
              <a:buFont typeface="Wingdings" panose="05000000000000000000" pitchFamily="2" charset="2"/>
              <a:buChar char="§"/>
            </a:pPr>
            <a:r>
              <a:rPr lang="en-US" altLang="en-US" dirty="0"/>
              <a:t>Your parents and peers</a:t>
            </a:r>
          </a:p>
          <a:p>
            <a:pPr marL="690563" lvl="1" indent="-233363">
              <a:lnSpc>
                <a:spcPct val="150000"/>
              </a:lnSpc>
              <a:buFont typeface="Wingdings" panose="05000000000000000000" pitchFamily="2" charset="2"/>
              <a:buChar char="§"/>
            </a:pPr>
            <a:r>
              <a:rPr lang="en-US" altLang="en-US" dirty="0"/>
              <a:t>Your education</a:t>
            </a:r>
          </a:p>
        </p:txBody>
      </p:sp>
    </p:spTree>
    <p:extLst>
      <p:ext uri="{BB962C8B-B14F-4D97-AF65-F5344CB8AC3E}">
        <p14:creationId xmlns:p14="http://schemas.microsoft.com/office/powerpoint/2010/main" val="3110039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18CFB1-0CFB-7309-7819-778C0B6494E6}"/>
              </a:ext>
            </a:extLst>
          </p:cNvPr>
          <p:cNvSpPr>
            <a:spLocks noGrp="1"/>
          </p:cNvSpPr>
          <p:nvPr>
            <p:ph type="ctrTitle"/>
          </p:nvPr>
        </p:nvSpPr>
        <p:spPr>
          <a:xfrm>
            <a:off x="462008" y="255494"/>
            <a:ext cx="8061506" cy="683264"/>
          </a:xfrm>
        </p:spPr>
        <p:txBody>
          <a:bodyPr/>
          <a:lstStyle/>
          <a:p>
            <a:pPr eaLnBrk="1" hangingPunct="1"/>
            <a:r>
              <a:rPr lang="en-US" altLang="en-US" sz="4800" dirty="0"/>
              <a:t>Purpose</a:t>
            </a:r>
            <a:endParaRPr lang="en-US" altLang="en-US" sz="2800" dirty="0"/>
          </a:p>
        </p:txBody>
      </p:sp>
      <p:sp>
        <p:nvSpPr>
          <p:cNvPr id="7" name="Slide Number Placeholder 6">
            <a:extLst>
              <a:ext uri="{FF2B5EF4-FFF2-40B4-BE49-F238E27FC236}">
                <a16:creationId xmlns:a16="http://schemas.microsoft.com/office/drawing/2014/main" id="{78F0F2C2-1537-7730-8348-8DEBCD1A5053}"/>
              </a:ext>
            </a:extLst>
          </p:cNvPr>
          <p:cNvSpPr>
            <a:spLocks noGrp="1"/>
          </p:cNvSpPr>
          <p:nvPr>
            <p:ph type="sldNum" sz="quarter" idx="4"/>
          </p:nvPr>
        </p:nvSpPr>
        <p:spPr/>
        <p:txBody>
          <a:bodyPr/>
          <a:lstStyle/>
          <a:p>
            <a:fld id="{8A7A6979-0714-4377-B894-6BE4C2D6E202}" type="slidenum">
              <a:rPr lang="en-US" smtClean="0"/>
              <a:pPr/>
              <a:t>6</a:t>
            </a:fld>
            <a:endParaRPr lang="en-US" dirty="0"/>
          </a:p>
        </p:txBody>
      </p:sp>
      <p:pic>
        <p:nvPicPr>
          <p:cNvPr id="8" name="Purdue CoBrand">
            <a:extLst>
              <a:ext uri="{FF2B5EF4-FFF2-40B4-BE49-F238E27FC236}">
                <a16:creationId xmlns:a16="http://schemas.microsoft.com/office/drawing/2014/main" id="{48C54743-7575-7D4D-7AE8-AB5CFBF5512F}"/>
              </a:ext>
            </a:extLst>
          </p:cNvPr>
          <p:cNvPicPr>
            <a:picLocks noChangeAspect="1"/>
          </p:cNvPicPr>
          <p:nvPr/>
        </p:nvPicPr>
        <p:blipFill>
          <a:blip r:embed="rId3"/>
          <a:srcRect/>
          <a:stretch/>
        </p:blipFill>
        <p:spPr>
          <a:xfrm>
            <a:off x="462008" y="6072299"/>
            <a:ext cx="3370923" cy="365760"/>
          </a:xfrm>
          <a:prstGeom prst="rect">
            <a:avLst/>
          </a:prstGeom>
        </p:spPr>
      </p:pic>
      <p:graphicFrame>
        <p:nvGraphicFramePr>
          <p:cNvPr id="10" name="Diagram 9">
            <a:extLst>
              <a:ext uri="{FF2B5EF4-FFF2-40B4-BE49-F238E27FC236}">
                <a16:creationId xmlns:a16="http://schemas.microsoft.com/office/drawing/2014/main" id="{AD1D520A-29EF-236E-EDE9-2CAE3A510782}"/>
              </a:ext>
            </a:extLst>
          </p:cNvPr>
          <p:cNvGraphicFramePr/>
          <p:nvPr>
            <p:extLst>
              <p:ext uri="{D42A27DB-BD31-4B8C-83A1-F6EECF244321}">
                <p14:modId xmlns:p14="http://schemas.microsoft.com/office/powerpoint/2010/main" val="892678806"/>
              </p:ext>
            </p:extLst>
          </p:nvPr>
        </p:nvGraphicFramePr>
        <p:xfrm>
          <a:off x="364866" y="850415"/>
          <a:ext cx="8403772" cy="54610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99334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18CFB1-0CFB-7309-7819-778C0B6494E6}"/>
              </a:ext>
            </a:extLst>
          </p:cNvPr>
          <p:cNvSpPr>
            <a:spLocks noGrp="1"/>
          </p:cNvSpPr>
          <p:nvPr>
            <p:ph type="ctrTitle"/>
          </p:nvPr>
        </p:nvSpPr>
        <p:spPr>
          <a:xfrm>
            <a:off x="462008" y="255495"/>
            <a:ext cx="7549878" cy="683264"/>
          </a:xfrm>
        </p:spPr>
        <p:txBody>
          <a:bodyPr/>
          <a:lstStyle/>
          <a:p>
            <a:pPr eaLnBrk="1" hangingPunct="1"/>
            <a:r>
              <a:rPr lang="en-US" altLang="en-US" sz="4800" dirty="0"/>
              <a:t>Genre</a:t>
            </a:r>
            <a:endParaRPr lang="en-US" altLang="en-US" sz="2800" dirty="0"/>
          </a:p>
        </p:txBody>
      </p:sp>
      <p:sp>
        <p:nvSpPr>
          <p:cNvPr id="7" name="Slide Number Placeholder 6">
            <a:extLst>
              <a:ext uri="{FF2B5EF4-FFF2-40B4-BE49-F238E27FC236}">
                <a16:creationId xmlns:a16="http://schemas.microsoft.com/office/drawing/2014/main" id="{78F0F2C2-1537-7730-8348-8DEBCD1A5053}"/>
              </a:ext>
            </a:extLst>
          </p:cNvPr>
          <p:cNvSpPr>
            <a:spLocks noGrp="1"/>
          </p:cNvSpPr>
          <p:nvPr>
            <p:ph type="sldNum" sz="quarter" idx="4"/>
          </p:nvPr>
        </p:nvSpPr>
        <p:spPr/>
        <p:txBody>
          <a:bodyPr/>
          <a:lstStyle/>
          <a:p>
            <a:fld id="{8A7A6979-0714-4377-B894-6BE4C2D6E202}" type="slidenum">
              <a:rPr lang="en-US" smtClean="0"/>
              <a:pPr/>
              <a:t>7</a:t>
            </a:fld>
            <a:endParaRPr lang="en-US" dirty="0"/>
          </a:p>
        </p:txBody>
      </p:sp>
      <p:pic>
        <p:nvPicPr>
          <p:cNvPr id="8" name="Purdue CoBrand">
            <a:extLst>
              <a:ext uri="{FF2B5EF4-FFF2-40B4-BE49-F238E27FC236}">
                <a16:creationId xmlns:a16="http://schemas.microsoft.com/office/drawing/2014/main" id="{48C54743-7575-7D4D-7AE8-AB5CFBF5512F}"/>
              </a:ext>
            </a:extLst>
          </p:cNvPr>
          <p:cNvPicPr>
            <a:picLocks noChangeAspect="1"/>
          </p:cNvPicPr>
          <p:nvPr/>
        </p:nvPicPr>
        <p:blipFill>
          <a:blip r:embed="rId3"/>
          <a:srcRect/>
          <a:stretch/>
        </p:blipFill>
        <p:spPr>
          <a:xfrm>
            <a:off x="462008" y="6072299"/>
            <a:ext cx="3370923" cy="365760"/>
          </a:xfrm>
          <a:prstGeom prst="rect">
            <a:avLst/>
          </a:prstGeom>
        </p:spPr>
      </p:pic>
      <p:sp>
        <p:nvSpPr>
          <p:cNvPr id="4" name="TextBox 3">
            <a:extLst>
              <a:ext uri="{FF2B5EF4-FFF2-40B4-BE49-F238E27FC236}">
                <a16:creationId xmlns:a16="http://schemas.microsoft.com/office/drawing/2014/main" id="{BEBF45DB-C611-40D6-A0E4-2F7D33A43771}"/>
              </a:ext>
            </a:extLst>
          </p:cNvPr>
          <p:cNvSpPr txBox="1"/>
          <p:nvPr/>
        </p:nvSpPr>
        <p:spPr>
          <a:xfrm>
            <a:off x="586083" y="1336081"/>
            <a:ext cx="7425803" cy="2966197"/>
          </a:xfrm>
          <a:prstGeom prst="rect">
            <a:avLst/>
          </a:prstGeom>
          <a:noFill/>
        </p:spPr>
        <p:txBody>
          <a:bodyPr wrap="square" rtlCol="0">
            <a:spAutoFit/>
          </a:bodyPr>
          <a:lstStyle/>
          <a:p>
            <a:pPr marL="7938" lvl="1">
              <a:lnSpc>
                <a:spcPct val="150000"/>
              </a:lnSpc>
            </a:pPr>
            <a:r>
              <a:rPr lang="en-US" altLang="en-US" dirty="0"/>
              <a:t>A </a:t>
            </a:r>
            <a:r>
              <a:rPr lang="en-US" altLang="en-US" b="1" dirty="0"/>
              <a:t>genre</a:t>
            </a:r>
            <a:r>
              <a:rPr lang="en-US" altLang="en-US" dirty="0"/>
              <a:t> is a category or type of writing.</a:t>
            </a:r>
          </a:p>
          <a:p>
            <a:pPr marL="7938" lvl="1">
              <a:lnSpc>
                <a:spcPct val="150000"/>
              </a:lnSpc>
              <a:buFont typeface="Wingdings" panose="05000000000000000000" pitchFamily="2" charset="2"/>
              <a:buChar char="§"/>
            </a:pPr>
            <a:endParaRPr lang="en-US" altLang="en-US" dirty="0"/>
          </a:p>
          <a:p>
            <a:pPr marL="7938" lvl="1">
              <a:lnSpc>
                <a:spcPct val="150000"/>
              </a:lnSpc>
            </a:pPr>
            <a:r>
              <a:rPr lang="en-US" altLang="en-US" dirty="0"/>
              <a:t>Genres hinge upon purpose and the needs/expectations of the projected audience.</a:t>
            </a:r>
          </a:p>
          <a:p>
            <a:pPr marL="7938" lvl="1">
              <a:lnSpc>
                <a:spcPct val="150000"/>
              </a:lnSpc>
              <a:buFont typeface="Wingdings" panose="05000000000000000000" pitchFamily="2" charset="2"/>
              <a:buChar char="§"/>
            </a:pPr>
            <a:endParaRPr lang="en-US" altLang="en-US" dirty="0"/>
          </a:p>
          <a:p>
            <a:pPr marL="7938" lvl="1">
              <a:lnSpc>
                <a:spcPct val="150000"/>
              </a:lnSpc>
            </a:pPr>
            <a:r>
              <a:rPr lang="en-US" altLang="en-US" b="1" dirty="0"/>
              <a:t>Examples: </a:t>
            </a:r>
            <a:r>
              <a:rPr lang="en-US" altLang="en-US" dirty="0"/>
              <a:t>fiction, autobiographical story, news article, review, letter to the editor/editorial, rhetorical analysis, criticism, persuasive essay.</a:t>
            </a:r>
          </a:p>
        </p:txBody>
      </p:sp>
    </p:spTree>
    <p:extLst>
      <p:ext uri="{BB962C8B-B14F-4D97-AF65-F5344CB8AC3E}">
        <p14:creationId xmlns:p14="http://schemas.microsoft.com/office/powerpoint/2010/main" val="1024873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18CFB1-0CFB-7309-7819-778C0B6494E6}"/>
              </a:ext>
            </a:extLst>
          </p:cNvPr>
          <p:cNvSpPr>
            <a:spLocks noGrp="1"/>
          </p:cNvSpPr>
          <p:nvPr>
            <p:ph type="ctrTitle"/>
          </p:nvPr>
        </p:nvSpPr>
        <p:spPr>
          <a:xfrm>
            <a:off x="424121" y="213977"/>
            <a:ext cx="8355013" cy="683264"/>
          </a:xfrm>
        </p:spPr>
        <p:txBody>
          <a:bodyPr/>
          <a:lstStyle/>
          <a:p>
            <a:pPr eaLnBrk="1" hangingPunct="1"/>
            <a:r>
              <a:rPr lang="en-US" altLang="en-US" sz="4800" dirty="0">
                <a:latin typeface="+mj-lt"/>
              </a:rPr>
              <a:t>Audience </a:t>
            </a:r>
          </a:p>
        </p:txBody>
      </p:sp>
      <p:sp>
        <p:nvSpPr>
          <p:cNvPr id="7" name="Slide Number Placeholder 6">
            <a:extLst>
              <a:ext uri="{FF2B5EF4-FFF2-40B4-BE49-F238E27FC236}">
                <a16:creationId xmlns:a16="http://schemas.microsoft.com/office/drawing/2014/main" id="{78F0F2C2-1537-7730-8348-8DEBCD1A5053}"/>
              </a:ext>
            </a:extLst>
          </p:cNvPr>
          <p:cNvSpPr>
            <a:spLocks noGrp="1"/>
          </p:cNvSpPr>
          <p:nvPr>
            <p:ph type="sldNum" sz="quarter" idx="4"/>
          </p:nvPr>
        </p:nvSpPr>
        <p:spPr/>
        <p:txBody>
          <a:bodyPr/>
          <a:lstStyle/>
          <a:p>
            <a:fld id="{8A7A6979-0714-4377-B894-6BE4C2D6E202}" type="slidenum">
              <a:rPr lang="en-US" smtClean="0"/>
              <a:pPr/>
              <a:t>8</a:t>
            </a:fld>
            <a:endParaRPr lang="en-US" dirty="0"/>
          </a:p>
        </p:txBody>
      </p:sp>
      <p:pic>
        <p:nvPicPr>
          <p:cNvPr id="8" name="Purdue CoBrand">
            <a:extLst>
              <a:ext uri="{FF2B5EF4-FFF2-40B4-BE49-F238E27FC236}">
                <a16:creationId xmlns:a16="http://schemas.microsoft.com/office/drawing/2014/main" id="{48C54743-7575-7D4D-7AE8-AB5CFBF5512F}"/>
              </a:ext>
            </a:extLst>
          </p:cNvPr>
          <p:cNvPicPr>
            <a:picLocks noChangeAspect="1"/>
          </p:cNvPicPr>
          <p:nvPr/>
        </p:nvPicPr>
        <p:blipFill>
          <a:blip r:embed="rId3"/>
          <a:srcRect/>
          <a:stretch/>
        </p:blipFill>
        <p:spPr>
          <a:xfrm>
            <a:off x="462008" y="6072299"/>
            <a:ext cx="3370923" cy="365760"/>
          </a:xfrm>
          <a:prstGeom prst="rect">
            <a:avLst/>
          </a:prstGeom>
        </p:spPr>
      </p:pic>
      <p:sp>
        <p:nvSpPr>
          <p:cNvPr id="4" name="Rectangle 3">
            <a:extLst>
              <a:ext uri="{FF2B5EF4-FFF2-40B4-BE49-F238E27FC236}">
                <a16:creationId xmlns:a16="http://schemas.microsoft.com/office/drawing/2014/main" id="{9A322802-9B53-C5C2-86F1-2D88581BE0D7}"/>
              </a:ext>
            </a:extLst>
          </p:cNvPr>
          <p:cNvSpPr/>
          <p:nvPr/>
        </p:nvSpPr>
        <p:spPr>
          <a:xfrm>
            <a:off x="424121" y="1130279"/>
            <a:ext cx="3825551" cy="4708981"/>
          </a:xfrm>
          <a:prstGeom prst="rect">
            <a:avLst/>
          </a:prstGeom>
        </p:spPr>
        <p:txBody>
          <a:bodyPr wrap="square">
            <a:spAutoFit/>
          </a:bodyPr>
          <a:lstStyle/>
          <a:p>
            <a:pPr>
              <a:lnSpc>
                <a:spcPct val="150000"/>
              </a:lnSpc>
            </a:pPr>
            <a:r>
              <a:rPr lang="en-US" sz="2000" dirty="0">
                <a:latin typeface="Optima"/>
              </a:rPr>
              <a:t>Your </a:t>
            </a:r>
            <a:r>
              <a:rPr lang="en-US" sz="2000" b="1" dirty="0">
                <a:latin typeface="Optima"/>
              </a:rPr>
              <a:t>audience</a:t>
            </a:r>
            <a:r>
              <a:rPr lang="en-US" sz="2000" dirty="0">
                <a:latin typeface="Optima"/>
              </a:rPr>
              <a:t> is to whom you are writing. Many of the same factors which </a:t>
            </a:r>
            <a:r>
              <a:rPr lang="en-US" dirty="0"/>
              <a:t>affect</a:t>
            </a:r>
            <a:r>
              <a:rPr lang="en-US" sz="2000" dirty="0">
                <a:latin typeface="Optima"/>
              </a:rPr>
              <a:t> the writer also affect the audience, including:</a:t>
            </a:r>
          </a:p>
          <a:p>
            <a:pPr marL="466725" indent="-242888">
              <a:lnSpc>
                <a:spcPct val="150000"/>
              </a:lnSpc>
              <a:buFont typeface="Wingdings" panose="05000000000000000000" pitchFamily="2" charset="2"/>
              <a:buChar char="§"/>
            </a:pPr>
            <a:r>
              <a:rPr lang="en-US" sz="2000" dirty="0">
                <a:latin typeface="Optima"/>
              </a:rPr>
              <a:t>Age</a:t>
            </a:r>
          </a:p>
          <a:p>
            <a:pPr marL="466725" indent="-242888">
              <a:lnSpc>
                <a:spcPct val="150000"/>
              </a:lnSpc>
              <a:buFont typeface="Wingdings" panose="05000000000000000000" pitchFamily="2" charset="2"/>
              <a:buChar char="§"/>
            </a:pPr>
            <a:r>
              <a:rPr lang="en-US" sz="2000" dirty="0">
                <a:latin typeface="Optima"/>
              </a:rPr>
              <a:t>Social class</a:t>
            </a:r>
          </a:p>
          <a:p>
            <a:pPr marL="466725" indent="-242888">
              <a:lnSpc>
                <a:spcPct val="150000"/>
              </a:lnSpc>
              <a:buFont typeface="Wingdings" panose="05000000000000000000" pitchFamily="2" charset="2"/>
              <a:buChar char="§"/>
            </a:pPr>
            <a:r>
              <a:rPr lang="en-US" sz="2000" dirty="0">
                <a:latin typeface="Optima"/>
              </a:rPr>
              <a:t>Education</a:t>
            </a:r>
          </a:p>
          <a:p>
            <a:pPr marL="466725" indent="-242888">
              <a:lnSpc>
                <a:spcPct val="150000"/>
              </a:lnSpc>
              <a:buFont typeface="Wingdings" panose="05000000000000000000" pitchFamily="2" charset="2"/>
              <a:buChar char="§"/>
            </a:pPr>
            <a:r>
              <a:rPr lang="en-US" sz="2000" dirty="0">
                <a:latin typeface="Optima"/>
              </a:rPr>
              <a:t>Past experiences</a:t>
            </a:r>
          </a:p>
          <a:p>
            <a:pPr marL="466725" indent="-242888">
              <a:lnSpc>
                <a:spcPct val="150000"/>
              </a:lnSpc>
              <a:buFont typeface="Wingdings" panose="05000000000000000000" pitchFamily="2" charset="2"/>
              <a:buChar char="§"/>
            </a:pPr>
            <a:r>
              <a:rPr lang="en-US" sz="2000" dirty="0">
                <a:latin typeface="Optima"/>
              </a:rPr>
              <a:t>Culture/subculture</a:t>
            </a:r>
          </a:p>
        </p:txBody>
      </p:sp>
      <p:pic>
        <p:nvPicPr>
          <p:cNvPr id="5" name="Picture 4">
            <a:extLst>
              <a:ext uri="{FF2B5EF4-FFF2-40B4-BE49-F238E27FC236}">
                <a16:creationId xmlns:a16="http://schemas.microsoft.com/office/drawing/2014/main" id="{1CBEB310-2139-E4D4-0A7C-BDA0B8115A95}"/>
              </a:ext>
            </a:extLst>
          </p:cNvPr>
          <p:cNvPicPr>
            <a:picLocks noChangeAspect="1"/>
          </p:cNvPicPr>
          <p:nvPr/>
        </p:nvPicPr>
        <p:blipFill rotWithShape="1">
          <a:blip r:embed="rId4">
            <a:extLst>
              <a:ext uri="{28A0092B-C50C-407E-A947-70E740481C1C}">
                <a14:useLocalDpi xmlns:a14="http://schemas.microsoft.com/office/drawing/2010/main" val="0"/>
              </a:ext>
            </a:extLst>
          </a:blip>
          <a:srcRect l="9465" r="45893"/>
          <a:stretch/>
        </p:blipFill>
        <p:spPr>
          <a:xfrm>
            <a:off x="4184401" y="1069948"/>
            <a:ext cx="1828800" cy="3072384"/>
          </a:xfrm>
          <a:prstGeom prst="rect">
            <a:avLst/>
          </a:prstGeom>
        </p:spPr>
      </p:pic>
      <p:pic>
        <p:nvPicPr>
          <p:cNvPr id="6" name="Picture 5">
            <a:extLst>
              <a:ext uri="{FF2B5EF4-FFF2-40B4-BE49-F238E27FC236}">
                <a16:creationId xmlns:a16="http://schemas.microsoft.com/office/drawing/2014/main" id="{920871F0-08C7-074C-F0BE-DA4B7E6998E0}"/>
              </a:ext>
            </a:extLst>
          </p:cNvPr>
          <p:cNvPicPr>
            <a:picLocks noChangeAspect="1"/>
          </p:cNvPicPr>
          <p:nvPr/>
        </p:nvPicPr>
        <p:blipFill rotWithShape="1">
          <a:blip r:embed="rId5">
            <a:extLst>
              <a:ext uri="{28A0092B-C50C-407E-A947-70E740481C1C}">
                <a14:useLocalDpi xmlns:a14="http://schemas.microsoft.com/office/drawing/2010/main" val="0"/>
              </a:ext>
            </a:extLst>
          </a:blip>
          <a:srcRect r="49256" b="10470"/>
          <a:stretch/>
        </p:blipFill>
        <p:spPr>
          <a:xfrm>
            <a:off x="5695960" y="1831669"/>
            <a:ext cx="1828800" cy="3226653"/>
          </a:xfrm>
          <a:prstGeom prst="rect">
            <a:avLst/>
          </a:prstGeom>
        </p:spPr>
      </p:pic>
      <p:pic>
        <p:nvPicPr>
          <p:cNvPr id="10" name="Picture 9">
            <a:extLst>
              <a:ext uri="{FF2B5EF4-FFF2-40B4-BE49-F238E27FC236}">
                <a16:creationId xmlns:a16="http://schemas.microsoft.com/office/drawing/2014/main" id="{7BD12239-08AE-FDB2-541F-14CA4DFD0696}"/>
              </a:ext>
            </a:extLst>
          </p:cNvPr>
          <p:cNvPicPr>
            <a:picLocks noChangeAspect="1"/>
          </p:cNvPicPr>
          <p:nvPr/>
        </p:nvPicPr>
        <p:blipFill rotWithShape="1">
          <a:blip r:embed="rId6">
            <a:extLst>
              <a:ext uri="{28A0092B-C50C-407E-A947-70E740481C1C}">
                <a14:useLocalDpi xmlns:a14="http://schemas.microsoft.com/office/drawing/2010/main" val="0"/>
              </a:ext>
            </a:extLst>
          </a:blip>
          <a:srcRect l="14282" r="3569"/>
          <a:stretch/>
        </p:blipFill>
        <p:spPr>
          <a:xfrm>
            <a:off x="7207519" y="3030074"/>
            <a:ext cx="1828800" cy="2889993"/>
          </a:xfrm>
          <a:prstGeom prst="rect">
            <a:avLst/>
          </a:prstGeom>
        </p:spPr>
      </p:pic>
    </p:spTree>
    <p:extLst>
      <p:ext uri="{BB962C8B-B14F-4D97-AF65-F5344CB8AC3E}">
        <p14:creationId xmlns:p14="http://schemas.microsoft.com/office/powerpoint/2010/main" val="1928319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18CFB1-0CFB-7309-7819-778C0B6494E6}"/>
              </a:ext>
            </a:extLst>
          </p:cNvPr>
          <p:cNvSpPr>
            <a:spLocks noGrp="1"/>
          </p:cNvSpPr>
          <p:nvPr>
            <p:ph type="ctrTitle"/>
          </p:nvPr>
        </p:nvSpPr>
        <p:spPr>
          <a:xfrm>
            <a:off x="462008" y="255494"/>
            <a:ext cx="6925732" cy="683264"/>
          </a:xfrm>
        </p:spPr>
        <p:txBody>
          <a:bodyPr/>
          <a:lstStyle/>
          <a:p>
            <a:r>
              <a:rPr lang="en-US" sz="4800" dirty="0"/>
              <a:t>Topic</a:t>
            </a:r>
          </a:p>
        </p:txBody>
      </p:sp>
      <p:sp>
        <p:nvSpPr>
          <p:cNvPr id="7" name="Slide Number Placeholder 6">
            <a:extLst>
              <a:ext uri="{FF2B5EF4-FFF2-40B4-BE49-F238E27FC236}">
                <a16:creationId xmlns:a16="http://schemas.microsoft.com/office/drawing/2014/main" id="{78F0F2C2-1537-7730-8348-8DEBCD1A5053}"/>
              </a:ext>
            </a:extLst>
          </p:cNvPr>
          <p:cNvSpPr>
            <a:spLocks noGrp="1"/>
          </p:cNvSpPr>
          <p:nvPr>
            <p:ph type="sldNum" sz="quarter" idx="4"/>
          </p:nvPr>
        </p:nvSpPr>
        <p:spPr/>
        <p:txBody>
          <a:bodyPr/>
          <a:lstStyle/>
          <a:p>
            <a:fld id="{8A7A6979-0714-4377-B894-6BE4C2D6E202}" type="slidenum">
              <a:rPr lang="en-US" smtClean="0"/>
              <a:pPr/>
              <a:t>9</a:t>
            </a:fld>
            <a:endParaRPr lang="en-US" dirty="0"/>
          </a:p>
        </p:txBody>
      </p:sp>
      <p:pic>
        <p:nvPicPr>
          <p:cNvPr id="8" name="Purdue CoBrand">
            <a:extLst>
              <a:ext uri="{FF2B5EF4-FFF2-40B4-BE49-F238E27FC236}">
                <a16:creationId xmlns:a16="http://schemas.microsoft.com/office/drawing/2014/main" id="{48C54743-7575-7D4D-7AE8-AB5CFBF5512F}"/>
              </a:ext>
            </a:extLst>
          </p:cNvPr>
          <p:cNvPicPr>
            <a:picLocks noChangeAspect="1"/>
          </p:cNvPicPr>
          <p:nvPr/>
        </p:nvPicPr>
        <p:blipFill>
          <a:blip r:embed="rId3"/>
          <a:srcRect/>
          <a:stretch/>
        </p:blipFill>
        <p:spPr>
          <a:xfrm>
            <a:off x="462008" y="6072299"/>
            <a:ext cx="3370923" cy="365760"/>
          </a:xfrm>
          <a:prstGeom prst="rect">
            <a:avLst/>
          </a:prstGeom>
        </p:spPr>
      </p:pic>
      <p:sp>
        <p:nvSpPr>
          <p:cNvPr id="2" name="TextBox 1">
            <a:extLst>
              <a:ext uri="{FF2B5EF4-FFF2-40B4-BE49-F238E27FC236}">
                <a16:creationId xmlns:a16="http://schemas.microsoft.com/office/drawing/2014/main" id="{420997F6-8049-78C4-8498-86442EF9440C}"/>
              </a:ext>
            </a:extLst>
          </p:cNvPr>
          <p:cNvSpPr txBox="1"/>
          <p:nvPr/>
        </p:nvSpPr>
        <p:spPr>
          <a:xfrm>
            <a:off x="462008" y="938758"/>
            <a:ext cx="7559453" cy="2966197"/>
          </a:xfrm>
          <a:prstGeom prst="rect">
            <a:avLst/>
          </a:prstGeom>
          <a:noFill/>
        </p:spPr>
        <p:txBody>
          <a:bodyPr wrap="square" rtlCol="0">
            <a:spAutoFit/>
          </a:bodyPr>
          <a:lstStyle/>
          <a:p>
            <a:pPr lvl="1">
              <a:lnSpc>
                <a:spcPct val="150000"/>
              </a:lnSpc>
            </a:pPr>
            <a:endParaRPr lang="en-US" altLang="en-US" dirty="0"/>
          </a:p>
          <a:p>
            <a:pPr marL="0" lvl="1">
              <a:lnSpc>
                <a:spcPct val="150000"/>
              </a:lnSpc>
            </a:pPr>
            <a:r>
              <a:rPr lang="en-US" altLang="en-US" dirty="0"/>
              <a:t>A </a:t>
            </a:r>
            <a:r>
              <a:rPr lang="en-US" altLang="en-US" b="1" dirty="0"/>
              <a:t>topic</a:t>
            </a:r>
            <a:r>
              <a:rPr lang="en-US" altLang="en-US" dirty="0"/>
              <a:t> is what you will write about.</a:t>
            </a:r>
          </a:p>
          <a:p>
            <a:pPr marL="0" lvl="1">
              <a:lnSpc>
                <a:spcPct val="150000"/>
              </a:lnSpc>
              <a:buFont typeface="Wingdings" panose="05000000000000000000" pitchFamily="2" charset="2"/>
              <a:buChar char="§"/>
            </a:pPr>
            <a:endParaRPr lang="en-US" altLang="en-US" dirty="0"/>
          </a:p>
          <a:p>
            <a:pPr marL="0" lvl="1">
              <a:lnSpc>
                <a:spcPct val="150000"/>
              </a:lnSpc>
            </a:pPr>
            <a:r>
              <a:rPr lang="en-US" altLang="en-US" dirty="0"/>
              <a:t>May be broadened or narrowed depending on the length of your writing and your interest.</a:t>
            </a:r>
          </a:p>
          <a:p>
            <a:pPr marL="0" lvl="1">
              <a:lnSpc>
                <a:spcPct val="150000"/>
              </a:lnSpc>
            </a:pPr>
            <a:endParaRPr lang="en-US" altLang="en-US" dirty="0"/>
          </a:p>
          <a:p>
            <a:pPr marL="0" lvl="1">
              <a:lnSpc>
                <a:spcPct val="150000"/>
              </a:lnSpc>
            </a:pPr>
            <a:r>
              <a:rPr lang="en-US" altLang="en-US" dirty="0"/>
              <a:t>Topics should be appropriate to the rhetorical situation you are in.</a:t>
            </a:r>
          </a:p>
        </p:txBody>
      </p:sp>
    </p:spTree>
    <p:extLst>
      <p:ext uri="{BB962C8B-B14F-4D97-AF65-F5344CB8AC3E}">
        <p14:creationId xmlns:p14="http://schemas.microsoft.com/office/powerpoint/2010/main" val="81423872"/>
      </p:ext>
    </p:extLst>
  </p:cSld>
  <p:clrMapOvr>
    <a:masterClrMapping/>
  </p:clrMapOvr>
</p:sld>
</file>

<file path=ppt/theme/theme1.xml><?xml version="1.0" encoding="utf-8"?>
<a:theme xmlns:a="http://schemas.openxmlformats.org/drawingml/2006/main" name="Purdue1">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APA7" id="{95A2C0BD-5A8E-224A-ADDE-CE5525B01452}" vid="{8FECD612-194B-FC48-8AEF-6BA0ADAD19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Purdue1</Template>
  <TotalTime>14</TotalTime>
  <Words>2097</Words>
  <Application>Microsoft Macintosh PowerPoint</Application>
  <PresentationFormat>On-screen Show (4:3)</PresentationFormat>
  <Paragraphs>182</Paragraphs>
  <Slides>12</Slides>
  <Notes>12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12</vt:i4>
      </vt:variant>
    </vt:vector>
  </HeadingPairs>
  <TitlesOfParts>
    <vt:vector size="26" baseType="lpstr">
      <vt:lpstr>United Sans Cd Md</vt:lpstr>
      <vt:lpstr>Optima</vt:lpstr>
      <vt:lpstr>Acumin Pro SemiCondensed</vt:lpstr>
      <vt:lpstr>Arial</vt:lpstr>
      <vt:lpstr>Acumin Pro Medium</vt:lpstr>
      <vt:lpstr>Acumin Pro ExtraCondensed</vt:lpstr>
      <vt:lpstr>Acumin Pro</vt:lpstr>
      <vt:lpstr>United Sans Rg Md</vt:lpstr>
      <vt:lpstr>Book Antiqua</vt:lpstr>
      <vt:lpstr>Acumin Pro Semibold</vt:lpstr>
      <vt:lpstr>Acumin Pro ExtraCondensed Smbd</vt:lpstr>
      <vt:lpstr>Wingdings</vt:lpstr>
      <vt:lpstr>Calibri</vt:lpstr>
      <vt:lpstr>Purdue1</vt:lpstr>
      <vt:lpstr>Understanding Writing</vt:lpstr>
      <vt:lpstr>What is a Rhetorical Situation?</vt:lpstr>
      <vt:lpstr>The Rhetorical Situation</vt:lpstr>
      <vt:lpstr>The Writer</vt:lpstr>
      <vt:lpstr>Factors</vt:lpstr>
      <vt:lpstr>Purpose</vt:lpstr>
      <vt:lpstr>Genre</vt:lpstr>
      <vt:lpstr>Audience </vt:lpstr>
      <vt:lpstr>Topic</vt:lpstr>
      <vt:lpstr>Context</vt:lpstr>
      <vt:lpstr>Recap: The Rhetorical Situation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Writing</dc:title>
  <dc:creator>Colon, Garrett Ivan</dc:creator>
  <cp:lastModifiedBy>Colon, Garrett Ivan</cp:lastModifiedBy>
  <cp:revision>2</cp:revision>
  <dcterms:created xsi:type="dcterms:W3CDTF">2022-12-29T14:51:58Z</dcterms:created>
  <dcterms:modified xsi:type="dcterms:W3CDTF">2023-02-24T19:49:40Z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2022-12-14T17:52:10Z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363de9d3-6747-4948-a07a-488fb0aa48d1</vt:lpwstr>
  </property>
  <property fmtid="{D5CDD505-2E9C-101B-9397-08002B2CF9AE}" pid="8" name="MSIP_Label_4044bd30-2ed7-4c9d-9d12-46200872a97b_ContentBits">
    <vt:lpwstr>0</vt:lpwstr>
  </property>
</Properties>
</file>